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7559675" cy="102600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5">
          <p15:clr>
            <a:srgbClr val="A4A3A4"/>
          </p15:clr>
        </p15:guide>
        <p15:guide id="2" orient="horz" pos="5535">
          <p15:clr>
            <a:srgbClr val="A4A3A4"/>
          </p15:clr>
        </p15:guide>
        <p15:guide id="3" pos="4397">
          <p15:clr>
            <a:srgbClr val="A4A3A4"/>
          </p15:clr>
        </p15:guide>
        <p15:guide id="4" pos="4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alAccount" initials="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F4"/>
    <a:srgbClr val="00B0F0"/>
    <a:srgbClr val="E4F2FC"/>
    <a:srgbClr val="C3E3F9"/>
    <a:srgbClr val="E6FBFE"/>
    <a:srgbClr val="7DCDF4"/>
    <a:srgbClr val="CCFFFF"/>
    <a:srgbClr val="E1F7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7032" autoAdjust="0"/>
  </p:normalViewPr>
  <p:slideViewPr>
    <p:cSldViewPr>
      <p:cViewPr>
        <p:scale>
          <a:sx n="100" d="100"/>
          <a:sy n="100" d="100"/>
        </p:scale>
        <p:origin x="2370" y="-996"/>
      </p:cViewPr>
      <p:guideLst>
        <p:guide orient="horz" pos="735"/>
        <p:guide orient="horz" pos="5535"/>
        <p:guide pos="4397"/>
        <p:guide pos="4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7D35A-E17D-4FF6-8FC4-B172BC3F4BD5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65350" y="685800"/>
            <a:ext cx="2527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8644-3F39-4B7F-9B4E-E455661FD3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91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28644-3F39-4B7F-9B4E-E455661FD3D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8106569" y="5072239"/>
            <a:ext cx="689372" cy="4657195"/>
            <a:chOff x="5839" y="2251"/>
            <a:chExt cx="579" cy="2031"/>
          </a:xfrm>
        </p:grpSpPr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5839" y="3179"/>
              <a:ext cx="579" cy="1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0" name="Group 13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71" name="Rectangle 14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Rectangle 15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" name="Rectangle 16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Rectangle 17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Group 18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67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0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" name="Group 23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63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6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" name="Group 28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59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Group 33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55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6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5" name="Group 38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51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6" name="Group 43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47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" name="Group 48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43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8" name="Group 53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39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9" name="Group 58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35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" name="Group 63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31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1" name="Group 68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27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2" name="Group 73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23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76" name="Rectangle 78"/>
          <p:cNvSpPr>
            <a:spLocks noChangeArrowheads="1"/>
          </p:cNvSpPr>
          <p:nvPr userDrawn="1"/>
        </p:nvSpPr>
        <p:spPr bwMode="auto">
          <a:xfrm>
            <a:off x="8051799" y="1937633"/>
            <a:ext cx="894160" cy="234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 dirty="0">
                <a:solidFill>
                  <a:srgbClr val="FFFFFF"/>
                </a:solidFill>
              </a:rPr>
              <a:t>13</a:t>
            </a:r>
            <a:r>
              <a:rPr lang="zh-CN" altLang="en-US" sz="1100" dirty="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77" name="Rectangle 10"/>
          <p:cNvSpPr>
            <a:spLocks noChangeArrowheads="1"/>
          </p:cNvSpPr>
          <p:nvPr userDrawn="1"/>
        </p:nvSpPr>
        <p:spPr bwMode="auto">
          <a:xfrm>
            <a:off x="-2392363" y="1205680"/>
            <a:ext cx="2069306" cy="671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英文标题</a:t>
            </a:r>
            <a:r>
              <a:rPr lang="en-US" altLang="zh-CN" sz="1100" dirty="0" smtClean="0">
                <a:solidFill>
                  <a:srgbClr val="FFFFFF"/>
                </a:solidFill>
              </a:rPr>
              <a:t>:18-24pt  </a:t>
            </a: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 </a:t>
            </a:r>
            <a:r>
              <a:rPr lang="en-US" altLang="zh-CN" sz="1100" dirty="0" smtClean="0">
                <a:solidFill>
                  <a:srgbClr val="FFFFFF"/>
                </a:solidFill>
              </a:rPr>
              <a:t>R  G112 B192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 dirty="0" err="1">
                <a:solidFill>
                  <a:srgbClr val="FFFFFF"/>
                </a:solidFill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</a:rPr>
              <a:t>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</a:rPr>
              <a:t>: </a:t>
            </a:r>
            <a:r>
              <a:rPr lang="en-US" altLang="zh-CN" sz="1100" dirty="0" smtClean="0">
                <a:solidFill>
                  <a:srgbClr val="FFFFFF"/>
                </a:solidFill>
              </a:rPr>
              <a:t>Arial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r>
              <a:rPr lang="zh-CN" altLang="en-US" sz="1100" dirty="0" smtClean="0">
                <a:solidFill>
                  <a:srgbClr val="FFFFFF"/>
                </a:solidFill>
              </a:rPr>
              <a:t>中文字体：微软雅黑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 smtClean="0">
                <a:solidFill>
                  <a:srgbClr val="FFFFFF"/>
                </a:solidFill>
              </a:rPr>
              <a:t>中文大标题</a:t>
            </a:r>
            <a:r>
              <a:rPr lang="en-US" altLang="zh-CN" sz="1100" dirty="0" smtClean="0">
                <a:solidFill>
                  <a:srgbClr val="FFFFFF"/>
                </a:solidFill>
              </a:rPr>
              <a:t>:16-24pt  </a:t>
            </a: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 </a:t>
            </a:r>
            <a:r>
              <a:rPr lang="en-US" altLang="zh-CN" sz="1100" dirty="0" smtClean="0">
                <a:solidFill>
                  <a:srgbClr val="FFFFFF"/>
                </a:solidFill>
              </a:rPr>
              <a:t>R0 G112 B192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 smtClean="0">
                <a:solidFill>
                  <a:srgbClr val="FFFFFF"/>
                </a:solidFill>
              </a:rPr>
              <a:t>二标题：</a:t>
            </a:r>
            <a:r>
              <a:rPr lang="en-US" altLang="zh-CN" sz="1100" dirty="0" smtClean="0">
                <a:solidFill>
                  <a:srgbClr val="FFFFFF"/>
                </a:solidFill>
              </a:rPr>
              <a:t>14-18pt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 R0 </a:t>
            </a:r>
            <a:r>
              <a:rPr lang="en-US" altLang="zh-CN" sz="1100" dirty="0" smtClean="0">
                <a:solidFill>
                  <a:srgbClr val="FFFFFF"/>
                </a:solidFill>
              </a:rPr>
              <a:t>G0 B0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英文正文</a:t>
            </a:r>
            <a:r>
              <a:rPr lang="en-US" altLang="zh-CN" sz="1100" dirty="0" smtClean="0">
                <a:solidFill>
                  <a:srgbClr val="FFFFFF"/>
                </a:solidFill>
              </a:rPr>
              <a:t>:10-16pt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 smtClean="0">
                <a:solidFill>
                  <a:srgbClr val="FFFFFF"/>
                </a:solidFill>
              </a:rPr>
              <a:t>子目录 （</a:t>
            </a:r>
            <a:r>
              <a:rPr lang="en-US" altLang="zh-CN" sz="1100" dirty="0" smtClean="0">
                <a:solidFill>
                  <a:srgbClr val="FFFFFF"/>
                </a:solidFill>
              </a:rPr>
              <a:t>2-5</a:t>
            </a:r>
            <a:r>
              <a:rPr lang="zh-CN" altLang="en-US" sz="1100" dirty="0" smtClean="0">
                <a:solidFill>
                  <a:srgbClr val="FFFFFF"/>
                </a:solidFill>
              </a:rPr>
              <a:t>级）</a:t>
            </a:r>
            <a:r>
              <a:rPr lang="en-US" altLang="zh-CN" sz="1100" dirty="0" smtClean="0">
                <a:solidFill>
                  <a:srgbClr val="FFFFFF"/>
                </a:solidFill>
              </a:rPr>
              <a:t> :8-10pt  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颜色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  <a:r>
              <a:rPr lang="zh-CN" altLang="en-US" sz="1100" dirty="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 dirty="0" err="1">
                <a:solidFill>
                  <a:srgbClr val="FFFFFF"/>
                </a:solidFill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</a:rPr>
              <a:t>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中文</a:t>
            </a:r>
            <a:r>
              <a:rPr lang="zh-CN" altLang="en-US" sz="1100" dirty="0" smtClean="0">
                <a:solidFill>
                  <a:srgbClr val="FFFFFF"/>
                </a:solidFill>
              </a:rPr>
              <a:t>正文标题</a:t>
            </a:r>
            <a:r>
              <a:rPr lang="en-US" altLang="zh-CN" sz="1100" dirty="0" smtClean="0">
                <a:solidFill>
                  <a:srgbClr val="FFFFFF"/>
                </a:solidFill>
              </a:rPr>
              <a:t>:10-16pt</a:t>
            </a:r>
            <a:endParaRPr lang="en-US" altLang="zh-CN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子目</a:t>
            </a:r>
            <a:r>
              <a:rPr lang="zh-CN" altLang="en-US" sz="1100" dirty="0" smtClean="0">
                <a:solidFill>
                  <a:srgbClr val="FFFFFF"/>
                </a:solidFill>
              </a:rPr>
              <a:t>录（</a:t>
            </a:r>
            <a:r>
              <a:rPr lang="en-US" altLang="zh-CN" sz="1100" dirty="0" smtClean="0">
                <a:solidFill>
                  <a:srgbClr val="FFFFFF"/>
                </a:solidFill>
              </a:rPr>
              <a:t>2-5</a:t>
            </a:r>
            <a:r>
              <a:rPr lang="zh-CN" altLang="en-US" sz="1100" dirty="0" smtClean="0">
                <a:solidFill>
                  <a:srgbClr val="FFFFFF"/>
                </a:solidFill>
              </a:rPr>
              <a:t>级）</a:t>
            </a:r>
            <a:r>
              <a:rPr lang="en-US" altLang="zh-CN" sz="1100" dirty="0" smtClean="0">
                <a:solidFill>
                  <a:srgbClr val="FFFFFF"/>
                </a:solidFill>
              </a:rPr>
              <a:t>:8-10pt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 smtClean="0">
                <a:solidFill>
                  <a:srgbClr val="FFFFFF"/>
                </a:solidFill>
              </a:rPr>
              <a:t>字行距：</a:t>
            </a:r>
            <a:r>
              <a:rPr lang="en-US" altLang="zh-CN" sz="1100" dirty="0" smtClean="0">
                <a:solidFill>
                  <a:srgbClr val="FFFFFF"/>
                </a:solidFill>
              </a:rPr>
              <a:t>12-16</a:t>
            </a:r>
            <a:r>
              <a:rPr lang="zh-CN" altLang="en-US" sz="1100" dirty="0" smtClean="0">
                <a:solidFill>
                  <a:srgbClr val="FFFFFF"/>
                </a:solidFill>
              </a:rPr>
              <a:t>磅  加宽</a:t>
            </a:r>
            <a:r>
              <a:rPr lang="en-US" altLang="zh-CN" sz="1100" dirty="0" smtClean="0">
                <a:solidFill>
                  <a:srgbClr val="FFFFFF"/>
                </a:solidFill>
              </a:rPr>
              <a:t>0.5</a:t>
            </a:r>
            <a:r>
              <a:rPr lang="zh-CN" altLang="en-US" sz="1100" dirty="0" smtClean="0">
                <a:solidFill>
                  <a:srgbClr val="FFFFFF"/>
                </a:solidFill>
              </a:rPr>
              <a:t>磅</a:t>
            </a:r>
            <a:r>
              <a:rPr lang="en-US" altLang="zh-CN" sz="1100" dirty="0" smtClean="0">
                <a:solidFill>
                  <a:srgbClr val="FFFFFF"/>
                </a:solidFill>
              </a:rPr>
              <a:t> </a:t>
            </a: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 smtClean="0">
                <a:solidFill>
                  <a:srgbClr val="FFFFFF"/>
                </a:solidFill>
              </a:rPr>
              <a:t>字体颜色</a:t>
            </a:r>
            <a:r>
              <a:rPr lang="en-US" altLang="zh-CN" sz="1100" dirty="0">
                <a:solidFill>
                  <a:srgbClr val="FFFFFF"/>
                </a:solidFill>
              </a:rPr>
              <a:t>:</a:t>
            </a:r>
            <a:r>
              <a:rPr lang="zh-CN" altLang="en-US" sz="1100" dirty="0" smtClean="0">
                <a:solidFill>
                  <a:srgbClr val="FFFFFF"/>
                </a:solidFill>
              </a:rPr>
              <a:t>黑色</a:t>
            </a:r>
            <a:endParaRPr lang="en-US" altLang="zh-CN" sz="1100" dirty="0" smtClean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 smtClean="0">
                <a:solidFill>
                  <a:srgbClr val="FFFFFF"/>
                </a:solidFill>
              </a:rPr>
              <a:t>项目符号颜色：浅蓝色</a:t>
            </a:r>
            <a:endParaRPr lang="zh-CN" altLang="en-US" sz="1100" dirty="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 dirty="0">
                <a:solidFill>
                  <a:srgbClr val="FFFFFF"/>
                </a:solidFill>
              </a:rPr>
              <a:t>字体</a:t>
            </a:r>
            <a:r>
              <a:rPr lang="en-US" altLang="zh-CN" sz="1100" dirty="0" smtClean="0">
                <a:solidFill>
                  <a:srgbClr val="FFFFFF"/>
                </a:solidFill>
              </a:rPr>
              <a:t>:</a:t>
            </a:r>
            <a:r>
              <a:rPr lang="zh-CN" altLang="en-US" sz="1100" dirty="0">
                <a:solidFill>
                  <a:srgbClr val="FFFFFF"/>
                </a:solidFill>
              </a:rPr>
              <a:t>微软雅黑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liang\Desktop\2P模版-定稿件11.jpg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9675" cy="1026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liang\Desktop\华为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36" y="1159579"/>
            <a:ext cx="845844" cy="84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"/>
          <p:cNvSpPr txBox="1"/>
          <p:nvPr/>
        </p:nvSpPr>
        <p:spPr>
          <a:xfrm>
            <a:off x="644847" y="1159579"/>
            <a:ext cx="3287390" cy="37959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640"/>
              </a:lnSpc>
              <a:tabLst>
                <a:tab pos="190500" algn="l"/>
                <a:tab pos="203200" algn="l"/>
                <a:tab pos="266700" algn="l"/>
                <a:tab pos="292100" algn="l"/>
                <a:tab pos="317500" algn="l"/>
              </a:tabLst>
            </a:pPr>
            <a:r>
              <a:rPr lang="en-US" altLang="zh-CN" sz="2400" b="1" spc="200" dirty="0" smtClean="0">
                <a:solidFill>
                  <a:srgbClr val="0070C0"/>
                </a:solidFill>
                <a:latin typeface="Arial" pitchFamily="34" charset="0"/>
                <a:ea typeface="微软雅黑" pitchFamily="34" charset="-122"/>
                <a:cs typeface="微软雅黑" pitchFamily="18" charset="0"/>
              </a:rPr>
              <a:t>DPS</a:t>
            </a:r>
            <a:r>
              <a:rPr lang="zh-CN" altLang="en-US" sz="2400" b="1" spc="200" dirty="0" smtClean="0">
                <a:solidFill>
                  <a:srgbClr val="0070C0"/>
                </a:solidFill>
                <a:latin typeface="Arial" pitchFamily="34" charset="0"/>
                <a:ea typeface="微软雅黑" pitchFamily="34" charset="-122"/>
                <a:cs typeface="微软雅黑" pitchFamily="18" charset="0"/>
              </a:rPr>
              <a:t>分布式电源系统</a:t>
            </a:r>
            <a:endParaRPr lang="en-US" altLang="zh-CN" sz="2400" b="1" spc="200" dirty="0" smtClean="0">
              <a:solidFill>
                <a:srgbClr val="0070C0"/>
              </a:solidFill>
              <a:latin typeface="Arial" pitchFamily="34" charset="0"/>
              <a:ea typeface="微软雅黑" pitchFamily="34" charset="-122"/>
              <a:cs typeface="微软雅黑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44847" y="2676469"/>
            <a:ext cx="37445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 latinLnBrk="1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DPS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是专为末端站点设计的新一代分布式供备电解决方案。其支持抱杆、挂墙安装，具有易安装、易扩展、免维护、备电灵活等特点。主要应用于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Easy Macro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室分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RRU</a:t>
            </a:r>
            <a:r>
              <a:rPr lang="zh-CN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、室外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ctr" latinLnBrk="1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RRU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等交</a:t>
            </a:r>
            <a:r>
              <a:rPr lang="zh-CN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直流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供</a:t>
            </a:r>
            <a:r>
              <a:rPr lang="zh-CN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备电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场景，</a:t>
            </a:r>
            <a:r>
              <a:rPr lang="zh-CN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并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可通过连接华为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RRU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实现带内</a:t>
            </a:r>
            <a:r>
              <a:rPr lang="zh-CN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监控管理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。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ctr" latinLnBrk="1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DPU30D &amp; DPU40D: 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DC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单元，交流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/HVDC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输入转换成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-48Vdc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输出，支持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3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路直流输出，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1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路电池接入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ctr" latinLnBrk="1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DPU30A: 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AC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单元，支持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3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路恒定交流输出，且具有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1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路直流接口，可兼电池接入或直流负载输出</a:t>
            </a:r>
          </a:p>
          <a:p>
            <a:pPr fontAlgn="ctr" latinLnBrk="1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DBU20B &amp; DBU40B: 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电池单元，为交直流场景提供可靠备电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ctr" latinLnBrk="1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DOU-DCD01</a:t>
            </a:r>
            <a:r>
              <a:rPr lang="zh-CN" altLang="en-US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：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DC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配电盒，用于直流输出路数拓展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ctr" latinLnBrk="1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</a:t>
            </a:r>
          </a:p>
        </p:txBody>
      </p:sp>
      <p:sp>
        <p:nvSpPr>
          <p:cNvPr id="33" name="矩形 32"/>
          <p:cNvSpPr/>
          <p:nvPr/>
        </p:nvSpPr>
        <p:spPr>
          <a:xfrm>
            <a:off x="655637" y="7663656"/>
            <a:ext cx="548640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fontAlgn="ctr" latinLnBrk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</a:pP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室内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/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外分布式站点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lvl="0" indent="-171450" algn="just" fontAlgn="ctr" latinLnBrk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RRU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拉远站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lvl="0" indent="-171450" algn="just" fontAlgn="ctr" latinLnBrk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Easy Macro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站点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lvl="0" indent="-171450" algn="just" fontAlgn="ctr" latinLnBrk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LampSite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站点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lvl="0" indent="-171450" algn="just" fontAlgn="ctr" latinLnBrk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</a:pPr>
            <a:r>
              <a:rPr lang="en-US" altLang="zh-CN" sz="1000" dirty="0" err="1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AtomCell</a:t>
            </a:r>
            <a:r>
              <a:rPr lang="zh-CN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室外热点或补盲覆盖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lvl="0" indent="-171450" algn="just" fontAlgn="ctr" latinLnBrk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</a:pP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企业通信站点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55638" y="5304075"/>
            <a:ext cx="42671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</a:pPr>
            <a:r>
              <a:rPr lang="zh-CN" altLang="en-US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快速部署</a:t>
            </a: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	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单人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1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小时快速建站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	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柔性设计，电源单元和电池单元支持模块化扩容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	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支持多制式输入：交流、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HVDC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输入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(DPU30D &amp; DPU40D)</a:t>
            </a: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  <a:defRPr/>
            </a:pPr>
            <a:r>
              <a:rPr lang="zh-CN" altLang="en-US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简单运维</a:t>
            </a:r>
            <a:endParaRPr lang="en-US" altLang="zh-CN" sz="1000" b="1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defRPr/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	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近端手机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APP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管理，免上塔维护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defRPr/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	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支持智能监控，与华为主设备共网管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defRPr/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	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自然散热，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4-6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年免日常维护</a:t>
            </a:r>
            <a:endParaRPr lang="en-US" altLang="zh-CN" sz="100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buFont typeface="Wingdings" pitchFamily="2" charset="2"/>
              <a:buChar char="l"/>
              <a:defRPr/>
            </a:pPr>
            <a:r>
              <a:rPr lang="zh-CN" altLang="en-US" sz="1000" b="1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可靠供备电</a:t>
            </a:r>
          </a:p>
          <a:p>
            <a:pPr marL="171450" indent="-171450" algn="just" fontAlgn="ctr">
              <a:spcBef>
                <a:spcPts val="200"/>
              </a:spcBef>
              <a:spcAft>
                <a:spcPts val="200"/>
              </a:spcAft>
              <a:buClr>
                <a:srgbClr val="7DCDF4"/>
              </a:buClr>
              <a:defRPr/>
            </a:pP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	IP65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防护等级，宽温度运行范围－</a:t>
            </a:r>
            <a:r>
              <a:rPr lang="en-US" altLang="zh-CN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40℃ ~ +55℃</a:t>
            </a:r>
            <a:r>
              <a:rPr lang="zh-CN" altLang="en-US" sz="100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，高可靠铁锂电池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5292725" y="5358606"/>
            <a:ext cx="1001712" cy="2667000"/>
            <a:chOff x="5418137" y="5777706"/>
            <a:chExt cx="1001712" cy="2667000"/>
          </a:xfrm>
        </p:grpSpPr>
        <p:sp>
          <p:nvSpPr>
            <p:cNvPr id="59" name="TextBox 58"/>
            <p:cNvSpPr txBox="1"/>
            <p:nvPr/>
          </p:nvSpPr>
          <p:spPr>
            <a:xfrm>
              <a:off x="5657849" y="6539706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微软雅黑" pitchFamily="34" charset="-122"/>
                  <a:ea typeface="微软雅黑" pitchFamily="34" charset="-122"/>
                </a:rPr>
                <a:t>AC Load</a:t>
              </a:r>
            </a:p>
          </p:txBody>
        </p:sp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5200" t="10159" r="29600" b="6032"/>
            <a:stretch>
              <a:fillRect/>
            </a:stretch>
          </p:blipFill>
          <p:spPr bwMode="auto">
            <a:xfrm>
              <a:off x="5429249" y="5777706"/>
              <a:ext cx="838200" cy="251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矩形 60"/>
            <p:cNvSpPr/>
            <p:nvPr/>
          </p:nvSpPr>
          <p:spPr>
            <a:xfrm>
              <a:off x="5467974" y="8190790"/>
              <a:ext cx="72327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 smtClean="0"/>
                <a:t>交流负载</a:t>
              </a:r>
              <a:endParaRPr lang="zh-CN" altLang="en-US" sz="1050" dirty="0"/>
            </a:p>
          </p:txBody>
        </p:sp>
        <p:pic>
          <p:nvPicPr>
            <p:cNvPr id="62" name="Picture 2" descr="D:\产品\刀片电源\效果图\DBU+DPU-C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18137" y="6749256"/>
              <a:ext cx="762000" cy="1115122"/>
            </a:xfrm>
            <a:prstGeom prst="rect">
              <a:avLst/>
            </a:prstGeom>
            <a:noFill/>
          </p:spPr>
        </p:pic>
        <p:cxnSp>
          <p:nvCxnSpPr>
            <p:cNvPr id="63" name="直接连接符 62"/>
            <p:cNvCxnSpPr/>
            <p:nvPr/>
          </p:nvCxnSpPr>
          <p:spPr>
            <a:xfrm flipH="1">
              <a:off x="5913437" y="7284085"/>
              <a:ext cx="3810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5581649" y="7530306"/>
              <a:ext cx="712788" cy="0"/>
            </a:xfrm>
            <a:prstGeom prst="line">
              <a:avLst/>
            </a:prstGeom>
            <a:ln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218237" y="6730206"/>
            <a:ext cx="16494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DPU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18237" y="6976427"/>
            <a:ext cx="1801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DBU</a:t>
            </a:r>
          </a:p>
        </p:txBody>
      </p:sp>
      <p:grpSp>
        <p:nvGrpSpPr>
          <p:cNvPr id="69" name="组合 34"/>
          <p:cNvGrpSpPr/>
          <p:nvPr/>
        </p:nvGrpSpPr>
        <p:grpSpPr>
          <a:xfrm>
            <a:off x="655637" y="2136013"/>
            <a:ext cx="3600000" cy="403193"/>
            <a:chOff x="655637" y="3249424"/>
            <a:chExt cx="3048000" cy="341766"/>
          </a:xfrm>
        </p:grpSpPr>
        <p:grpSp>
          <p:nvGrpSpPr>
            <p:cNvPr id="70" name="组合 62"/>
            <p:cNvGrpSpPr/>
            <p:nvPr/>
          </p:nvGrpSpPr>
          <p:grpSpPr>
            <a:xfrm>
              <a:off x="655638" y="3249424"/>
              <a:ext cx="2209799" cy="341766"/>
              <a:chOff x="655638" y="3325624"/>
              <a:chExt cx="2921295" cy="341766"/>
            </a:xfrm>
          </p:grpSpPr>
          <p:pic>
            <p:nvPicPr>
              <p:cNvPr id="72" name="Picture 4" descr="D:\梁伟\2012-11\梁科贤\刘蒙\未标题-5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81" r="25716"/>
              <a:stretch>
                <a:fillRect/>
              </a:stretch>
            </p:blipFill>
            <p:spPr bwMode="auto">
              <a:xfrm>
                <a:off x="655638" y="3330656"/>
                <a:ext cx="2921295" cy="3367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3" name="矩形 72"/>
              <p:cNvSpPr/>
              <p:nvPr/>
            </p:nvSpPr>
            <p:spPr>
              <a:xfrm>
                <a:off x="756371" y="3325624"/>
                <a:ext cx="1783642" cy="27175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lnSpc>
                    <a:spcPts val="2500"/>
                  </a:lnSpc>
                  <a:tabLst>
                    <a:tab pos="190500" algn="l"/>
                    <a:tab pos="203200" algn="l"/>
                    <a:tab pos="266700" algn="l"/>
                    <a:tab pos="292100" algn="l"/>
                    <a:tab pos="317500" algn="l"/>
                  </a:tabLst>
                </a:pPr>
                <a:r>
                  <a:rPr lang="zh-CN" altLang="en-US" sz="1400" b="1" dirty="0" smtClean="0">
                    <a:solidFill>
                      <a:srgbClr val="FFFFFF"/>
                    </a:solidFill>
                    <a:latin typeface="FrutigerNext LT Regular" pitchFamily="34" charset="0"/>
                    <a:ea typeface="微软雅黑" pitchFamily="34" charset="-122"/>
                    <a:cs typeface="Arial" pitchFamily="34" charset="0"/>
                  </a:rPr>
                  <a:t>简介</a:t>
                </a:r>
                <a:endParaRPr lang="en-US" altLang="zh-CN" sz="1400" b="1" dirty="0">
                  <a:solidFill>
                    <a:srgbClr val="FFFFFF"/>
                  </a:solidFill>
                  <a:latin typeface="FrutigerNext LT Regular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</p:grpSp>
        <p:cxnSp>
          <p:nvCxnSpPr>
            <p:cNvPr id="71" name="直接连接符 70"/>
            <p:cNvCxnSpPr/>
            <p:nvPr/>
          </p:nvCxnSpPr>
          <p:spPr>
            <a:xfrm>
              <a:off x="655637" y="3529806"/>
              <a:ext cx="3048000" cy="0"/>
            </a:xfrm>
            <a:prstGeom prst="line">
              <a:avLst/>
            </a:prstGeom>
            <a:ln w="19050">
              <a:solidFill>
                <a:srgbClr val="0070C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组合 49"/>
          <p:cNvGrpSpPr/>
          <p:nvPr/>
        </p:nvGrpSpPr>
        <p:grpSpPr>
          <a:xfrm>
            <a:off x="655637" y="4806156"/>
            <a:ext cx="3600000" cy="403188"/>
            <a:chOff x="655637" y="3249429"/>
            <a:chExt cx="3048000" cy="341761"/>
          </a:xfrm>
        </p:grpSpPr>
        <p:grpSp>
          <p:nvGrpSpPr>
            <p:cNvPr id="75" name="组合 62"/>
            <p:cNvGrpSpPr/>
            <p:nvPr/>
          </p:nvGrpSpPr>
          <p:grpSpPr>
            <a:xfrm>
              <a:off x="655638" y="3249429"/>
              <a:ext cx="2209799" cy="341761"/>
              <a:chOff x="655638" y="3325629"/>
              <a:chExt cx="2921295" cy="341761"/>
            </a:xfrm>
          </p:grpSpPr>
          <p:pic>
            <p:nvPicPr>
              <p:cNvPr id="77" name="Picture 4" descr="D:\梁伟\2012-11\梁科贤\刘蒙\未标题-5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81" r="25716"/>
              <a:stretch>
                <a:fillRect/>
              </a:stretch>
            </p:blipFill>
            <p:spPr bwMode="auto">
              <a:xfrm>
                <a:off x="655638" y="3330656"/>
                <a:ext cx="2921295" cy="3367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8" name="矩形 77"/>
              <p:cNvSpPr/>
              <p:nvPr/>
            </p:nvSpPr>
            <p:spPr>
              <a:xfrm>
                <a:off x="756371" y="3325629"/>
                <a:ext cx="1783642" cy="27175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lnSpc>
                    <a:spcPts val="2500"/>
                  </a:lnSpc>
                  <a:tabLst>
                    <a:tab pos="190500" algn="l"/>
                    <a:tab pos="203200" algn="l"/>
                    <a:tab pos="266700" algn="l"/>
                    <a:tab pos="292100" algn="l"/>
                    <a:tab pos="317500" algn="l"/>
                  </a:tabLst>
                </a:pPr>
                <a:r>
                  <a:rPr lang="zh-CN" altLang="en-US" sz="1400" b="1" dirty="0" smtClean="0">
                    <a:solidFill>
                      <a:srgbClr val="FFFFFF"/>
                    </a:solidFill>
                    <a:latin typeface="FrutigerNext LT Regular" pitchFamily="34" charset="0"/>
                    <a:ea typeface="微软雅黑" pitchFamily="34" charset="-122"/>
                    <a:cs typeface="Arial" pitchFamily="34" charset="0"/>
                  </a:rPr>
                  <a:t>特性</a:t>
                </a:r>
                <a:endParaRPr lang="en-US" altLang="zh-CN" sz="1400" b="1" dirty="0">
                  <a:solidFill>
                    <a:srgbClr val="FFFFFF"/>
                  </a:solidFill>
                  <a:latin typeface="FrutigerNext LT Regular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</p:grpSp>
        <p:cxnSp>
          <p:nvCxnSpPr>
            <p:cNvPr id="76" name="直接连接符 75"/>
            <p:cNvCxnSpPr/>
            <p:nvPr/>
          </p:nvCxnSpPr>
          <p:spPr>
            <a:xfrm>
              <a:off x="655637" y="3529806"/>
              <a:ext cx="3048000" cy="0"/>
            </a:xfrm>
            <a:prstGeom prst="line">
              <a:avLst/>
            </a:prstGeom>
            <a:ln w="19050">
              <a:solidFill>
                <a:srgbClr val="0070C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组合 66"/>
          <p:cNvGrpSpPr/>
          <p:nvPr/>
        </p:nvGrpSpPr>
        <p:grpSpPr>
          <a:xfrm>
            <a:off x="655637" y="7416004"/>
            <a:ext cx="3600000" cy="403190"/>
            <a:chOff x="655637" y="3249427"/>
            <a:chExt cx="3048000" cy="341763"/>
          </a:xfrm>
        </p:grpSpPr>
        <p:grpSp>
          <p:nvGrpSpPr>
            <p:cNvPr id="80" name="组合 62"/>
            <p:cNvGrpSpPr/>
            <p:nvPr/>
          </p:nvGrpSpPr>
          <p:grpSpPr>
            <a:xfrm>
              <a:off x="655638" y="3249427"/>
              <a:ext cx="2209799" cy="341763"/>
              <a:chOff x="655638" y="3325627"/>
              <a:chExt cx="2921295" cy="341763"/>
            </a:xfrm>
          </p:grpSpPr>
          <p:pic>
            <p:nvPicPr>
              <p:cNvPr id="82" name="Picture 4" descr="D:\梁伟\2012-11\梁科贤\刘蒙\未标题-5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81" r="25716"/>
              <a:stretch>
                <a:fillRect/>
              </a:stretch>
            </p:blipFill>
            <p:spPr bwMode="auto">
              <a:xfrm>
                <a:off x="655638" y="3330656"/>
                <a:ext cx="2921295" cy="3367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3" name="矩形 82"/>
              <p:cNvSpPr/>
              <p:nvPr/>
            </p:nvSpPr>
            <p:spPr>
              <a:xfrm>
                <a:off x="756371" y="3325627"/>
                <a:ext cx="1783642" cy="27175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lnSpc>
                    <a:spcPts val="2500"/>
                  </a:lnSpc>
                  <a:tabLst>
                    <a:tab pos="190500" algn="l"/>
                    <a:tab pos="203200" algn="l"/>
                    <a:tab pos="266700" algn="l"/>
                    <a:tab pos="292100" algn="l"/>
                    <a:tab pos="317500" algn="l"/>
                  </a:tabLst>
                </a:pPr>
                <a:r>
                  <a:rPr lang="zh-CN" altLang="en-US" sz="1400" b="1" dirty="0" smtClean="0">
                    <a:solidFill>
                      <a:srgbClr val="FFFFFF"/>
                    </a:solidFill>
                    <a:latin typeface="FrutigerNext LT Regular" pitchFamily="34" charset="0"/>
                    <a:ea typeface="微软雅黑" pitchFamily="34" charset="-122"/>
                    <a:cs typeface="Arial" pitchFamily="34" charset="0"/>
                  </a:rPr>
                  <a:t>应用场景</a:t>
                </a:r>
                <a:endParaRPr lang="en-US" altLang="zh-CN" sz="1400" b="1" dirty="0">
                  <a:solidFill>
                    <a:srgbClr val="FFFFFF"/>
                  </a:solidFill>
                  <a:latin typeface="FrutigerNext LT Regular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</p:grpSp>
        <p:cxnSp>
          <p:nvCxnSpPr>
            <p:cNvPr id="81" name="直接连接符 80"/>
            <p:cNvCxnSpPr/>
            <p:nvPr/>
          </p:nvCxnSpPr>
          <p:spPr>
            <a:xfrm>
              <a:off x="655637" y="3529806"/>
              <a:ext cx="3048000" cy="0"/>
            </a:xfrm>
            <a:prstGeom prst="line">
              <a:avLst/>
            </a:prstGeom>
            <a:ln w="19050">
              <a:solidFill>
                <a:srgbClr val="0070C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13362" y="2386806"/>
            <a:ext cx="7524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矩形 52"/>
          <p:cNvSpPr/>
          <p:nvPr/>
        </p:nvSpPr>
        <p:spPr>
          <a:xfrm>
            <a:off x="5418762" y="4977606"/>
            <a:ext cx="7232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dirty="0" smtClean="0"/>
              <a:t>直流负载</a:t>
            </a:r>
            <a:endParaRPr lang="zh-CN" altLang="en-US" sz="1050" dirty="0"/>
          </a:p>
        </p:txBody>
      </p:sp>
      <p:grpSp>
        <p:nvGrpSpPr>
          <p:cNvPr id="51" name="组合 50"/>
          <p:cNvGrpSpPr/>
          <p:nvPr/>
        </p:nvGrpSpPr>
        <p:grpSpPr>
          <a:xfrm>
            <a:off x="5390004" y="3521397"/>
            <a:ext cx="562679" cy="1131718"/>
            <a:chOff x="5461441" y="3769297"/>
            <a:chExt cx="562679" cy="1131718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441" y="3769297"/>
              <a:ext cx="404231" cy="1131718"/>
            </a:xfrm>
            <a:prstGeom prst="rect">
              <a:avLst/>
            </a:prstGeom>
          </p:spPr>
        </p:pic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112" y="3769297"/>
              <a:ext cx="355008" cy="1131718"/>
            </a:xfrm>
            <a:prstGeom prst="rect">
              <a:avLst/>
            </a:prstGeom>
          </p:spPr>
        </p:pic>
      </p:grpSp>
      <p:sp>
        <p:nvSpPr>
          <p:cNvPr id="39" name="TextBox 38"/>
          <p:cNvSpPr txBox="1"/>
          <p:nvPr/>
        </p:nvSpPr>
        <p:spPr>
          <a:xfrm>
            <a:off x="6245225" y="3948906"/>
            <a:ext cx="1021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DPU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5225" y="4177506"/>
            <a:ext cx="1021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DBU</a:t>
            </a:r>
          </a:p>
        </p:txBody>
      </p:sp>
      <p:pic>
        <p:nvPicPr>
          <p:cNvPr id="45" name="Picture 64" descr="C:\Users\Y00195~1\AppData\Local\Temp\Rar$DIa0.001\DC配电盒-C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8174" y="3507077"/>
            <a:ext cx="405027" cy="1116000"/>
          </a:xfrm>
          <a:prstGeom prst="rect">
            <a:avLst/>
          </a:prstGeom>
          <a:noFill/>
        </p:spPr>
      </p:pic>
      <p:cxnSp>
        <p:nvCxnSpPr>
          <p:cNvPr id="46" name="直接连接符 45"/>
          <p:cNvCxnSpPr/>
          <p:nvPr/>
        </p:nvCxnSpPr>
        <p:spPr>
          <a:xfrm>
            <a:off x="5684837" y="4063206"/>
            <a:ext cx="533400" cy="0"/>
          </a:xfrm>
          <a:prstGeom prst="line">
            <a:avLst/>
          </a:prstGeom>
          <a:ln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532437" y="4291806"/>
            <a:ext cx="6858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45225" y="3720306"/>
            <a:ext cx="1021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DOU-DCD01</a:t>
            </a:r>
          </a:p>
        </p:txBody>
      </p:sp>
      <p:cxnSp>
        <p:nvCxnSpPr>
          <p:cNvPr id="49" name="直接连接符 48"/>
          <p:cNvCxnSpPr/>
          <p:nvPr/>
        </p:nvCxnSpPr>
        <p:spPr>
          <a:xfrm>
            <a:off x="5761037" y="3834606"/>
            <a:ext cx="457200" cy="0"/>
          </a:xfrm>
          <a:prstGeom prst="line">
            <a:avLst/>
          </a:prstGeom>
          <a:ln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图片 10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51" y="0"/>
            <a:ext cx="7693026" cy="10260431"/>
          </a:xfrm>
          <a:prstGeom prst="rect">
            <a:avLst/>
          </a:prstGeom>
        </p:spPr>
      </p:pic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48834"/>
              </p:ext>
            </p:extLst>
          </p:nvPr>
        </p:nvGraphicFramePr>
        <p:xfrm>
          <a:off x="655636" y="1470728"/>
          <a:ext cx="6324601" cy="8040213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677809"/>
                <a:gridCol w="858166"/>
                <a:gridCol w="1716677"/>
                <a:gridCol w="1716677"/>
                <a:gridCol w="1355272"/>
              </a:tblGrid>
              <a:tr h="213681">
                <a:tc gridSpan="5">
                  <a:txBody>
                    <a:bodyPr/>
                    <a:lstStyle/>
                    <a:p>
                      <a:pPr marL="0" indent="10800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rgbClr val="FFFFFF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直流场景供备电方案</a:t>
                      </a:r>
                      <a:endParaRPr lang="en-US" altLang="zh-CN" sz="1000" b="1" i="0" u="none" strike="noStrike" kern="1200" spc="50" baseline="0" dirty="0" smtClean="0">
                        <a:solidFill>
                          <a:srgbClr val="FFFFFF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0" kern="1200" dirty="0" smtClean="0">
                        <a:solidFill>
                          <a:schemeClr val="bg1"/>
                        </a:solidFill>
                        <a:latin typeface="FrutigerNext LT Regular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</a:tr>
              <a:tr h="341633">
                <a:tc gridSpan="2">
                  <a:txBody>
                    <a:bodyPr/>
                    <a:lstStyle/>
                    <a:p>
                      <a:pPr marL="0" indent="10800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rgbClr val="FFFFFF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产品类型</a:t>
                      </a:r>
                      <a:endParaRPr lang="en-US" altLang="zh-CN" sz="1000" b="1" i="0" u="none" strike="noStrike" kern="1200" spc="50" baseline="0" dirty="0" smtClean="0">
                        <a:solidFill>
                          <a:srgbClr val="FFFFFF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7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DC</a:t>
                      </a: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单元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DPU30D-N06A1</a:t>
                      </a:r>
                      <a:endParaRPr lang="zh-CN" altLang="en-US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电池单元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DBU20B-N12A2</a:t>
                      </a:r>
                      <a:endParaRPr lang="zh-CN" altLang="en-US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DC</a:t>
                      </a: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配电盒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DOU-DCD01</a:t>
                      </a:r>
                      <a:endParaRPr lang="zh-CN" altLang="en-US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</a:tr>
              <a:tr h="420730">
                <a:tc rowSpan="1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系</a:t>
                      </a: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统指标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尺寸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(H*D*W) mm</a:t>
                      </a:r>
                      <a:endParaRPr lang="zh-CN" altLang="en-US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 x 300 x 60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 x 300 x 120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x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300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×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50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重量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7 kg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kg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6 kg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安装模式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挂墙、抱杆、角钢塔安装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16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额定功率</a:t>
                      </a:r>
                      <a:r>
                        <a:rPr lang="en-US" altLang="zh-CN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/</a:t>
                      </a: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容量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1500 W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2000 W / 1024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altLang="zh-CN" sz="800" u="none" strike="noStrike" kern="1200" baseline="0" dirty="0" err="1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Wh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238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并机数量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5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出线方式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下进线，下出线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36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防护水平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IP65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165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工作温度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+55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pPr marL="0" indent="0" algn="ctr" rtl="0" fontAlgn="ctr"/>
                      <a:endParaRPr lang="zh-CN" altLang="en-US" sz="1000" b="0" i="0" u="none" strike="noStrike" spc="50" baseline="0" dirty="0">
                        <a:solidFill>
                          <a:srgbClr val="0070C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0" marR="0" marT="36000" marB="36000" anchor="ctr">
                    <a:solidFill>
                      <a:srgbClr val="C3E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散热模式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自然散热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3681">
                <a:tc vMerge="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运行环境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类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FrutigerNext LT MediumCn" pitchFamily="34" charset="0"/>
                          <a:ea typeface="微软雅黑" pitchFamily="34" charset="-122"/>
                          <a:cs typeface="Arial" pitchFamily="34" charset="0"/>
                        </a:rPr>
                        <a:t>*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D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类环境应用需定制）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适用电网环境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3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类电网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FrutigerNext LT MediumCn" pitchFamily="34" charset="0"/>
                          <a:ea typeface="微软雅黑" pitchFamily="34" charset="-122"/>
                          <a:cs typeface="Arial" pitchFamily="34" charset="0"/>
                        </a:rPr>
                        <a:t>*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341633">
                <a:tc rowSpan="3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环境指标</a:t>
                      </a: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储存</a:t>
                      </a:r>
                      <a:r>
                        <a:rPr lang="en-US" altLang="zh-CN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/</a:t>
                      </a: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运输温度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 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+70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13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运行环境湿度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5%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95%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（无凝露）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90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海拔高度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-60 m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4000 m(2000 m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4000 m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海拔每升高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200 m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，最高工作温度降低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1℃)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309063">
                <a:tc rowSpan="5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电源输入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输入制式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220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单相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/110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双火线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/HVDC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48V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-48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3090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输入电压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AC: 85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300V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HVDC:85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48V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-48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输入频率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45 Hz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65 Hz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交流输入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1×220 V/16 A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78735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交流防雷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差模：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KA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，共模：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13681">
                <a:tc rowSpan="5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负载输出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输出功率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1500 W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2000 W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13681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  <a:sym typeface="Symbol"/>
                        </a:rPr>
                        <a:t>输出电压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309063">
                <a:tc vMerge="1">
                  <a:txBody>
                    <a:bodyPr/>
                    <a:lstStyle/>
                    <a:p>
                      <a:pPr marL="0" indent="0" algn="ctr" rtl="0" fontAlgn="ctr"/>
                      <a:endParaRPr lang="zh-CN" altLang="en-US" sz="1000" b="0" i="0" u="none" strike="noStrike" spc="50" baseline="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0" marB="0" anchor="ctr">
                    <a:solidFill>
                      <a:srgbClr val="C3E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直流输出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3×30 A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（带可更换保护熔丝）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5×30 A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（带可更换保护熔丝）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3090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电池分路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1×40 A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（带可更换保护熔丝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)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2×40 A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（带可更换保护熔丝）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2×40 A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（带可更换保护熔丝）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78735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直流防雷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差模：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10 kA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，共模：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20 kA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差模：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10 kA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，共模：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模块效率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峰值效率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≥96%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420730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通信接口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接口定义</a:t>
                      </a:r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1×DB9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端口（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CAN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1×DB15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端口（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CAN+4×DO+RS485*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2×RJ45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端口（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CAN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</a:tbl>
          </a:graphicData>
        </a:graphic>
      </p:graphicFrame>
      <p:grpSp>
        <p:nvGrpSpPr>
          <p:cNvPr id="8" name="组合 12"/>
          <p:cNvGrpSpPr/>
          <p:nvPr/>
        </p:nvGrpSpPr>
        <p:grpSpPr>
          <a:xfrm>
            <a:off x="655637" y="811806"/>
            <a:ext cx="6324601" cy="432000"/>
            <a:chOff x="655637" y="2110789"/>
            <a:chExt cx="6098556" cy="412934"/>
          </a:xfrm>
        </p:grpSpPr>
        <p:grpSp>
          <p:nvGrpSpPr>
            <p:cNvPr id="9" name="组合 32"/>
            <p:cNvGrpSpPr/>
            <p:nvPr/>
          </p:nvGrpSpPr>
          <p:grpSpPr>
            <a:xfrm>
              <a:off x="655638" y="2110789"/>
              <a:ext cx="2285999" cy="412934"/>
              <a:chOff x="-792163" y="2008799"/>
              <a:chExt cx="2132078" cy="412934"/>
            </a:xfrm>
          </p:grpSpPr>
          <p:pic>
            <p:nvPicPr>
              <p:cNvPr id="11" name="Picture 4" descr="D:\梁伟\2012-11\梁科贤\刘蒙\未标题-5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81" r="25716"/>
              <a:stretch>
                <a:fillRect/>
              </a:stretch>
            </p:blipFill>
            <p:spPr bwMode="auto">
              <a:xfrm>
                <a:off x="-792163" y="2084999"/>
                <a:ext cx="2132078" cy="3367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矩形 11"/>
              <p:cNvSpPr/>
              <p:nvPr/>
            </p:nvSpPr>
            <p:spPr>
              <a:xfrm>
                <a:off x="-786680" y="2008799"/>
                <a:ext cx="1431179" cy="39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2500"/>
                  </a:lnSpc>
                  <a:tabLst>
                    <a:tab pos="190500" algn="l"/>
                    <a:tab pos="203200" algn="l"/>
                    <a:tab pos="266700" algn="l"/>
                    <a:tab pos="292100" algn="l"/>
                    <a:tab pos="317500" algn="l"/>
                  </a:tabLst>
                </a:pPr>
                <a:r>
                  <a:rPr lang="zh-CN" altLang="en-US" sz="1400" b="1" dirty="0" smtClean="0">
                    <a:solidFill>
                      <a:srgbClr val="FFFFFF"/>
                    </a:solidFill>
                    <a:latin typeface="FrutigerNext LT Regular" pitchFamily="34" charset="0"/>
                    <a:ea typeface="微软雅黑" pitchFamily="34" charset="-122"/>
                    <a:cs typeface="Arial" pitchFamily="34" charset="0"/>
                  </a:rPr>
                  <a:t>参数</a:t>
                </a:r>
                <a:endParaRPr lang="en-US" altLang="zh-CN" sz="1400" b="1" dirty="0">
                  <a:solidFill>
                    <a:srgbClr val="FFFFFF"/>
                  </a:solidFill>
                  <a:latin typeface="FrutigerNext LT Regular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655637" y="2450128"/>
              <a:ext cx="6098556" cy="12878"/>
            </a:xfrm>
            <a:prstGeom prst="line">
              <a:avLst/>
            </a:prstGeom>
            <a:ln w="19050">
              <a:solidFill>
                <a:srgbClr val="0070C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图片 10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51" y="0"/>
            <a:ext cx="7693026" cy="10260431"/>
          </a:xfrm>
          <a:prstGeom prst="rect">
            <a:avLst/>
          </a:prstGeom>
        </p:spPr>
      </p:pic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43657"/>
              </p:ext>
            </p:extLst>
          </p:nvPr>
        </p:nvGraphicFramePr>
        <p:xfrm>
          <a:off x="655637" y="1470727"/>
          <a:ext cx="6553200" cy="691594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945403"/>
                <a:gridCol w="883397"/>
                <a:gridCol w="2438401"/>
                <a:gridCol w="2285999"/>
              </a:tblGrid>
              <a:tr h="191257">
                <a:tc gridSpan="4">
                  <a:txBody>
                    <a:bodyPr/>
                    <a:lstStyle/>
                    <a:p>
                      <a:pPr marL="0" indent="10800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rgbClr val="FFFFFF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交流场景供备电方案</a:t>
                      </a:r>
                      <a:endParaRPr lang="en-US" altLang="zh-CN" sz="1000" b="1" i="0" u="none" strike="noStrike" kern="1200" spc="50" baseline="0" dirty="0" smtClean="0">
                        <a:solidFill>
                          <a:srgbClr val="FFFFFF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0" kern="1200" dirty="0" smtClean="0">
                        <a:solidFill>
                          <a:schemeClr val="bg1"/>
                        </a:solidFill>
                        <a:latin typeface="FrutigerNext LT Regular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782">
                <a:tc gridSpan="2">
                  <a:txBody>
                    <a:bodyPr/>
                    <a:lstStyle/>
                    <a:p>
                      <a:pPr marL="0" indent="10800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rgbClr val="FFFFFF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产品型号</a:t>
                      </a:r>
                      <a:endParaRPr lang="en-US" altLang="zh-CN" sz="1000" b="1" i="0" u="none" strike="noStrike" kern="1200" spc="50" baseline="0" dirty="0" smtClean="0">
                        <a:solidFill>
                          <a:srgbClr val="FFFFFF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7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AC</a:t>
                      </a: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单元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DPU30A-N06A1</a:t>
                      </a:r>
                      <a:endParaRPr lang="zh-CN" altLang="en-US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电池单元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DBU20B-N12A2</a:t>
                      </a:r>
                      <a:endParaRPr lang="zh-CN" altLang="en-US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</a:tr>
              <a:tr h="276631">
                <a:tc rowSpan="10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系统指标</a:t>
                      </a: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尺寸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(H*D*W) mm</a:t>
                      </a:r>
                      <a:endParaRPr lang="zh-CN" altLang="en-US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 x 300 x 60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 x 300 x 120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重量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7 kg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kg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安装模式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挂墙、抱杆、角钢塔安装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额定功率</a:t>
                      </a:r>
                      <a:r>
                        <a:rPr lang="en-US" altLang="zh-CN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/</a:t>
                      </a: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容量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1500 W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2000 W /1024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altLang="zh-CN" sz="800" u="none" strike="noStrike" kern="1200" baseline="0" dirty="0" err="1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Wh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出线方式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下进线，下出线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防护水平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IP65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工作温度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−40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 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+55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vMerge="1">
                  <a:txBody>
                    <a:bodyPr/>
                    <a:lstStyle/>
                    <a:p>
                      <a:pPr marL="0" indent="0" algn="ctr" rtl="0" fontAlgn="ctr"/>
                      <a:endParaRPr lang="zh-CN" altLang="en-US" sz="1000" b="0" i="0" u="none" strike="noStrike" spc="50" baseline="0" dirty="0">
                        <a:solidFill>
                          <a:srgbClr val="0070C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0" marR="0" marT="36000" marB="36000" anchor="ctr">
                    <a:solidFill>
                      <a:srgbClr val="C3E3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散热模式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自然散热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vMerge="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运行环境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类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FrutigerNext LT MediumCn" pitchFamily="34" charset="0"/>
                          <a:ea typeface="微软雅黑" pitchFamily="34" charset="-122"/>
                          <a:cs typeface="Arial" pitchFamily="34" charset="0"/>
                        </a:rPr>
                        <a:t>*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D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类环境应用需定制）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适用电网环境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3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类电网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FrutigerNext LT MediumCn" pitchFamily="34" charset="0"/>
                          <a:ea typeface="微软雅黑" pitchFamily="34" charset="-122"/>
                          <a:cs typeface="Arial" pitchFamily="34" charset="0"/>
                        </a:rPr>
                        <a:t>*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1257">
                <a:tc rowSpan="3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环境指标</a:t>
                      </a: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储存</a:t>
                      </a:r>
                      <a:r>
                        <a:rPr lang="en-US" altLang="zh-CN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/</a:t>
                      </a: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运输温度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−40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 ～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+70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℃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运行环境湿度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5%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95%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（无凝露）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海拔高度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-60 m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4000 m (2000 m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4000 m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海拔每升高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200m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，最高工作温度降低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1℃)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 rowSpan="5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电源输入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输入制式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220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单相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/110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双火线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输入电压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AC: 90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280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−48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输入频率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45 Hz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65 Hz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交流输入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1×220 V/15 A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交流输入防</a:t>
                      </a: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雷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差模：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k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A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，共模：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rowSpan="6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负载输出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输出功率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1500 W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2000 W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  <a:sym typeface="Symbol"/>
                        </a:rPr>
                        <a:t>输出电压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220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AC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-48 V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DC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pPr marL="0" indent="0" algn="ctr" rtl="0" fontAlgn="ctr"/>
                      <a:endParaRPr lang="zh-CN" altLang="en-US" sz="1000" b="0" i="0" u="none" strike="noStrike" spc="50" baseline="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0" marB="0" anchor="ctr">
                    <a:solidFill>
                      <a:srgbClr val="C3E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交流输出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3 × 15 A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交流输出防雷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差模：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 k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A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，共模：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FrutigerNext LT MediumCn" pitchFamily="34" charset="0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FrutigerNext LT MediumCn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电池分路</a:t>
                      </a:r>
                      <a:endParaRPr lang="en-US" altLang="zh-CN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 × 40 A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（带可更换保护熔丝）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 × 40 A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（带可更换保护熔丝）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直流防雷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差模：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3 kA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，共模：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5 kA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差模：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10 kA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，共模：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20 kA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模块效率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i="0" u="none" strike="noStrike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峰值效率 ≥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98%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（旁路）；峰值效率≥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93% 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（逆变）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  <a:tr h="276631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u="none" strike="noStrike" kern="1100" spc="-10" baseline="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通信接口</a:t>
                      </a:r>
                      <a:endParaRPr lang="zh-CN" altLang="en-US" sz="800" b="1" u="none" strike="noStrike" kern="1100" spc="-10" baseline="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b="0" i="0" u="none" strike="noStrike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接口定义</a:t>
                      </a:r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1×DB9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端口（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CAN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1×DB15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端口（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CAN+4×DO+RS485*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2×RJ45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端口（</a:t>
                      </a:r>
                      <a:r>
                        <a:rPr lang="en-US" altLang="zh-CN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CAN</a:t>
                      </a:r>
                      <a:r>
                        <a:rPr lang="zh-CN" altLang="en-US" sz="800" u="none" strike="noStrike" kern="1200" dirty="0" smtClean="0">
                          <a:solidFill>
                            <a:srgbClr val="595959"/>
                          </a:solidFill>
                          <a:latin typeface="微软雅黑" pitchFamily="34" charset="-122"/>
                          <a:ea typeface="微软雅黑" pitchFamily="34" charset="-122"/>
                          <a:cs typeface="Arial" pitchFamily="34" charset="0"/>
                        </a:rPr>
                        <a:t>）</a:t>
                      </a:r>
                      <a:endParaRPr lang="en-US" altLang="zh-CN" sz="800" u="none" strike="noStrike" kern="1200" dirty="0" smtClean="0">
                        <a:solidFill>
                          <a:srgbClr val="595959"/>
                        </a:solidFill>
                        <a:latin typeface="微软雅黑" pitchFamily="34" charset="-122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</a:tr>
            </a:tbl>
          </a:graphicData>
        </a:graphic>
      </p:graphicFrame>
      <p:grpSp>
        <p:nvGrpSpPr>
          <p:cNvPr id="10" name="组合 12"/>
          <p:cNvGrpSpPr/>
          <p:nvPr/>
        </p:nvGrpSpPr>
        <p:grpSpPr>
          <a:xfrm>
            <a:off x="655637" y="811806"/>
            <a:ext cx="6324601" cy="432000"/>
            <a:chOff x="655637" y="2110789"/>
            <a:chExt cx="6098556" cy="412934"/>
          </a:xfrm>
        </p:grpSpPr>
        <p:grpSp>
          <p:nvGrpSpPr>
            <p:cNvPr id="11" name="组合 32"/>
            <p:cNvGrpSpPr/>
            <p:nvPr/>
          </p:nvGrpSpPr>
          <p:grpSpPr>
            <a:xfrm>
              <a:off x="655638" y="2110789"/>
              <a:ext cx="2285999" cy="412934"/>
              <a:chOff x="-792163" y="2008799"/>
              <a:chExt cx="2132078" cy="412934"/>
            </a:xfrm>
          </p:grpSpPr>
          <p:pic>
            <p:nvPicPr>
              <p:cNvPr id="13" name="Picture 4" descr="D:\梁伟\2012-11\梁科贤\刘蒙\未标题-5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81" r="25716"/>
              <a:stretch>
                <a:fillRect/>
              </a:stretch>
            </p:blipFill>
            <p:spPr bwMode="auto">
              <a:xfrm>
                <a:off x="-792163" y="2084999"/>
                <a:ext cx="2132078" cy="3367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矩形 13"/>
              <p:cNvSpPr/>
              <p:nvPr/>
            </p:nvSpPr>
            <p:spPr>
              <a:xfrm>
                <a:off x="-786680" y="2008799"/>
                <a:ext cx="1431179" cy="39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2500"/>
                  </a:lnSpc>
                  <a:tabLst>
                    <a:tab pos="190500" algn="l"/>
                    <a:tab pos="203200" algn="l"/>
                    <a:tab pos="266700" algn="l"/>
                    <a:tab pos="292100" algn="l"/>
                    <a:tab pos="317500" algn="l"/>
                  </a:tabLst>
                </a:pPr>
                <a:r>
                  <a:rPr lang="zh-CN" altLang="en-US" sz="1400" b="1" dirty="0" smtClean="0">
                    <a:solidFill>
                      <a:srgbClr val="FFFFFF"/>
                    </a:solidFill>
                    <a:latin typeface="FrutigerNext LT Regular" pitchFamily="34" charset="0"/>
                    <a:ea typeface="微软雅黑" pitchFamily="34" charset="-122"/>
                    <a:cs typeface="Arial" pitchFamily="34" charset="0"/>
                  </a:rPr>
                  <a:t>参数</a:t>
                </a:r>
                <a:endParaRPr lang="en-US" altLang="zh-CN" sz="1400" b="1" dirty="0">
                  <a:solidFill>
                    <a:srgbClr val="FFFFFF"/>
                  </a:solidFill>
                  <a:latin typeface="FrutigerNext LT Regular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</p:grpSp>
        <p:cxnSp>
          <p:nvCxnSpPr>
            <p:cNvPr id="12" name="直接连接符 11"/>
            <p:cNvCxnSpPr/>
            <p:nvPr/>
          </p:nvCxnSpPr>
          <p:spPr>
            <a:xfrm flipV="1">
              <a:off x="655637" y="2450128"/>
              <a:ext cx="6098556" cy="12878"/>
            </a:xfrm>
            <a:prstGeom prst="line">
              <a:avLst/>
            </a:prstGeom>
            <a:ln w="19050">
              <a:solidFill>
                <a:srgbClr val="0070C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06456"/>
              </p:ext>
            </p:extLst>
          </p:nvPr>
        </p:nvGraphicFramePr>
        <p:xfrm>
          <a:off x="655636" y="1427459"/>
          <a:ext cx="6477004" cy="7625342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583389"/>
                <a:gridCol w="953527"/>
                <a:gridCol w="1317356"/>
                <a:gridCol w="1811366"/>
                <a:gridCol w="1811366"/>
              </a:tblGrid>
              <a:tr h="219147">
                <a:tc gridSpan="5">
                  <a:txBody>
                    <a:bodyPr/>
                    <a:lstStyle/>
                    <a:p>
                      <a:pPr marL="0" indent="10800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rgbClr val="FFFFFF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直流场景供备电方案</a:t>
                      </a:r>
                      <a:endParaRPr lang="en-US" altLang="zh-CN" sz="1000" b="1" i="0" u="none" strike="noStrike" kern="1200" spc="50" baseline="0" dirty="0" smtClean="0">
                        <a:solidFill>
                          <a:srgbClr val="FFFFFF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0" kern="1200" dirty="0" smtClean="0">
                        <a:solidFill>
                          <a:schemeClr val="bg1"/>
                        </a:solidFill>
                        <a:latin typeface="FrutigerNext LT Regular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7974">
                <a:tc gridSpan="2">
                  <a:txBody>
                    <a:bodyPr/>
                    <a:lstStyle/>
                    <a:p>
                      <a:pPr marL="0" indent="108000" algn="ctr" rtl="0" fontAlgn="ctr"/>
                      <a:r>
                        <a:rPr lang="zh-CN" altLang="en-US" sz="1000" b="1" i="0" u="none" strike="noStrike" spc="0" baseline="0" dirty="0" smtClean="0">
                          <a:solidFill>
                            <a:srgbClr val="FFFFFF"/>
                          </a:solidFill>
                          <a:latin typeface="FrutigerNext LT Regular" pitchFamily="34" charset="0"/>
                          <a:ea typeface="微软雅黑" pitchFamily="34" charset="-122"/>
                          <a:cs typeface="Arial" pitchFamily="34" charset="0"/>
                        </a:rPr>
                        <a:t>产品类型</a:t>
                      </a:r>
                      <a:endParaRPr lang="zh-CN" altLang="en-US" sz="1000" b="1" i="0" u="none" strike="noStrike" spc="0" baseline="0" dirty="0">
                        <a:solidFill>
                          <a:srgbClr val="FFFFFF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7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DC</a:t>
                      </a: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单元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DPU40D-N06A1</a:t>
                      </a:r>
                      <a:endParaRPr lang="zh-CN" altLang="en-US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电池单元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lvl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DBU25B-N12A1</a:t>
                      </a: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电池单元</a:t>
                      </a:r>
                      <a:endParaRPr lang="en-US" altLang="zh-CN" sz="1000" b="1" i="0" u="none" strike="noStrike" kern="1200" spc="5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+mn-cs"/>
                      </a:endParaRPr>
                    </a:p>
                    <a:p>
                      <a:pPr marL="0" marR="0" indent="10800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spc="5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+mn-cs"/>
                        </a:rPr>
                        <a:t>DBU40B-N12A2</a:t>
                      </a: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</a:tr>
              <a:tr h="199727">
                <a:tc rowSpan="1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i="0" u="none" strike="noStrike" kern="1100" spc="-1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Arial" pitchFamily="34" charset="0"/>
                        </a:rPr>
                        <a:t>系统指标</a:t>
                      </a:r>
                      <a:endParaRPr lang="zh-CN" altLang="en-US" sz="800" b="1" i="0" u="none" strike="noStrike" kern="1100" spc="-10" baseline="0" dirty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尺寸</a:t>
                      </a:r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(H*D*W) mm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400 x 300 x 60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420 x 305 x 120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420 x 305 x 120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重量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≤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7.5 kg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≤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25 kg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≤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27 kg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安装模式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挂墙、抱杆、角钢塔安装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额定功率</a:t>
                      </a:r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/</a:t>
                      </a: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容量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2000 W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2000 W/1200 </a:t>
                      </a:r>
                      <a:r>
                        <a:rPr lang="en-US" altLang="zh-CN" sz="800" u="none" strike="noStrike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Wh</a:t>
                      </a:r>
                      <a:endParaRPr lang="zh-CN" altLang="en-US" sz="800" u="none" strike="noStrike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2000 W/1920 </a:t>
                      </a:r>
                      <a:r>
                        <a:rPr lang="en-US" altLang="zh-CN" sz="800" u="none" strike="noStrike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Wh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并机数量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8</a:t>
                      </a:r>
                      <a:endParaRPr lang="zh-CN" altLang="en-US" sz="800" u="none" strike="noStrike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8</a:t>
                      </a:r>
                      <a:endParaRPr lang="zh-CN" altLang="en-US" sz="800" u="none" strike="noStrike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出现方式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下进线，下出线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防护水平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IP65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工作温度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−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℃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to +55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℃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( 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无太阳辐射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－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～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+55℃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（无太阳能辐射）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－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～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+50℃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（有太阳能辐射）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－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～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+55℃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（无太阳能辐射）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－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～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+50℃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（有太阳能辐射）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pPr marL="0" indent="0" algn="ctr" rtl="0" fontAlgn="ctr"/>
                      <a:endParaRPr lang="zh-CN" altLang="en-US" sz="1000" b="0" i="0" u="none" strike="noStrike" spc="50" baseline="0" dirty="0">
                        <a:solidFill>
                          <a:srgbClr val="0070C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0" marR="0" marT="36000" marB="36000" anchor="ctr">
                    <a:solidFill>
                      <a:srgbClr val="C3E3F9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散热模式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自然散热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27">
                <a:tc vMerge="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endParaRPr lang="zh-CN" altLang="en-US" sz="800" b="1" i="0" u="none" strike="noStrike" kern="1100" spc="-10" baseline="0" dirty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运行环境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Class C* 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27">
                <a:tc vMerge="1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endParaRPr lang="zh-CN" altLang="en-US" sz="800" b="1" i="0" u="none" strike="noStrike" kern="1100" spc="-10" baseline="0" dirty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适用电网环境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3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类电网*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u="none" strike="noStrike" kern="1200" baseline="0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u="none" strike="noStrike" kern="1200" baseline="0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9727">
                <a:tc rowSpan="3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i="0" u="none" strike="noStrike" kern="1100" spc="-1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Arial" pitchFamily="34" charset="0"/>
                        </a:rPr>
                        <a:t>环境指标</a:t>
                      </a:r>
                      <a:endParaRPr lang="zh-CN" altLang="en-US" sz="800" b="1" i="0" u="none" strike="noStrike" kern="1100" spc="-10" baseline="0" dirty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储存</a:t>
                      </a:r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/</a:t>
                      </a: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运输温度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−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℃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to +70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℃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运输：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-40ºC to 60ºC; 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储存：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0ºC to 40ºC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运输：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-40ºC to 60ºC; 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储存：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0ºC to 40ºC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运行环境湿度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5%  to 95% ( 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无凝露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) 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海拔高度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-60~4000 m ( 2000 m 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～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4000 m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海拔每升高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200 m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，最高工作温度降低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1℃ )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5699">
                <a:tc rowSpan="5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i="0" u="none" strike="noStrike" kern="1100" spc="-1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Arial" pitchFamily="34" charset="0"/>
                        </a:rPr>
                        <a:t>电源输入</a:t>
                      </a:r>
                      <a:endParaRPr lang="zh-CN" altLang="en-US" sz="800" b="1" i="0" u="none" strike="noStrike" kern="1100" spc="-10" baseline="0" dirty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输入制式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220 V AC 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单相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110 V AC 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双火线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HVDC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-48 V DC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-48 V DC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3127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输入电压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AC: 85  - 300 V AC</a:t>
                      </a: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HVDC: 85  - 400 V DC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-48 V DC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-48 V DC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输入频率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45 Hz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- 65 Hz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交流输入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 × 16 A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312713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交流防雷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kA/20 kA, 8/20 µs</a:t>
                      </a:r>
                      <a:endParaRPr lang="fr-FR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312713">
                <a:tc rowSpan="5"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i="0" u="none" strike="noStrike" kern="1100" spc="-1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Arial" pitchFamily="34" charset="0"/>
                        </a:rPr>
                        <a:t>负载输出</a:t>
                      </a:r>
                      <a:endParaRPr lang="zh-CN" altLang="en-US" sz="800" b="1" i="0" u="none" strike="noStrike" kern="1100" spc="-10" baseline="0" dirty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输出功率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2000 W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2000 W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2000 W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199727">
                <a:tc vMerge="1">
                  <a:txBody>
                    <a:bodyPr/>
                    <a:lstStyle/>
                    <a:p>
                      <a:pPr marL="36000" indent="0" algn="ctr" rtl="0" fontAlgn="ctr"/>
                      <a:endParaRPr lang="zh-CN" altLang="en-US" sz="1050" b="0" u="none" strike="noStrike" kern="1100" spc="-10" baseline="0" dirty="0">
                        <a:solidFill>
                          <a:srgbClr val="0070C0"/>
                        </a:solidFill>
                        <a:latin typeface="FrutigerNext LT Regular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输出电压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-48 V DC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27">
                <a:tc vMerge="1">
                  <a:txBody>
                    <a:bodyPr/>
                    <a:lstStyle/>
                    <a:p>
                      <a:pPr marL="0" indent="0" algn="ctr" rtl="0" fontAlgn="ctr"/>
                      <a:endParaRPr lang="zh-CN" altLang="en-US" sz="1000" b="0" i="0" u="none" strike="noStrike" spc="50" baseline="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0" marB="0" anchor="ctr">
                    <a:solidFill>
                      <a:srgbClr val="C3E3F9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直流输出</a:t>
                      </a:r>
                      <a:endParaRPr lang="en-US" altLang="zh-CN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3×30 A</a:t>
                      </a: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路快插端子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</a:t>
                      </a: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路快插端子</a:t>
                      </a: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电池支路</a:t>
                      </a:r>
                      <a:endParaRPr lang="zh-CN" altLang="en-US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1x40 A</a:t>
                      </a:r>
                      <a:endParaRPr lang="fr-FR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</a:tr>
              <a:tr h="3215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直流防雷</a:t>
                      </a: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10 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kA/20 kA, 8/20 µs</a:t>
                      </a:r>
                      <a:endParaRPr lang="fr-FR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FrutigerNext LT MediumCn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2162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1" i="0" u="none" strike="noStrike" kern="1100" spc="-1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Arial" pitchFamily="34" charset="0"/>
                        </a:rPr>
                        <a:t>模块效率</a:t>
                      </a: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lang="zh-CN" altLang="en-US" sz="800" u="none" strike="noStrike" kern="1200" dirty="0" smtClean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峰值效率≥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97%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NA</a:t>
                      </a:r>
                      <a:endParaRPr lang="zh-CN" altLang="en-US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  <a:tr h="425699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lnSpc>
                          <a:spcPts val="1100"/>
                        </a:lnSpc>
                      </a:pPr>
                      <a:r>
                        <a:rPr lang="zh-CN" altLang="en-US" sz="800" b="1" i="0" u="none" strike="noStrike" kern="1100" spc="-10" baseline="0" dirty="0" smtClean="0">
                          <a:solidFill>
                            <a:schemeClr val="bg1"/>
                          </a:solidFill>
                          <a:latin typeface="FrutigerNext LT Regular" pitchFamily="34" charset="0"/>
                          <a:ea typeface="微软雅黑" pitchFamily="34" charset="-122"/>
                          <a:cs typeface="Arial" pitchFamily="34" charset="0"/>
                        </a:rPr>
                        <a:t>通信接口</a:t>
                      </a:r>
                      <a:endParaRPr lang="en-US" altLang="zh-CN" sz="800" b="1" i="0" u="none" strike="noStrike" kern="1100" spc="-10" baseline="0" dirty="0" smtClean="0">
                        <a:solidFill>
                          <a:schemeClr val="bg1"/>
                        </a:solidFill>
                        <a:latin typeface="FrutigerNext LT Regular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dirty="0" smtClean="0">
                          <a:solidFill>
                            <a:schemeClr val="tx1"/>
                          </a:solidFill>
                          <a:latin typeface="FrutigerNext LT Regular" pitchFamily="34" charset="0"/>
                          <a:ea typeface="Verdana" pitchFamily="34" charset="0"/>
                          <a:cs typeface="Arial" pitchFamily="34" charset="0"/>
                        </a:rPr>
                        <a:t>接口</a:t>
                      </a:r>
                      <a:endParaRPr lang="zh-CN" altLang="en-US" sz="800" u="none" strike="noStrike" kern="1200" dirty="0">
                        <a:solidFill>
                          <a:schemeClr val="tx1"/>
                        </a:solidFill>
                        <a:latin typeface="FrutigerNext LT Regular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1× DB9 ( CAN )</a:t>
                      </a: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1× DB15 ( CAN+ 4× DO+ RS485* )</a:t>
                      </a: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内部通信*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2× RJ45 ( CAN )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内部通信*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2× RJ45 ( CAN )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CN" altLang="en-US" sz="80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itchFamily="34" charset="0"/>
                        </a:rPr>
                        <a:t>内部通信*</a:t>
                      </a:r>
                      <a:endParaRPr lang="en-US" altLang="zh-CN" sz="800" u="none" strike="noStrik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a:txBody>
                  <a:tcPr marL="36000" marR="3600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DF4"/>
                    </a:solidFill>
                  </a:tcPr>
                </a:tc>
              </a:tr>
            </a:tbl>
          </a:graphicData>
        </a:graphic>
      </p:graphicFrame>
      <p:grpSp>
        <p:nvGrpSpPr>
          <p:cNvPr id="3" name="组合 12"/>
          <p:cNvGrpSpPr/>
          <p:nvPr/>
        </p:nvGrpSpPr>
        <p:grpSpPr>
          <a:xfrm>
            <a:off x="652637" y="873004"/>
            <a:ext cx="6327601" cy="447002"/>
            <a:chOff x="655637" y="2110789"/>
            <a:chExt cx="6101449" cy="427274"/>
          </a:xfrm>
        </p:grpSpPr>
        <p:grpSp>
          <p:nvGrpSpPr>
            <p:cNvPr id="4" name="组合 32"/>
            <p:cNvGrpSpPr/>
            <p:nvPr/>
          </p:nvGrpSpPr>
          <p:grpSpPr>
            <a:xfrm>
              <a:off x="655638" y="2110789"/>
              <a:ext cx="2516717" cy="427274"/>
              <a:chOff x="-792163" y="2008799"/>
              <a:chExt cx="2347261" cy="427274"/>
            </a:xfrm>
          </p:grpSpPr>
          <p:pic>
            <p:nvPicPr>
              <p:cNvPr id="6" name="Picture 4" descr="D:\梁伟\2012-11\梁科贤\刘蒙\未标题-5.png"/>
              <p:cNvPicPr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81" r="25716"/>
              <a:stretch>
                <a:fillRect/>
              </a:stretch>
            </p:blipFill>
            <p:spPr bwMode="auto">
              <a:xfrm>
                <a:off x="-792163" y="2057550"/>
                <a:ext cx="2347261" cy="3785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矩形 6"/>
              <p:cNvSpPr/>
              <p:nvPr/>
            </p:nvSpPr>
            <p:spPr>
              <a:xfrm>
                <a:off x="-786680" y="2008799"/>
                <a:ext cx="1431179" cy="365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2500"/>
                  </a:lnSpc>
                  <a:tabLst>
                    <a:tab pos="190500" algn="l"/>
                    <a:tab pos="203200" algn="l"/>
                    <a:tab pos="266700" algn="l"/>
                    <a:tab pos="292100" algn="l"/>
                    <a:tab pos="317500" algn="l"/>
                  </a:tabLst>
                </a:pPr>
                <a:r>
                  <a:rPr lang="zh-CN" altLang="en-US" sz="1600" b="1" dirty="0" smtClean="0">
                    <a:solidFill>
                      <a:srgbClr val="FFFFFF"/>
                    </a:solidFill>
                    <a:latin typeface="FrutigerNext LT Regular" pitchFamily="34" charset="0"/>
                    <a:ea typeface="Verdana" pitchFamily="34" charset="0"/>
                    <a:cs typeface="Arial" pitchFamily="34" charset="0"/>
                  </a:rPr>
                  <a:t>参数</a:t>
                </a:r>
                <a:endParaRPr lang="en-US" altLang="zh-CN" sz="1600" b="1" dirty="0">
                  <a:solidFill>
                    <a:srgbClr val="FFFFFF"/>
                  </a:solidFill>
                  <a:latin typeface="FrutigerNext LT Regular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" name="直接连接符 4"/>
            <p:cNvCxnSpPr/>
            <p:nvPr/>
          </p:nvCxnSpPr>
          <p:spPr>
            <a:xfrm>
              <a:off x="655637" y="2463006"/>
              <a:ext cx="6101449" cy="0"/>
            </a:xfrm>
            <a:prstGeom prst="line">
              <a:avLst/>
            </a:prstGeom>
            <a:ln w="19050">
              <a:solidFill>
                <a:srgbClr val="0070C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91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9437" y="1701006"/>
            <a:ext cx="6629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 b="1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*注：</a:t>
            </a:r>
            <a:endParaRPr lang="en-US" altLang="zh-CN" sz="800" b="1" dirty="0" smtClean="0">
              <a:solidFill>
                <a:srgbClr val="041B2B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RS485</a:t>
            </a:r>
            <a:r>
              <a:rPr lang="zh-CN" altLang="en-US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接口支持电总协议 </a:t>
            </a:r>
            <a:r>
              <a:rPr lang="en-US" altLang="zh-CN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/ </a:t>
            </a:r>
            <a:r>
              <a:rPr lang="en-US" altLang="zh-CN" sz="800" dirty="0" err="1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NetEco</a:t>
            </a:r>
            <a:r>
              <a:rPr lang="en-US" altLang="zh-CN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 / U2000/M2000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内部通信：支持</a:t>
            </a:r>
            <a:r>
              <a:rPr lang="zh-CN" altLang="en-US" sz="800" dirty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与华为第五代平台</a:t>
            </a:r>
            <a:r>
              <a:rPr lang="en-US" altLang="zh-CN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RRU</a:t>
            </a:r>
            <a:r>
              <a:rPr lang="zh-CN" altLang="en-US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免通信线缆</a:t>
            </a:r>
            <a:r>
              <a:rPr lang="zh-CN" altLang="en-US" sz="800" dirty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带</a:t>
            </a:r>
            <a:r>
              <a:rPr lang="zh-CN" altLang="en-US" sz="800" dirty="0" smtClean="0">
                <a:solidFill>
                  <a:srgbClr val="041B2B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内通信</a:t>
            </a:r>
            <a:endParaRPr lang="en-US" altLang="zh-CN" sz="800" dirty="0">
              <a:solidFill>
                <a:srgbClr val="041B2B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800" dirty="0" smtClean="0">
              <a:solidFill>
                <a:srgbClr val="041B2B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电网类型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说明</a:t>
            </a:r>
            <a:endParaRPr lang="en-US" altLang="zh-CN" sz="8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1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类电网：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平均每月停电时间</a:t>
            </a:r>
            <a:r>
              <a:rPr lang="en-US" altLang="zh-CN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&lt;10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小时</a:t>
            </a:r>
            <a:r>
              <a:rPr lang="en-US" altLang="zh-CN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;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2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类电网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 : 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平均每周停电时间</a:t>
            </a:r>
            <a:r>
              <a:rPr lang="en-US" altLang="zh-CN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&lt;10</a:t>
            </a:r>
            <a:r>
              <a:rPr lang="zh-CN" altLang="en-US" sz="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小时</a:t>
            </a:r>
            <a:r>
              <a:rPr lang="en-US" altLang="zh-CN" sz="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;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3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类电网：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平均每天停电时间</a:t>
            </a:r>
            <a:r>
              <a:rPr lang="en-US" altLang="zh-CN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2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～</a:t>
            </a:r>
            <a:r>
              <a:rPr lang="en-US" altLang="zh-CN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8</a:t>
            </a:r>
            <a:r>
              <a:rPr lang="zh-CN" altLang="en-US" sz="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小时</a:t>
            </a:r>
            <a:endParaRPr lang="en-US" altLang="zh-CN" sz="8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endParaRPr lang="en-US" altLang="zh-CN" sz="8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运行环境类别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说明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类：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指海洋上环境，或者污染源附近的陆地室外和只有简单遮蔽（如遮阳棚）的环境。（污染源附近是指在以下半径范围内的区域：距离盐水（如海洋、盐水湖）</a:t>
            </a:r>
            <a:r>
              <a:rPr lang="en-US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3.7 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公里，冶炼厂、煤矿、热电厂等重污染源</a:t>
            </a:r>
            <a:r>
              <a:rPr lang="en-US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3 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公里，化工、橡胶、电镀等中等污染源</a:t>
            </a:r>
            <a:r>
              <a:rPr lang="en-US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2 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公里，食品、皮革、采暖锅炉等轻污染源</a:t>
            </a:r>
            <a:r>
              <a:rPr lang="en-US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1 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公里）。</a:t>
            </a:r>
            <a:endParaRPr lang="en-US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D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类：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指距离海岸边</a:t>
            </a:r>
            <a:r>
              <a:rPr lang="en-US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500m 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以内的环境。属于</a:t>
            </a:r>
            <a:r>
              <a:rPr lang="en-US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C </a:t>
            </a:r>
            <a:r>
              <a:rPr lang="zh-CN" altLang="en-US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类环境中的一种特定场景</a:t>
            </a:r>
            <a:r>
              <a:rPr lang="zh-CN" altLang="en-US" sz="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。</a:t>
            </a:r>
            <a:endParaRPr lang="en-US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698991" y="7879104"/>
            <a:ext cx="4660040" cy="1143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600"/>
              </a:spcBef>
              <a:tabLst/>
            </a:pPr>
            <a:r>
              <a:rPr lang="zh-CN" altLang="en-US" sz="600" b="1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版权所</a:t>
            </a:r>
            <a:r>
              <a:rPr lang="zh-CN" altLang="en-US" sz="600" b="1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有</a:t>
            </a:r>
            <a:r>
              <a:rPr lang="en-US" altLang="zh-CN" sz="600" b="1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©</a:t>
            </a:r>
            <a:r>
              <a:rPr lang="zh-CN" altLang="en-US" sz="600" b="1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华</a:t>
            </a:r>
            <a:r>
              <a:rPr lang="zh-CN" altLang="en-US" sz="600" b="1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为技术有限公</a:t>
            </a:r>
            <a:r>
              <a:rPr lang="zh-CN" altLang="en-US" sz="600" b="1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司</a:t>
            </a:r>
            <a:r>
              <a:rPr lang="en-US" altLang="zh-CN" sz="600" b="1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2018</a:t>
            </a:r>
            <a:r>
              <a:rPr lang="zh-CN" altLang="en-US" sz="600" b="1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。保</a:t>
            </a:r>
            <a:r>
              <a:rPr lang="zh-CN" altLang="en-US" sz="600" b="1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留一切权利。</a:t>
            </a:r>
          </a:p>
          <a:p>
            <a:pPr>
              <a:spcBef>
                <a:spcPts val="600"/>
              </a:spcBef>
              <a:tabLst/>
            </a:pPr>
            <a:r>
              <a:rPr lang="zh-CN" altLang="en-US" sz="600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非经华为技术有限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公司书面同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意，任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何单位和个人不得擅自摘抄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、复制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本手册内容的部分或全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部，并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不得以任何形式传播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。</a:t>
            </a:r>
            <a:endParaRPr lang="en-US" altLang="zh-CN" sz="600" spc="5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>
              <a:spcBef>
                <a:spcPts val="600"/>
              </a:spcBef>
              <a:tabLst/>
            </a:pPr>
            <a:r>
              <a:rPr lang="zh-CN" altLang="en-US" sz="600" b="1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免责</a:t>
            </a:r>
            <a:r>
              <a:rPr lang="zh-CN" altLang="en-US" sz="600" b="1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声明</a:t>
            </a:r>
            <a:endParaRPr lang="en-US" altLang="zh-CN" sz="600" b="1" spc="50" dirty="0" smtClean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>
              <a:spcBef>
                <a:spcPts val="600"/>
              </a:spcBef>
              <a:tabLst/>
            </a:pP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本文档可能含有预测信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息，包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括但不限于有关未来的财务、运营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、产品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系列、新技术等信息。由于实践中存在很多不确定因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素，可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能导致实际结果与预测信息有很大的差别。因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此，本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文档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信息仅供参考，不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构成任何要约或承诺。华为可能不经通知修改上</a:t>
            </a:r>
            <a:r>
              <a:rPr lang="zh-CN" altLang="en-US" sz="600" spc="50" dirty="0" smtClean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述信息，恕</a:t>
            </a:r>
            <a:r>
              <a:rPr lang="zh-CN" altLang="en-US" sz="600" spc="50" dirty="0">
                <a:solidFill>
                  <a:srgbClr val="231F2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不另行通知。</a:t>
            </a:r>
            <a:endParaRPr lang="en-US" altLang="zh-CN" sz="600" spc="50" dirty="0">
              <a:solidFill>
                <a:srgbClr val="231F2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60837" y="7797006"/>
            <a:ext cx="26983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zh-CN" altLang="en-US" sz="800" b="1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华为技术有限公司</a:t>
            </a:r>
          </a:p>
          <a:p>
            <a:pPr algn="r">
              <a:spcBef>
                <a:spcPts val="600"/>
              </a:spcBef>
            </a:pPr>
            <a:r>
              <a:rPr lang="zh-CN" altLang="en-US" sz="600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深圳市龙岗区坂田华为基地</a:t>
            </a:r>
          </a:p>
          <a:p>
            <a:pPr algn="r">
              <a:spcBef>
                <a:spcPts val="600"/>
              </a:spcBef>
            </a:pPr>
            <a:r>
              <a:rPr lang="ja-JP" altLang="en-US" sz="600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电</a:t>
            </a:r>
            <a:r>
              <a:rPr lang="ja-JP" altLang="en-US" sz="600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话：（</a:t>
            </a:r>
            <a:r>
              <a:rPr lang="en-US" altLang="ja-JP" sz="600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0755</a:t>
            </a:r>
            <a:r>
              <a:rPr lang="ja-JP" altLang="en-US" sz="600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）</a:t>
            </a:r>
            <a:r>
              <a:rPr lang="en-US" altLang="ja-JP" sz="600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28780808</a:t>
            </a:r>
            <a:endParaRPr lang="ja-JP" altLang="en-US" sz="600" spc="50" dirty="0">
              <a:solidFill>
                <a:srgbClr val="231F20"/>
              </a:solidFill>
              <a:latin typeface="FrutigerNext LT Regular" pitchFamily="34" charset="0"/>
              <a:ea typeface="微软雅黑" pitchFamily="34" charset="-122"/>
              <a:cs typeface="Arial" pitchFamily="34" charset="0"/>
            </a:endParaRPr>
          </a:p>
          <a:p>
            <a:pPr algn="r">
              <a:spcBef>
                <a:spcPts val="600"/>
              </a:spcBef>
            </a:pPr>
            <a:r>
              <a:rPr lang="ja-JP" altLang="en-US" sz="600" spc="50" dirty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邮</a:t>
            </a:r>
            <a:r>
              <a:rPr lang="ja-JP" altLang="en-US" sz="600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编：</a:t>
            </a:r>
            <a:r>
              <a:rPr lang="en-US" altLang="ja-JP" sz="600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518129</a:t>
            </a:r>
            <a:endParaRPr lang="en-US" altLang="ja-JP" sz="600" spc="50" dirty="0">
              <a:solidFill>
                <a:srgbClr val="231F20"/>
              </a:solidFill>
              <a:latin typeface="FrutigerNext LT Regular" pitchFamily="34" charset="0"/>
              <a:ea typeface="微软雅黑" pitchFamily="34" charset="-122"/>
              <a:cs typeface="Arial" pitchFamily="34" charset="0"/>
            </a:endParaRPr>
          </a:p>
          <a:p>
            <a:pPr algn="r">
              <a:spcBef>
                <a:spcPts val="600"/>
              </a:spcBef>
            </a:pPr>
            <a:r>
              <a:rPr lang="en-US" altLang="zh-CN" sz="600" spc="50" dirty="0" smtClean="0">
                <a:solidFill>
                  <a:srgbClr val="231F20"/>
                </a:solidFill>
                <a:latin typeface="FrutigerNext LT Regular" pitchFamily="34" charset="0"/>
                <a:ea typeface="微软雅黑" pitchFamily="34" charset="-122"/>
                <a:cs typeface="Arial" pitchFamily="34" charset="0"/>
              </a:rPr>
              <a:t>www.huawei.com</a:t>
            </a:r>
            <a:endParaRPr lang="en-US" altLang="zh-CN" sz="600" spc="50" dirty="0">
              <a:solidFill>
                <a:srgbClr val="231F20"/>
              </a:solidFill>
              <a:latin typeface="FrutigerNext LT Regular" pitchFamily="34" charset="0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自定义 1">
      <a:dk1>
        <a:sysClr val="windowText" lastClr="000000"/>
      </a:dk1>
      <a:lt1>
        <a:sysClr val="window" lastClr="FFFFFF"/>
      </a:lt1>
      <a:dk2>
        <a:srgbClr val="E4F2FC"/>
      </a:dk2>
      <a:lt2>
        <a:srgbClr val="EEECE1"/>
      </a:lt2>
      <a:accent1>
        <a:srgbClr val="4F81BD"/>
      </a:accent1>
      <a:accent2>
        <a:srgbClr val="C3E3F9"/>
      </a:accent2>
      <a:accent3>
        <a:srgbClr val="9BBB59"/>
      </a:accent3>
      <a:accent4>
        <a:srgbClr val="8064A2"/>
      </a:accent4>
      <a:accent5>
        <a:srgbClr val="C3E3F9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14830</TotalTime>
  <Words>1644</Words>
  <Application>Microsoft Office PowerPoint</Application>
  <PresentationFormat>自定义</PresentationFormat>
  <Paragraphs>350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 Unicode MS</vt:lpstr>
      <vt:lpstr>FrutigerNext LT MediumCn</vt:lpstr>
      <vt:lpstr>FrutigerNext LT Regular</vt:lpstr>
      <vt:lpstr>宋体</vt:lpstr>
      <vt:lpstr>微软雅黑</vt:lpstr>
      <vt:lpstr>Arial</vt:lpstr>
      <vt:lpstr>Calibri</vt:lpstr>
      <vt:lpstr>Symbol</vt:lpstr>
      <vt:lpstr>Tahoma</vt:lpstr>
      <vt:lpstr>Times New Roman</vt:lpstr>
      <vt:lpstr>Verdana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liang</dc:creator>
  <cp:lastModifiedBy>Tangqiwei (Vivian)</cp:lastModifiedBy>
  <cp:revision>688</cp:revision>
  <dcterms:created xsi:type="dcterms:W3CDTF">2006-08-16T00:00:00Z</dcterms:created>
  <dcterms:modified xsi:type="dcterms:W3CDTF">2019-01-25T08:30:40Z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(5)tMfbzmzcK4oqX6TRJpdbC68TCdRWjfL6Gm3G9SHYuDp/7K91JLm5w5XLTW2T5Zoa/BkOTdpy_x000d_ kr3g1tqdlMVWeIP7Abl44Cn+aiZf5cLEzEdZGCrw6ZPAc8qcxbLYhwQhORUFBool9WDE3RjR_x000d_ KalhrYFbZD69kn5xicy8tVoyTtRWt1PQl10ziB3cu3rQfw6a0fcLyps44+NvdQmooeK3c5HX_x000d_ 1wa68MpVZPkzfYxfM1</vt:lpwstr>
  </property>
  <property fmtid="{D5CDD505-2E9C-101B-9397-08002B2CF9AE}" pid="3" name="_ms_pID_7253431">
    <vt:lpwstr>bMITSqEy2gY5RT+J1Tc9xhMPPaH8Bed/ue9K5E7p/g98JPAJua4WWi_x000d_ PhV4ydPe+MzvHx/djpXqrMw86uFCK3lT0Lyx6HQurlYcBfVvWP/o0aabH+H7qWicay+Xu7zr_x000d_ DIF7ei+gPo/Dwot/tbERBdyL0cPk+29+YsGGxcsqGWkGHVrrpydAOZ4rVlrPyHyeOoVX+UAU_x000d_ w3I7MH5znVOV6m5+Rfv260NHpuxL2BBDX5N4</vt:lpwstr>
  </property>
  <property fmtid="{D5CDD505-2E9C-101B-9397-08002B2CF9AE}" pid="4" name="_ms_pID_7253432">
    <vt:lpwstr>vevkCDOu4x6NylnwSD0dEg4f8lEsO8gRGo0i_x000d_ QcMLjlWwq3a8BP+RmKOaZ9Hgugs8dPSsg+fa+x47xsUBKp6t5h3r2HgVvCZ758nGJZ8deCCg_x000d_ oXPVK+D44iKVjI8nr+A5flF/0ciDHe2bOTy5Gs9S1x0zzJMfNcaocvTvtnZ6DyYX1sd1h9F8_x000d_ A0XM7pmCONYZu1T2IZI4fpdwq/9MtCv+GHZOHUyWSFRCb8MPBVqdfC</vt:lpwstr>
  </property>
  <property fmtid="{D5CDD505-2E9C-101B-9397-08002B2CF9AE}" pid="5" name="_ms_pID_7253433">
    <vt:lpwstr>hhU6bTg9zOAu9QDNlw_x000d_ +fH5Ube4nwmL7VAyNoaWKSDre3up5eJA6RAVzA/haBaGkbh9rBeR1rFvLz1/qh1O2o5nwxJ4_x000d_ uTOoy0kA6pZoPp1C7kf7JWSwFKEhuCyw7WkQ8+YnkXdQgAI/VooXjlk7dP4LNJLTb3lWZX8m_x000d_ /NCVAqp50e+6es9/sDy+t4aTYmNLJsFTlQmPlSLp72pOB8E8S50TC1S5pKTr0G4eqnGDLP5j</vt:lpwstr>
  </property>
  <property fmtid="{D5CDD505-2E9C-101B-9397-08002B2CF9AE}" pid="6" name="_ms_pID_7253434">
    <vt:lpwstr>_x000d_ M/Sfoc0TELIsK2llPOPzOp5aXFTF0Fn10USIveqYfsILQg==</vt:lpwstr>
  </property>
  <property fmtid="{D5CDD505-2E9C-101B-9397-08002B2CF9AE}" pid="7" name="_new_ms_pID_72543">
    <vt:lpwstr>(4)xnQ2QI6uS1xdTTGQFVgK1bPo98z9L+J51GKOObmZaj9hE9d3UJ8jIZrKtngvbWSdGmqs9kpz
1Xiy/Gn05WT172E5AlfZfnBN83iVRIgPBH672XaOCEGdaVxW80nhaSrHELVKMtMaZBEv+HTH
2meI5i4/vk9yyFz80VUjGYBNTynTTZj/KJA9CUSU6idyGJrOQGMJHGsyy/wkgxT4p0BejyZU
stO6XQfPIqMRmU73F1</vt:lpwstr>
  </property>
  <property fmtid="{D5CDD505-2E9C-101B-9397-08002B2CF9AE}" pid="8" name="_new_ms_pID_725431">
    <vt:lpwstr>cZMPizQMm9ljSrS2zi41wxb3ikyf2AX0qu3O3f8Xwnuxd2IubfNvJS
Bnj8O216HYmmofCUzw7jO1LJuGoGvLWWzHmmQDC3i5WiitgBtRy6F2XRkOjuj0dh17DNcKBG
Nck0Pdd743ZEcD3rCKpQL2j/o9GNXFTEJlRPdnqDlzukpPDNFPNjRwQkTA80kKp4ba8hQDOk
uda+5kh9enEtJw/Rid4csuqtw7gY1J7Jlek6</vt:lpwstr>
  </property>
  <property fmtid="{D5CDD505-2E9C-101B-9397-08002B2CF9AE}" pid="9" name="_new_ms_pID_725432">
    <vt:lpwstr>sGsEuvjeiMZ9YJ9MeljrhQl/fkqXpJpKYvDQ
6h7i7YjsUao5PBaTKTK0stSXGNJfXddQzWFmvDhLU1wdtWGXgDhAgjj0o7fZLIfc4irQOaqt
GLRUIkbCvvBKi3qaFbNOPe13jKKUK+ErKORyIjfBUlB1cd7k93yeEKbfjQsLsiueKIS8tH4Z
5WTo6aExCbz0T832FWr0coJVhdmuLYBF/Toa2tGpMZF1exHcaOm5Y+</vt:lpwstr>
  </property>
  <property fmtid="{D5CDD505-2E9C-101B-9397-08002B2CF9AE}" pid="10" name="_new_ms_pID_725433">
    <vt:lpwstr>c1w7xN6uEXplDrEp4l
d7NETw==</vt:lpwstr>
  </property>
  <property fmtid="{D5CDD505-2E9C-101B-9397-08002B2CF9AE}" pid="11" name="_2015_ms_pID_725343">
    <vt:lpwstr>(3)e8ikr3e+0wWRXDth14pdIkAz54VcVSwSBd2SLdDdfa5K88j+Cw0+p+l8R5fAUvubUmiD7Oxd
s+Q/3UGd1kcnqYeR/R7uxTXSNUD4H5YxplwBFBS725sSBEROWlTYVaWQ9eMdHuIKb3WRp0kI
DWXI87rZtMHi+JZ2IMfkfvUHdCTVjkj0oqoHzq9rf42Jq2Yo5xIEgeJjy+ECpj4olMWQtIp6
6nRao1S2CmtRQUGIQG</vt:lpwstr>
  </property>
  <property fmtid="{D5CDD505-2E9C-101B-9397-08002B2CF9AE}" pid="12" name="_2015_ms_pID_7253431">
    <vt:lpwstr>N43A9n2jwtKS+NsmQbYnIiFiA5V5cXzuWr/7wo/W4WPWuci0GvEJnO
v1BlfjiUT31c+MwkawPYQeUYzP/QmuOqJaiUs4WHnTAS9hs9LOrUNoBS3G7Kd4Fn4D9yZr3q
0pEX648o4aQHiSBTyXdKwhsv457PBY37xYYwiDY+yFoOmLq8DWcbhfA1De7QvfB+JGpvwM9H
y2IWrPhZH3FEn5pnNxlsn92DxRz58gnCpa/O</vt:lpwstr>
  </property>
  <property fmtid="{D5CDD505-2E9C-101B-9397-08002B2CF9AE}" pid="13" name="_2015_ms_pID_7253432">
    <vt:lpwstr>PFwbPNZybx+UHnvpzJ5cNL2TH+m4wLVBstiR
kh1moR0LLXtctDaXu1qr8Kih9XLCMWHDLBT0rI8yN+EwaRo3mk4=</vt:lpwstr>
  </property>
  <property fmtid="{D5CDD505-2E9C-101B-9397-08002B2CF9AE}" pid="14" name="_readonly">
    <vt:lpwstr/>
  </property>
  <property fmtid="{D5CDD505-2E9C-101B-9397-08002B2CF9AE}" pid="15" name="_change">
    <vt:lpwstr/>
  </property>
  <property fmtid="{D5CDD505-2E9C-101B-9397-08002B2CF9AE}" pid="16" name="_full-control">
    <vt:lpwstr/>
  </property>
  <property fmtid="{D5CDD505-2E9C-101B-9397-08002B2CF9AE}" pid="17" name="sflag">
    <vt:lpwstr>1541145714</vt:lpwstr>
  </property>
</Properties>
</file>