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5" r:id="rId1"/>
    <p:sldMasterId id="2147483808" r:id="rId2"/>
    <p:sldMasterId id="2147483811" r:id="rId3"/>
    <p:sldMasterId id="2147483833" r:id="rId4"/>
  </p:sldMasterIdLst>
  <p:notesMasterIdLst>
    <p:notesMasterId r:id="rId60"/>
  </p:notesMasterIdLst>
  <p:handoutMasterIdLst>
    <p:handoutMasterId r:id="rId61"/>
  </p:handoutMasterIdLst>
  <p:sldIdLst>
    <p:sldId id="262" r:id="rId5"/>
    <p:sldId id="318" r:id="rId6"/>
    <p:sldId id="379" r:id="rId7"/>
    <p:sldId id="417" r:id="rId8"/>
    <p:sldId id="392" r:id="rId9"/>
    <p:sldId id="439" r:id="rId10"/>
    <p:sldId id="401" r:id="rId11"/>
    <p:sldId id="412" r:id="rId12"/>
    <p:sldId id="393" r:id="rId13"/>
    <p:sldId id="413" r:id="rId14"/>
    <p:sldId id="415" r:id="rId15"/>
    <p:sldId id="414" r:id="rId16"/>
    <p:sldId id="381" r:id="rId17"/>
    <p:sldId id="426" r:id="rId18"/>
    <p:sldId id="403" r:id="rId19"/>
    <p:sldId id="390" r:id="rId20"/>
    <p:sldId id="419" r:id="rId21"/>
    <p:sldId id="383" r:id="rId22"/>
    <p:sldId id="388" r:id="rId23"/>
    <p:sldId id="385" r:id="rId24"/>
    <p:sldId id="386" r:id="rId25"/>
    <p:sldId id="389" r:id="rId26"/>
    <p:sldId id="416" r:id="rId27"/>
    <p:sldId id="427" r:id="rId28"/>
    <p:sldId id="428" r:id="rId29"/>
    <p:sldId id="429" r:id="rId30"/>
    <p:sldId id="430" r:id="rId31"/>
    <p:sldId id="432" r:id="rId32"/>
    <p:sldId id="440" r:id="rId33"/>
    <p:sldId id="420" r:id="rId34"/>
    <p:sldId id="421" r:id="rId35"/>
    <p:sldId id="422" r:id="rId36"/>
    <p:sldId id="423" r:id="rId37"/>
    <p:sldId id="425" r:id="rId38"/>
    <p:sldId id="424" r:id="rId39"/>
    <p:sldId id="433" r:id="rId40"/>
    <p:sldId id="434" r:id="rId41"/>
    <p:sldId id="435" r:id="rId42"/>
    <p:sldId id="436" r:id="rId43"/>
    <p:sldId id="438" r:id="rId44"/>
    <p:sldId id="324" r:id="rId45"/>
    <p:sldId id="322" r:id="rId46"/>
    <p:sldId id="368" r:id="rId47"/>
    <p:sldId id="418" r:id="rId48"/>
    <p:sldId id="369" r:id="rId49"/>
    <p:sldId id="370" r:id="rId50"/>
    <p:sldId id="372" r:id="rId51"/>
    <p:sldId id="405" r:id="rId52"/>
    <p:sldId id="406" r:id="rId53"/>
    <p:sldId id="407" r:id="rId54"/>
    <p:sldId id="408" r:id="rId55"/>
    <p:sldId id="409" r:id="rId56"/>
    <p:sldId id="411" r:id="rId57"/>
    <p:sldId id="410" r:id="rId58"/>
    <p:sldId id="260" r:id="rId59"/>
  </p:sldIdLst>
  <p:sldSz cx="9144000" cy="5143500" type="screen16x9"/>
  <p:notesSz cx="6797675" cy="9926638"/>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48">
          <p15:clr>
            <a:srgbClr val="A4A3A4"/>
          </p15:clr>
        </p15:guide>
        <p15:guide id="2" orient="horz" pos="2861">
          <p15:clr>
            <a:srgbClr val="A4A3A4"/>
          </p15:clr>
        </p15:guide>
        <p15:guide id="3" orient="horz" pos="169">
          <p15:clr>
            <a:srgbClr val="A4A3A4"/>
          </p15:clr>
        </p15:guide>
        <p15:guide id="4" orient="horz" pos="416">
          <p15:clr>
            <a:srgbClr val="A4A3A4"/>
          </p15:clr>
        </p15:guide>
        <p15:guide id="5" orient="horz" pos="497">
          <p15:clr>
            <a:srgbClr val="A4A3A4"/>
          </p15:clr>
        </p15:guide>
        <p15:guide id="6" orient="horz" pos="2932">
          <p15:clr>
            <a:srgbClr val="A4A3A4"/>
          </p15:clr>
        </p15:guide>
        <p15:guide id="7" orient="horz" pos="1">
          <p15:clr>
            <a:srgbClr val="A4A3A4"/>
          </p15:clr>
        </p15:guide>
        <p15:guide id="8" orient="horz" pos="3239">
          <p15:clr>
            <a:srgbClr val="A4A3A4"/>
          </p15:clr>
        </p15:guide>
        <p15:guide id="9" orient="horz" pos="3139">
          <p15:clr>
            <a:srgbClr val="A4A3A4"/>
          </p15:clr>
        </p15:guide>
        <p15:guide id="10" pos="5567">
          <p15:clr>
            <a:srgbClr val="A4A3A4"/>
          </p15:clr>
        </p15:guide>
        <p15:guide id="11" pos="193">
          <p15:clr>
            <a:srgbClr val="A4A3A4"/>
          </p15:clr>
        </p15:guide>
        <p15:guide id="12">
          <p15:clr>
            <a:srgbClr val="A4A3A4"/>
          </p15:clr>
        </p15:guide>
        <p15:guide id="13" pos="5759">
          <p15:clr>
            <a:srgbClr val="A4A3A4"/>
          </p15:clr>
        </p15:guide>
        <p15:guide id="14" pos="41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00102741" initials="w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DF4"/>
    <a:srgbClr val="D0D8E8"/>
    <a:srgbClr val="0081CC"/>
    <a:srgbClr val="AACDEC"/>
    <a:srgbClr val="00458B"/>
    <a:srgbClr val="91BEE7"/>
    <a:srgbClr val="0080CB"/>
    <a:srgbClr val="00458D"/>
    <a:srgbClr val="88B8E4"/>
    <a:srgbClr val="C0DA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6833" autoAdjust="0"/>
  </p:normalViewPr>
  <p:slideViewPr>
    <p:cSldViewPr snapToGrid="0" showGuides="1">
      <p:cViewPr varScale="1">
        <p:scale>
          <a:sx n="98" d="100"/>
          <a:sy n="98" d="100"/>
        </p:scale>
        <p:origin x="534" y="84"/>
      </p:cViewPr>
      <p:guideLst>
        <p:guide orient="horz" pos="248"/>
        <p:guide orient="horz" pos="2861"/>
        <p:guide orient="horz" pos="169"/>
        <p:guide orient="horz" pos="416"/>
        <p:guide orient="horz" pos="497"/>
        <p:guide orient="horz" pos="2932"/>
        <p:guide orient="horz" pos="1"/>
        <p:guide orient="horz" pos="3239"/>
        <p:guide orient="horz" pos="3139"/>
        <p:guide pos="5567"/>
        <p:guide pos="193"/>
        <p:guide/>
        <p:guide pos="5759"/>
        <p:guide pos="416"/>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4" d="100"/>
          <a:sy n="44" d="100"/>
        </p:scale>
        <p:origin x="-3078"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latin typeface="Arial"/>
            </a:endParaRPr>
          </a:p>
        </p:txBody>
      </p:sp>
      <p:sp>
        <p:nvSpPr>
          <p:cNvPr id="227331" name="Rectangle 3"/>
          <p:cNvSpPr>
            <a:spLocks noGrp="1" noChangeArrowheads="1"/>
          </p:cNvSpPr>
          <p:nvPr>
            <p:ph type="dt" sz="quarter" idx="1"/>
          </p:nvPr>
        </p:nvSpPr>
        <p:spPr bwMode="auto">
          <a:xfrm>
            <a:off x="3850443" y="0"/>
            <a:ext cx="2945659" cy="49633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5956AC1B-3849-468B-B3D6-71D2EAC0CF70}" type="datetimeFigureOut">
              <a:rPr lang="zh-CN" altLang="en-US">
                <a:latin typeface="Arial"/>
              </a:rPr>
              <a:pPr>
                <a:defRPr/>
              </a:pPr>
              <a:t>2018/4/20</a:t>
            </a:fld>
            <a:endParaRPr lang="en-US" altLang="zh-CN" dirty="0">
              <a:latin typeface="Arial"/>
            </a:endParaRPr>
          </a:p>
        </p:txBody>
      </p:sp>
      <p:sp>
        <p:nvSpPr>
          <p:cNvPr id="227332" name="Rectangle 4"/>
          <p:cNvSpPr>
            <a:spLocks noGrp="1" noChangeArrowheads="1"/>
          </p:cNvSpPr>
          <p:nvPr>
            <p:ph type="ftr" sz="quarter" idx="2"/>
          </p:nvPr>
        </p:nvSpPr>
        <p:spPr bwMode="auto">
          <a:xfrm>
            <a:off x="0"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dirty="0">
              <a:latin typeface="Arial"/>
            </a:endParaRPr>
          </a:p>
        </p:txBody>
      </p:sp>
      <p:sp>
        <p:nvSpPr>
          <p:cNvPr id="227333" name="Rectangle 5"/>
          <p:cNvSpPr>
            <a:spLocks noGrp="1" noChangeArrowheads="1"/>
          </p:cNvSpPr>
          <p:nvPr>
            <p:ph type="sldNum" sz="quarter" idx="3"/>
          </p:nvPr>
        </p:nvSpPr>
        <p:spPr bwMode="auto">
          <a:xfrm>
            <a:off x="3850443" y="9428583"/>
            <a:ext cx="2945659" cy="49633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B30A5575-028F-456A-AFEC-97C97239BC48}" type="slidenum">
              <a:rPr lang="zh-CN" altLang="en-US">
                <a:latin typeface="Arial"/>
              </a:rPr>
              <a:pPr>
                <a:defRPr/>
              </a:pPr>
              <a:t>‹#›</a:t>
            </a:fld>
            <a:endParaRPr lang="en-US" altLang="zh-CN" dirty="0">
              <a:latin typeface="Arial"/>
            </a:endParaRPr>
          </a:p>
        </p:txBody>
      </p:sp>
    </p:spTree>
    <p:extLst>
      <p:ext uri="{BB962C8B-B14F-4D97-AF65-F5344CB8AC3E}">
        <p14:creationId xmlns:p14="http://schemas.microsoft.com/office/powerpoint/2010/main" val="14964425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zh-CN" altLang="en-US">
              <a:latin typeface="Arial"/>
            </a:endParaRPr>
          </a:p>
        </p:txBody>
      </p:sp>
      <p:sp>
        <p:nvSpPr>
          <p:cNvPr id="29699"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CF01BC75-03AA-4997-A092-C90D85226FF4}" type="datetimeFigureOut">
              <a:rPr lang="zh-CN" altLang="en-US">
                <a:latin typeface="Arial"/>
              </a:rPr>
              <a:pPr/>
              <a:t>2018/4/20</a:t>
            </a:fld>
            <a:endParaRPr lang="en-US" altLang="zh-CN" dirty="0">
              <a:latin typeface="Arial"/>
            </a:endParaRPr>
          </a:p>
        </p:txBody>
      </p:sp>
      <p:sp>
        <p:nvSpPr>
          <p:cNvPr id="2970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9702"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zh-CN" dirty="0">
              <a:latin typeface="Arial"/>
            </a:endParaRPr>
          </a:p>
        </p:txBody>
      </p:sp>
      <p:sp>
        <p:nvSpPr>
          <p:cNvPr id="29703"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E3D1208B-ABB5-48F0-93EC-79B837E3F925}" type="slidenum">
              <a:rPr lang="zh-CN" altLang="en-US">
                <a:latin typeface="Arial"/>
              </a:rPr>
              <a:pPr/>
              <a:t>‹#›</a:t>
            </a:fld>
            <a:endParaRPr lang="en-US" altLang="zh-CN" dirty="0">
              <a:latin typeface="Arial"/>
            </a:endParaRPr>
          </a:p>
        </p:txBody>
      </p:sp>
    </p:spTree>
    <p:extLst>
      <p:ext uri="{BB962C8B-B14F-4D97-AF65-F5344CB8AC3E}">
        <p14:creationId xmlns:p14="http://schemas.microsoft.com/office/powerpoint/2010/main" val="371123565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pPr eaLnBrk="1" hangingPunct="1"/>
            <a:endParaRPr lang="zh-CN" altLang="zh-CN" dirty="0" smtClean="0">
              <a:latin typeface="Arial"/>
              <a:ea typeface="宋体" pitchFamily="2" charset="-122"/>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0</a:t>
            </a:fld>
            <a:endParaRPr lang="en-US" altLang="zh-CN" dirty="0">
              <a:latin typeface="Arial"/>
            </a:endParaRPr>
          </a:p>
        </p:txBody>
      </p:sp>
    </p:spTree>
    <p:extLst>
      <p:ext uri="{BB962C8B-B14F-4D97-AF65-F5344CB8AC3E}">
        <p14:creationId xmlns:p14="http://schemas.microsoft.com/office/powerpoint/2010/main" val="382260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10</a:t>
            </a:fld>
            <a:endParaRPr lang="en-US" altLang="zh-CN" dirty="0">
              <a:latin typeface="Arial"/>
            </a:endParaRPr>
          </a:p>
        </p:txBody>
      </p:sp>
    </p:spTree>
    <p:extLst>
      <p:ext uri="{BB962C8B-B14F-4D97-AF65-F5344CB8AC3E}">
        <p14:creationId xmlns:p14="http://schemas.microsoft.com/office/powerpoint/2010/main" val="271709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11</a:t>
            </a:fld>
            <a:endParaRPr lang="en-US" altLang="zh-CN" dirty="0">
              <a:latin typeface="Arial"/>
            </a:endParaRPr>
          </a:p>
        </p:txBody>
      </p:sp>
    </p:spTree>
    <p:extLst>
      <p:ext uri="{BB962C8B-B14F-4D97-AF65-F5344CB8AC3E}">
        <p14:creationId xmlns:p14="http://schemas.microsoft.com/office/powerpoint/2010/main" val="1627454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12</a:t>
            </a:fld>
            <a:endParaRPr lang="en-US" altLang="zh-CN" dirty="0">
              <a:latin typeface="Arial"/>
            </a:endParaRPr>
          </a:p>
        </p:txBody>
      </p:sp>
    </p:spTree>
    <p:extLst>
      <p:ext uri="{BB962C8B-B14F-4D97-AF65-F5344CB8AC3E}">
        <p14:creationId xmlns:p14="http://schemas.microsoft.com/office/powerpoint/2010/main" val="2653367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13</a:t>
            </a:fld>
            <a:endParaRPr lang="en-US" altLang="zh-CN" dirty="0">
              <a:latin typeface="Arial"/>
            </a:endParaRPr>
          </a:p>
        </p:txBody>
      </p:sp>
    </p:spTree>
    <p:extLst>
      <p:ext uri="{BB962C8B-B14F-4D97-AF65-F5344CB8AC3E}">
        <p14:creationId xmlns:p14="http://schemas.microsoft.com/office/powerpoint/2010/main" val="792593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14</a:t>
            </a:fld>
            <a:endParaRPr lang="en-US" altLang="zh-CN" dirty="0">
              <a:latin typeface="Arial"/>
            </a:endParaRPr>
          </a:p>
        </p:txBody>
      </p:sp>
    </p:spTree>
    <p:extLst>
      <p:ext uri="{BB962C8B-B14F-4D97-AF65-F5344CB8AC3E}">
        <p14:creationId xmlns:p14="http://schemas.microsoft.com/office/powerpoint/2010/main" val="143721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15</a:t>
            </a:fld>
            <a:endParaRPr lang="en-US" altLang="zh-CN" dirty="0">
              <a:latin typeface="Arial"/>
            </a:endParaRPr>
          </a:p>
        </p:txBody>
      </p:sp>
    </p:spTree>
    <p:extLst>
      <p:ext uri="{BB962C8B-B14F-4D97-AF65-F5344CB8AC3E}">
        <p14:creationId xmlns:p14="http://schemas.microsoft.com/office/powerpoint/2010/main" val="323877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16</a:t>
            </a:fld>
            <a:endParaRPr lang="en-US" altLang="zh-CN" dirty="0"/>
          </a:p>
        </p:txBody>
      </p:sp>
    </p:spTree>
    <p:extLst>
      <p:ext uri="{BB962C8B-B14F-4D97-AF65-F5344CB8AC3E}">
        <p14:creationId xmlns:p14="http://schemas.microsoft.com/office/powerpoint/2010/main" val="1465027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17</a:t>
            </a:fld>
            <a:endParaRPr lang="en-US" altLang="zh-CN" dirty="0">
              <a:latin typeface="Arial"/>
            </a:endParaRPr>
          </a:p>
        </p:txBody>
      </p:sp>
    </p:spTree>
    <p:extLst>
      <p:ext uri="{BB962C8B-B14F-4D97-AF65-F5344CB8AC3E}">
        <p14:creationId xmlns:p14="http://schemas.microsoft.com/office/powerpoint/2010/main" val="275663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18</a:t>
            </a:fld>
            <a:endParaRPr lang="en-US" altLang="zh-CN" dirty="0">
              <a:latin typeface="Arial"/>
            </a:endParaRPr>
          </a:p>
        </p:txBody>
      </p:sp>
    </p:spTree>
    <p:extLst>
      <p:ext uri="{BB962C8B-B14F-4D97-AF65-F5344CB8AC3E}">
        <p14:creationId xmlns:p14="http://schemas.microsoft.com/office/powerpoint/2010/main" val="2054028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19</a:t>
            </a:fld>
            <a:endParaRPr lang="en-US" altLang="zh-CN" dirty="0">
              <a:latin typeface="Arial"/>
            </a:endParaRPr>
          </a:p>
        </p:txBody>
      </p:sp>
    </p:spTree>
    <p:extLst>
      <p:ext uri="{BB962C8B-B14F-4D97-AF65-F5344CB8AC3E}">
        <p14:creationId xmlns:p14="http://schemas.microsoft.com/office/powerpoint/2010/main" val="142583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a:t>
            </a:fld>
            <a:endParaRPr lang="en-US" altLang="zh-CN" dirty="0">
              <a:latin typeface="Arial"/>
            </a:endParaRPr>
          </a:p>
        </p:txBody>
      </p:sp>
    </p:spTree>
    <p:extLst>
      <p:ext uri="{BB962C8B-B14F-4D97-AF65-F5344CB8AC3E}">
        <p14:creationId xmlns:p14="http://schemas.microsoft.com/office/powerpoint/2010/main" val="3855352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20</a:t>
            </a:fld>
            <a:endParaRPr lang="en-US" altLang="zh-CN" dirty="0">
              <a:latin typeface="Arial"/>
            </a:endParaRPr>
          </a:p>
        </p:txBody>
      </p:sp>
    </p:spTree>
    <p:extLst>
      <p:ext uri="{BB962C8B-B14F-4D97-AF65-F5344CB8AC3E}">
        <p14:creationId xmlns:p14="http://schemas.microsoft.com/office/powerpoint/2010/main" val="111018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21</a:t>
            </a:fld>
            <a:endParaRPr lang="en-US" altLang="zh-CN" dirty="0">
              <a:latin typeface="Arial"/>
            </a:endParaRPr>
          </a:p>
        </p:txBody>
      </p:sp>
    </p:spTree>
    <p:extLst>
      <p:ext uri="{BB962C8B-B14F-4D97-AF65-F5344CB8AC3E}">
        <p14:creationId xmlns:p14="http://schemas.microsoft.com/office/powerpoint/2010/main" val="2668489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22</a:t>
            </a:fld>
            <a:endParaRPr lang="en-US" altLang="zh-CN" dirty="0">
              <a:latin typeface="Arial"/>
            </a:endParaRPr>
          </a:p>
        </p:txBody>
      </p:sp>
    </p:spTree>
    <p:extLst>
      <p:ext uri="{BB962C8B-B14F-4D97-AF65-F5344CB8AC3E}">
        <p14:creationId xmlns:p14="http://schemas.microsoft.com/office/powerpoint/2010/main" val="3593402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23</a:t>
            </a:fld>
            <a:endParaRPr lang="en-US" altLang="zh-CN" dirty="0">
              <a:latin typeface="Arial"/>
            </a:endParaRPr>
          </a:p>
        </p:txBody>
      </p:sp>
    </p:spTree>
    <p:extLst>
      <p:ext uri="{BB962C8B-B14F-4D97-AF65-F5344CB8AC3E}">
        <p14:creationId xmlns:p14="http://schemas.microsoft.com/office/powerpoint/2010/main" val="2036958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24</a:t>
            </a:fld>
            <a:endParaRPr lang="en-US" altLang="zh-CN" dirty="0">
              <a:latin typeface="Arial"/>
            </a:endParaRPr>
          </a:p>
        </p:txBody>
      </p:sp>
    </p:spTree>
    <p:extLst>
      <p:ext uri="{BB962C8B-B14F-4D97-AF65-F5344CB8AC3E}">
        <p14:creationId xmlns:p14="http://schemas.microsoft.com/office/powerpoint/2010/main" val="2209443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25</a:t>
            </a:fld>
            <a:endParaRPr lang="en-US" altLang="zh-CN" dirty="0">
              <a:latin typeface="Arial"/>
            </a:endParaRPr>
          </a:p>
        </p:txBody>
      </p:sp>
    </p:spTree>
    <p:extLst>
      <p:ext uri="{BB962C8B-B14F-4D97-AF65-F5344CB8AC3E}">
        <p14:creationId xmlns:p14="http://schemas.microsoft.com/office/powerpoint/2010/main" val="3913826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26</a:t>
            </a:fld>
            <a:endParaRPr lang="en-US" altLang="zh-CN" dirty="0">
              <a:latin typeface="Arial"/>
            </a:endParaRPr>
          </a:p>
        </p:txBody>
      </p:sp>
    </p:spTree>
    <p:extLst>
      <p:ext uri="{BB962C8B-B14F-4D97-AF65-F5344CB8AC3E}">
        <p14:creationId xmlns:p14="http://schemas.microsoft.com/office/powerpoint/2010/main" val="1907029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27</a:t>
            </a:fld>
            <a:endParaRPr lang="en-US" altLang="zh-CN" dirty="0">
              <a:latin typeface="Arial"/>
            </a:endParaRPr>
          </a:p>
        </p:txBody>
      </p:sp>
    </p:spTree>
    <p:extLst>
      <p:ext uri="{BB962C8B-B14F-4D97-AF65-F5344CB8AC3E}">
        <p14:creationId xmlns:p14="http://schemas.microsoft.com/office/powerpoint/2010/main" val="2338483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29</a:t>
            </a:fld>
            <a:endParaRPr lang="en-US" altLang="zh-CN" dirty="0"/>
          </a:p>
        </p:txBody>
      </p:sp>
    </p:spTree>
    <p:extLst>
      <p:ext uri="{BB962C8B-B14F-4D97-AF65-F5344CB8AC3E}">
        <p14:creationId xmlns:p14="http://schemas.microsoft.com/office/powerpoint/2010/main" val="3778128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30</a:t>
            </a:fld>
            <a:endParaRPr lang="en-US" altLang="zh-CN" dirty="0"/>
          </a:p>
        </p:txBody>
      </p:sp>
    </p:spTree>
    <p:extLst>
      <p:ext uri="{BB962C8B-B14F-4D97-AF65-F5344CB8AC3E}">
        <p14:creationId xmlns:p14="http://schemas.microsoft.com/office/powerpoint/2010/main" val="2100787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2</a:t>
            </a:fld>
            <a:endParaRPr lang="en-US" altLang="zh-CN" dirty="0">
              <a:latin typeface="Arial"/>
            </a:endParaRPr>
          </a:p>
        </p:txBody>
      </p:sp>
    </p:spTree>
    <p:extLst>
      <p:ext uri="{BB962C8B-B14F-4D97-AF65-F5344CB8AC3E}">
        <p14:creationId xmlns:p14="http://schemas.microsoft.com/office/powerpoint/2010/main" val="4082990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31</a:t>
            </a:fld>
            <a:endParaRPr lang="en-US" altLang="zh-CN" dirty="0"/>
          </a:p>
        </p:txBody>
      </p:sp>
    </p:spTree>
    <p:extLst>
      <p:ext uri="{BB962C8B-B14F-4D97-AF65-F5344CB8AC3E}">
        <p14:creationId xmlns:p14="http://schemas.microsoft.com/office/powerpoint/2010/main" val="1374929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32</a:t>
            </a:fld>
            <a:endParaRPr lang="en-US" altLang="zh-CN" dirty="0"/>
          </a:p>
        </p:txBody>
      </p:sp>
    </p:spTree>
    <p:extLst>
      <p:ext uri="{BB962C8B-B14F-4D97-AF65-F5344CB8AC3E}">
        <p14:creationId xmlns:p14="http://schemas.microsoft.com/office/powerpoint/2010/main" val="2463584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33</a:t>
            </a:fld>
            <a:endParaRPr lang="en-US" altLang="zh-CN" dirty="0">
              <a:latin typeface="Arial"/>
            </a:endParaRPr>
          </a:p>
        </p:txBody>
      </p:sp>
    </p:spTree>
    <p:extLst>
      <p:ext uri="{BB962C8B-B14F-4D97-AF65-F5344CB8AC3E}">
        <p14:creationId xmlns:p14="http://schemas.microsoft.com/office/powerpoint/2010/main" val="1007432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34</a:t>
            </a:fld>
            <a:endParaRPr lang="en-US" altLang="zh-CN" dirty="0"/>
          </a:p>
        </p:txBody>
      </p:sp>
    </p:spTree>
    <p:extLst>
      <p:ext uri="{BB962C8B-B14F-4D97-AF65-F5344CB8AC3E}">
        <p14:creationId xmlns:p14="http://schemas.microsoft.com/office/powerpoint/2010/main" val="3246793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35</a:t>
            </a:fld>
            <a:endParaRPr lang="en-US" altLang="zh-CN" dirty="0"/>
          </a:p>
        </p:txBody>
      </p:sp>
    </p:spTree>
    <p:extLst>
      <p:ext uri="{BB962C8B-B14F-4D97-AF65-F5344CB8AC3E}">
        <p14:creationId xmlns:p14="http://schemas.microsoft.com/office/powerpoint/2010/main" val="260973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36</a:t>
            </a:fld>
            <a:endParaRPr lang="en-US" altLang="zh-CN" dirty="0"/>
          </a:p>
        </p:txBody>
      </p:sp>
    </p:spTree>
    <p:extLst>
      <p:ext uri="{BB962C8B-B14F-4D97-AF65-F5344CB8AC3E}">
        <p14:creationId xmlns:p14="http://schemas.microsoft.com/office/powerpoint/2010/main" val="264565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37</a:t>
            </a:fld>
            <a:endParaRPr lang="en-US" altLang="zh-CN" dirty="0"/>
          </a:p>
        </p:txBody>
      </p:sp>
    </p:spTree>
    <p:extLst>
      <p:ext uri="{BB962C8B-B14F-4D97-AF65-F5344CB8AC3E}">
        <p14:creationId xmlns:p14="http://schemas.microsoft.com/office/powerpoint/2010/main" val="3896694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38</a:t>
            </a:fld>
            <a:endParaRPr lang="en-US" altLang="zh-CN" dirty="0"/>
          </a:p>
        </p:txBody>
      </p:sp>
    </p:spTree>
    <p:extLst>
      <p:ext uri="{BB962C8B-B14F-4D97-AF65-F5344CB8AC3E}">
        <p14:creationId xmlns:p14="http://schemas.microsoft.com/office/powerpoint/2010/main" val="1794302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39</a:t>
            </a:fld>
            <a:endParaRPr lang="en-US" altLang="zh-CN" dirty="0"/>
          </a:p>
        </p:txBody>
      </p:sp>
    </p:spTree>
    <p:extLst>
      <p:ext uri="{BB962C8B-B14F-4D97-AF65-F5344CB8AC3E}">
        <p14:creationId xmlns:p14="http://schemas.microsoft.com/office/powerpoint/2010/main" val="4064715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40</a:t>
            </a:fld>
            <a:endParaRPr lang="en-US" altLang="zh-CN" dirty="0">
              <a:latin typeface="Arial"/>
            </a:endParaRPr>
          </a:p>
        </p:txBody>
      </p:sp>
    </p:spTree>
    <p:extLst>
      <p:ext uri="{BB962C8B-B14F-4D97-AF65-F5344CB8AC3E}">
        <p14:creationId xmlns:p14="http://schemas.microsoft.com/office/powerpoint/2010/main" val="135765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3</a:t>
            </a:fld>
            <a:endParaRPr lang="en-US" altLang="zh-CN" dirty="0">
              <a:latin typeface="Arial"/>
            </a:endParaRPr>
          </a:p>
        </p:txBody>
      </p:sp>
    </p:spTree>
    <p:extLst>
      <p:ext uri="{BB962C8B-B14F-4D97-AF65-F5344CB8AC3E}">
        <p14:creationId xmlns:p14="http://schemas.microsoft.com/office/powerpoint/2010/main" val="884172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41</a:t>
            </a:fld>
            <a:endParaRPr lang="en-US" altLang="zh-CN" dirty="0">
              <a:latin typeface="Arial"/>
            </a:endParaRPr>
          </a:p>
        </p:txBody>
      </p:sp>
    </p:spTree>
    <p:extLst>
      <p:ext uri="{BB962C8B-B14F-4D97-AF65-F5344CB8AC3E}">
        <p14:creationId xmlns:p14="http://schemas.microsoft.com/office/powerpoint/2010/main" val="1185884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42</a:t>
            </a:fld>
            <a:endParaRPr lang="en-US" altLang="zh-CN" dirty="0">
              <a:latin typeface="Arial"/>
            </a:endParaRPr>
          </a:p>
        </p:txBody>
      </p:sp>
    </p:spTree>
    <p:extLst>
      <p:ext uri="{BB962C8B-B14F-4D97-AF65-F5344CB8AC3E}">
        <p14:creationId xmlns:p14="http://schemas.microsoft.com/office/powerpoint/2010/main" val="3705442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43</a:t>
            </a:fld>
            <a:endParaRPr lang="en-US" altLang="zh-CN" dirty="0">
              <a:latin typeface="Arial"/>
            </a:endParaRPr>
          </a:p>
        </p:txBody>
      </p:sp>
    </p:spTree>
    <p:extLst>
      <p:ext uri="{BB962C8B-B14F-4D97-AF65-F5344CB8AC3E}">
        <p14:creationId xmlns:p14="http://schemas.microsoft.com/office/powerpoint/2010/main" val="2317828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44</a:t>
            </a:fld>
            <a:endParaRPr lang="en-US" altLang="zh-CN" dirty="0">
              <a:latin typeface="Arial"/>
            </a:endParaRPr>
          </a:p>
        </p:txBody>
      </p:sp>
    </p:spTree>
    <p:extLst>
      <p:ext uri="{BB962C8B-B14F-4D97-AF65-F5344CB8AC3E}">
        <p14:creationId xmlns:p14="http://schemas.microsoft.com/office/powerpoint/2010/main" val="299291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45</a:t>
            </a:fld>
            <a:endParaRPr lang="en-US" altLang="zh-CN" dirty="0">
              <a:latin typeface="Arial"/>
            </a:endParaRPr>
          </a:p>
        </p:txBody>
      </p:sp>
    </p:spTree>
    <p:extLst>
      <p:ext uri="{BB962C8B-B14F-4D97-AF65-F5344CB8AC3E}">
        <p14:creationId xmlns:p14="http://schemas.microsoft.com/office/powerpoint/2010/main" val="1306101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46</a:t>
            </a:fld>
            <a:endParaRPr lang="en-US" altLang="zh-CN" dirty="0">
              <a:latin typeface="Arial"/>
            </a:endParaRPr>
          </a:p>
        </p:txBody>
      </p:sp>
    </p:spTree>
    <p:extLst>
      <p:ext uri="{BB962C8B-B14F-4D97-AF65-F5344CB8AC3E}">
        <p14:creationId xmlns:p14="http://schemas.microsoft.com/office/powerpoint/2010/main" val="17799422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47</a:t>
            </a:fld>
            <a:endParaRPr lang="en-US" altLang="zh-CN" dirty="0">
              <a:latin typeface="Arial"/>
            </a:endParaRPr>
          </a:p>
        </p:txBody>
      </p:sp>
    </p:spTree>
    <p:extLst>
      <p:ext uri="{BB962C8B-B14F-4D97-AF65-F5344CB8AC3E}">
        <p14:creationId xmlns:p14="http://schemas.microsoft.com/office/powerpoint/2010/main" val="29716374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48</a:t>
            </a:fld>
            <a:endParaRPr lang="en-US" altLang="zh-CN" dirty="0">
              <a:latin typeface="Arial"/>
            </a:endParaRPr>
          </a:p>
        </p:txBody>
      </p:sp>
    </p:spTree>
    <p:extLst>
      <p:ext uri="{BB962C8B-B14F-4D97-AF65-F5344CB8AC3E}">
        <p14:creationId xmlns:p14="http://schemas.microsoft.com/office/powerpoint/2010/main" val="33229565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49</a:t>
            </a:fld>
            <a:endParaRPr lang="en-US" altLang="zh-CN" dirty="0">
              <a:latin typeface="Arial"/>
            </a:endParaRPr>
          </a:p>
        </p:txBody>
      </p:sp>
    </p:spTree>
    <p:extLst>
      <p:ext uri="{BB962C8B-B14F-4D97-AF65-F5344CB8AC3E}">
        <p14:creationId xmlns:p14="http://schemas.microsoft.com/office/powerpoint/2010/main" val="19721904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50</a:t>
            </a:fld>
            <a:endParaRPr lang="en-US" altLang="zh-CN" dirty="0">
              <a:latin typeface="Arial"/>
            </a:endParaRPr>
          </a:p>
        </p:txBody>
      </p:sp>
    </p:spTree>
    <p:extLst>
      <p:ext uri="{BB962C8B-B14F-4D97-AF65-F5344CB8AC3E}">
        <p14:creationId xmlns:p14="http://schemas.microsoft.com/office/powerpoint/2010/main" val="325197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4</a:t>
            </a:fld>
            <a:endParaRPr lang="en-US" altLang="zh-CN" dirty="0">
              <a:latin typeface="Arial"/>
            </a:endParaRPr>
          </a:p>
        </p:txBody>
      </p:sp>
    </p:spTree>
    <p:extLst>
      <p:ext uri="{BB962C8B-B14F-4D97-AF65-F5344CB8AC3E}">
        <p14:creationId xmlns:p14="http://schemas.microsoft.com/office/powerpoint/2010/main" val="2957069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51</a:t>
            </a:fld>
            <a:endParaRPr lang="en-US" altLang="zh-CN" dirty="0">
              <a:latin typeface="Arial"/>
            </a:endParaRPr>
          </a:p>
        </p:txBody>
      </p:sp>
    </p:spTree>
    <p:extLst>
      <p:ext uri="{BB962C8B-B14F-4D97-AF65-F5344CB8AC3E}">
        <p14:creationId xmlns:p14="http://schemas.microsoft.com/office/powerpoint/2010/main" val="30695523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52</a:t>
            </a:fld>
            <a:endParaRPr lang="en-US" altLang="zh-CN" dirty="0">
              <a:latin typeface="Arial"/>
            </a:endParaRPr>
          </a:p>
        </p:txBody>
      </p:sp>
    </p:spTree>
    <p:extLst>
      <p:ext uri="{BB962C8B-B14F-4D97-AF65-F5344CB8AC3E}">
        <p14:creationId xmlns:p14="http://schemas.microsoft.com/office/powerpoint/2010/main" val="3235434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53</a:t>
            </a:fld>
            <a:endParaRPr lang="en-US" altLang="zh-CN" dirty="0">
              <a:latin typeface="Arial"/>
            </a:endParaRPr>
          </a:p>
        </p:txBody>
      </p:sp>
    </p:spTree>
    <p:extLst>
      <p:ext uri="{BB962C8B-B14F-4D97-AF65-F5344CB8AC3E}">
        <p14:creationId xmlns:p14="http://schemas.microsoft.com/office/powerpoint/2010/main" val="23538945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54</a:t>
            </a:fld>
            <a:endParaRPr lang="en-US" altLang="zh-CN" dirty="0">
              <a:latin typeface="Arial"/>
            </a:endParaRPr>
          </a:p>
        </p:txBody>
      </p:sp>
    </p:spTree>
    <p:extLst>
      <p:ext uri="{BB962C8B-B14F-4D97-AF65-F5344CB8AC3E}">
        <p14:creationId xmlns:p14="http://schemas.microsoft.com/office/powerpoint/2010/main" val="248920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dirty="0" smtClean="0">
                <a:latin typeface="Arial"/>
                <a:ea typeface="微软雅黑" pitchFamily="34" charset="-122"/>
              </a:rPr>
              <a:t>1. Because the file system requires 10% reserved space, add 10% to the actual available capacity.</a:t>
            </a:r>
            <a:br>
              <a:rPr lang="en-US" altLang="zh-CN" sz="1200" dirty="0" smtClean="0">
                <a:latin typeface="Arial"/>
                <a:ea typeface="微软雅黑" pitchFamily="34" charset="-122"/>
              </a:rPr>
            </a:br>
            <a:r>
              <a:rPr lang="en-US" altLang="zh-CN" sz="1200" dirty="0" smtClean="0">
                <a:latin typeface="Arial"/>
                <a:ea typeface="微软雅黑" pitchFamily="34" charset="-122"/>
              </a:rPr>
              <a:t>2. To consider binary and decimal disk capacity conversion, add 10% to the required available capacity.</a:t>
            </a:r>
            <a:br>
              <a:rPr lang="en-US" altLang="zh-CN" sz="1200" dirty="0" smtClean="0">
                <a:latin typeface="Arial"/>
                <a:ea typeface="微软雅黑" pitchFamily="34" charset="-122"/>
              </a:rPr>
            </a:br>
            <a:r>
              <a:rPr lang="en-US" altLang="zh-CN" sz="1200" dirty="0" smtClean="0">
                <a:latin typeface="Arial"/>
                <a:ea typeface="微软雅黑" pitchFamily="34" charset="-122"/>
              </a:rPr>
              <a:t>3. Reserve additional space if snapshot, NDMP, remote replication, or other software functions need to be configured.</a:t>
            </a:r>
            <a:br>
              <a:rPr lang="en-US" altLang="zh-CN" sz="1200" dirty="0" smtClean="0">
                <a:latin typeface="Arial"/>
                <a:ea typeface="微软雅黑" pitchFamily="34" charset="-122"/>
              </a:rPr>
            </a:br>
            <a:r>
              <a:rPr lang="en-US" altLang="zh-CN" sz="1200" dirty="0" smtClean="0">
                <a:latin typeface="Arial"/>
                <a:ea typeface="微软雅黑" pitchFamily="34" charset="-122"/>
              </a:rPr>
              <a:t>4. To avoid double-disk failure, you are recommended to configure a redundancy ratio of +2, +3, +4, +2:1, or +3:1.</a:t>
            </a:r>
            <a:endParaRPr lang="zh-CN" altLang="en-US" sz="1200" dirty="0" smtClean="0">
              <a:latin typeface="Arial"/>
              <a:ea typeface="微软雅黑" pitchFamily="34" charset="-122"/>
            </a:endParaRPr>
          </a:p>
          <a:p>
            <a:endParaRPr lang="zh-CN" altLang="en-US" dirty="0">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6</a:t>
            </a:fld>
            <a:endParaRPr lang="en-US" altLang="zh-CN" dirty="0">
              <a:latin typeface="Arial"/>
            </a:endParaRPr>
          </a:p>
        </p:txBody>
      </p:sp>
    </p:spTree>
    <p:extLst>
      <p:ext uri="{BB962C8B-B14F-4D97-AF65-F5344CB8AC3E}">
        <p14:creationId xmlns:p14="http://schemas.microsoft.com/office/powerpoint/2010/main" val="379424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7</a:t>
            </a:fld>
            <a:endParaRPr lang="en-US" altLang="zh-CN" dirty="0">
              <a:latin typeface="Arial"/>
            </a:endParaRPr>
          </a:p>
        </p:txBody>
      </p:sp>
    </p:spTree>
    <p:extLst>
      <p:ext uri="{BB962C8B-B14F-4D97-AF65-F5344CB8AC3E}">
        <p14:creationId xmlns:p14="http://schemas.microsoft.com/office/powerpoint/2010/main" val="78246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8</a:t>
            </a:fld>
            <a:endParaRPr lang="en-US" altLang="zh-CN" dirty="0">
              <a:latin typeface="Arial"/>
            </a:endParaRPr>
          </a:p>
        </p:txBody>
      </p:sp>
    </p:spTree>
    <p:extLst>
      <p:ext uri="{BB962C8B-B14F-4D97-AF65-F5344CB8AC3E}">
        <p14:creationId xmlns:p14="http://schemas.microsoft.com/office/powerpoint/2010/main" val="19915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9</a:t>
            </a:fld>
            <a:endParaRPr lang="en-US" altLang="zh-CN" dirty="0">
              <a:latin typeface="Arial"/>
            </a:endParaRPr>
          </a:p>
        </p:txBody>
      </p:sp>
    </p:spTree>
    <p:extLst>
      <p:ext uri="{BB962C8B-B14F-4D97-AF65-F5344CB8AC3E}">
        <p14:creationId xmlns:p14="http://schemas.microsoft.com/office/powerpoint/2010/main" val="279292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755651" y="1697512"/>
            <a:ext cx="6654799" cy="1054117"/>
          </a:xfrm>
          <a:prstGeom prst="rect">
            <a:avLst/>
          </a:prstGeom>
        </p:spPr>
        <p:txBody>
          <a:bodyPr/>
          <a:lstStyle>
            <a:lvl1pPr>
              <a:defRPr>
                <a:latin typeface="微软雅黑" pitchFamily="34" charset="-122"/>
                <a:ea typeface="微软雅黑" pitchFamily="34" charset="-122"/>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04942301"/>
      </p:ext>
    </p:extLst>
  </p:cSld>
  <p:clrMapOvr>
    <a:masterClrMapping/>
  </p:clrMapOvr>
  <p:transition advClick="0" advTm="8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276776"/>
            <a:ext cx="7632700" cy="559338"/>
          </a:xfrm>
          <a:prstGeom prst="rect">
            <a:avLst/>
          </a:prstGeom>
        </p:spPr>
        <p:txBody>
          <a:bodyPr/>
          <a:lstStyle>
            <a:lvl1pPr>
              <a:defRPr sz="2800">
                <a:solidFill>
                  <a:srgbClr val="0080CB"/>
                </a:solidFill>
                <a:latin typeface="微软雅黑" pitchFamily="34" charset="-122"/>
                <a:ea typeface="微软雅黑" pitchFamily="34" charset="-122"/>
              </a:defRPr>
            </a:lvl1pPr>
          </a:lstStyle>
          <a:p>
            <a:r>
              <a:rPr lang="zh-CN" altLang="en-US" dirty="0" smtClean="0"/>
              <a:t>点击编辑标题</a:t>
            </a:r>
            <a:endParaRPr lang="en-US" dirty="0"/>
          </a:p>
        </p:txBody>
      </p:sp>
    </p:spTree>
  </p:cSld>
  <p:clrMapOvr>
    <a:masterClrMapping/>
  </p:clrMapOvr>
  <p:transition advClick="0" advTm="8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336962"/>
            <a:ext cx="7632700" cy="653653"/>
          </a:xfrm>
          <a:prstGeom prst="rect">
            <a:avLst/>
          </a:prstGeom>
        </p:spPr>
        <p:txBody>
          <a:bodyPr/>
          <a:lstStyle>
            <a:lvl1pPr>
              <a:defRPr sz="2800">
                <a:solidFill>
                  <a:srgbClr val="0080CB"/>
                </a:solidFill>
                <a:latin typeface="微软雅黑" pitchFamily="34" charset="-122"/>
                <a:ea typeface="微软雅黑" pitchFamily="34" charset="-122"/>
              </a:defRPr>
            </a:lvl1pPr>
          </a:lstStyle>
          <a:p>
            <a:r>
              <a:rPr lang="zh-CN" altLang="en-US" dirty="0" smtClean="0"/>
              <a:t>点击编辑标题</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276776"/>
            <a:ext cx="7632700" cy="559338"/>
          </a:xfrm>
          <a:prstGeom prst="rect">
            <a:avLst/>
          </a:prstGeom>
        </p:spPr>
        <p:txBody>
          <a:bodyPr/>
          <a:lstStyle>
            <a:lvl1pPr>
              <a:defRPr sz="2800">
                <a:solidFill>
                  <a:srgbClr val="0080CB"/>
                </a:solidFill>
                <a:latin typeface="微软雅黑" pitchFamily="34" charset="-122"/>
                <a:ea typeface="微软雅黑" pitchFamily="34" charset="-122"/>
              </a:defRPr>
            </a:lvl1pPr>
          </a:lstStyle>
          <a:p>
            <a:r>
              <a:rPr lang="zh-CN" altLang="en-US" dirty="0" smtClean="0"/>
              <a:t>点击编辑标题</a:t>
            </a:r>
            <a:endParaRPr lang="en-US" dirty="0"/>
          </a:p>
        </p:txBody>
      </p:sp>
    </p:spTree>
  </p:cSld>
  <p:clrMapOvr>
    <a:masterClrMapping/>
  </p:clrMapOvr>
  <p:transition advClick="0" advTm="8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26078" y="71420"/>
            <a:ext cx="8281496" cy="652009"/>
          </a:xfrm>
          <a:prstGeom prst="rect">
            <a:avLst/>
          </a:prstGeo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26078" y="938882"/>
            <a:ext cx="8281496" cy="3587762"/>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16" name="Picture 22" descr="d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50" y="4740910"/>
            <a:ext cx="9150350" cy="40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2"/>
          <p:cNvSpPr/>
          <p:nvPr userDrawn="1"/>
        </p:nvSpPr>
        <p:spPr>
          <a:xfrm>
            <a:off x="6430092" y="4824446"/>
            <a:ext cx="341760" cy="246221"/>
          </a:xfrm>
          <a:prstGeom prst="rect">
            <a:avLst/>
          </a:prstGeom>
        </p:spPr>
        <p:txBody>
          <a:bodyPr wrap="none">
            <a:spAutoFit/>
          </a:bodyPr>
          <a:lstStyle/>
          <a:p>
            <a:pPr algn="r"/>
            <a:fld id="{240D5ECE-8B49-45CD-BE81-EF81920D1969}" type="slidenum">
              <a:rPr lang="en-US" sz="1000" smtClean="0">
                <a:solidFill>
                  <a:schemeClr val="bg1">
                    <a:lumMod val="50000"/>
                  </a:schemeClr>
                </a:solidFill>
                <a:latin typeface="Arial" charset="0"/>
                <a:ea typeface="+mn-ea"/>
              </a:rPr>
              <a:pPr algn="r"/>
              <a:t>‹#›</a:t>
            </a:fld>
            <a:endParaRPr lang="en-US" sz="1200" dirty="0">
              <a:solidFill>
                <a:schemeClr val="bg1">
                  <a:lumMod val="50000"/>
                </a:schemeClr>
              </a:solidFill>
              <a:latin typeface="Arial" charset="0"/>
              <a:ea typeface="+mn-ea"/>
            </a:endParaRPr>
          </a:p>
        </p:txBody>
      </p:sp>
      <p:sp>
        <p:nvSpPr>
          <p:cNvPr id="18" name="Text Box 8"/>
          <p:cNvSpPr txBox="1">
            <a:spLocks noChangeArrowheads="1"/>
          </p:cNvSpPr>
          <p:nvPr userDrawn="1"/>
        </p:nvSpPr>
        <p:spPr bwMode="auto">
          <a:xfrm>
            <a:off x="974591" y="4870609"/>
            <a:ext cx="2256172" cy="153888"/>
          </a:xfrm>
          <a:prstGeom prst="rect">
            <a:avLst/>
          </a:prstGeom>
          <a:noFill/>
          <a:ln>
            <a:noFill/>
          </a:ln>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chemeClr val="tx1">
                    <a:lumMod val="50000"/>
                  </a:schemeClr>
                </a:solidFill>
                <a:latin typeface="Arial" pitchFamily="34" charset="0"/>
                <a:ea typeface="MS PGothic" pitchFamily="34" charset="-128"/>
                <a:cs typeface="Arial" pitchFamily="34" charset="0"/>
              </a:rPr>
              <a:t>HUAWEI TECHNOLOGIES CO., LTD.</a:t>
            </a:r>
          </a:p>
        </p:txBody>
      </p:sp>
      <p:sp>
        <p:nvSpPr>
          <p:cNvPr id="19" name="Rectangle 21"/>
          <p:cNvSpPr>
            <a:spLocks noChangeArrowheads="1"/>
          </p:cNvSpPr>
          <p:nvPr userDrawn="1"/>
        </p:nvSpPr>
        <p:spPr bwMode="auto">
          <a:xfrm>
            <a:off x="3914813" y="4870609"/>
            <a:ext cx="1331920" cy="153888"/>
          </a:xfrm>
          <a:prstGeom prst="rect">
            <a:avLst/>
          </a:prstGeom>
          <a:noFill/>
          <a:ln w="9525" algn="ctr">
            <a:noFill/>
            <a:miter lim="800000"/>
            <a:headEnd/>
            <a:tailEnd/>
          </a:ln>
          <a:effectLst/>
        </p:spPr>
        <p:txBody>
          <a:bodyPr wrap="none" lIns="80082" tIns="0" rIns="80082" bIns="0">
            <a:spAutoFit/>
          </a:bodyPr>
          <a:lstStyle/>
          <a:p>
            <a:pPr defTabSz="801688" eaLnBrk="0" hangingPunct="0">
              <a:defRPr/>
            </a:pPr>
            <a:r>
              <a:rPr lang="en-US" altLang="zh-CN" sz="1000" dirty="0">
                <a:solidFill>
                  <a:schemeClr val="tx1">
                    <a:lumMod val="50000"/>
                  </a:schemeClr>
                </a:solidFill>
                <a:latin typeface="Arial" pitchFamily="34" charset="0"/>
                <a:ea typeface="ＭＳ Ｐゴシック" pitchFamily="34" charset="-128"/>
                <a:cs typeface="Arial" pitchFamily="34" charset="0"/>
              </a:rPr>
              <a:t>Huawei Confidential </a:t>
            </a:r>
          </a:p>
        </p:txBody>
      </p:sp>
      <p:pic>
        <p:nvPicPr>
          <p:cNvPr id="20" name="Picture 9" descr="8"/>
          <p:cNvPicPr>
            <a:picLocks noChangeAspect="1" noChangeArrowheads="1"/>
          </p:cNvPicPr>
          <p:nvPr userDrawn="1"/>
        </p:nvPicPr>
        <p:blipFill>
          <a:blip r:embed="rId3" cstate="print"/>
          <a:srcRect/>
          <a:stretch>
            <a:fillRect/>
          </a:stretch>
        </p:blipFill>
        <p:spPr bwMode="auto">
          <a:xfrm>
            <a:off x="7644346" y="4801010"/>
            <a:ext cx="1311275" cy="281529"/>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latin typeface="Arial"/>
              </a:rPr>
              <a:pPr/>
              <a:t>2018/4/20</a:t>
            </a:fld>
            <a:endParaRPr lang="zh-CN" altLang="en-US">
              <a:latin typeface="Aria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latin typeface="Aria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latin typeface="Arial"/>
              </a:rPr>
              <a:pPr/>
              <a:t>‹#›</a:t>
            </a:fld>
            <a:endParaRPr lang="zh-CN" altLang="en-US">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276776"/>
            <a:ext cx="7632700" cy="559338"/>
          </a:xfrm>
          <a:prstGeom prst="rect">
            <a:avLst/>
          </a:prstGeom>
        </p:spPr>
        <p:txBody>
          <a:bodyPr/>
          <a:lstStyle>
            <a:lvl1pPr>
              <a:defRPr sz="2800">
                <a:solidFill>
                  <a:srgbClr val="0080CB"/>
                </a:solidFill>
                <a:latin typeface="微软雅黑" pitchFamily="34" charset="-122"/>
                <a:ea typeface="微软雅黑" pitchFamily="34" charset="-122"/>
              </a:defRPr>
            </a:lvl1pPr>
          </a:lstStyle>
          <a:p>
            <a:r>
              <a:rPr lang="zh-CN" altLang="en-US" dirty="0" smtClean="0"/>
              <a:t>点击编辑标题</a:t>
            </a:r>
            <a:endParaRPr lang="en-US" dirty="0"/>
          </a:p>
        </p:txBody>
      </p:sp>
    </p:spTree>
    <p:extLst>
      <p:ext uri="{BB962C8B-B14F-4D97-AF65-F5344CB8AC3E}">
        <p14:creationId xmlns:p14="http://schemas.microsoft.com/office/powerpoint/2010/main" val="1622922617"/>
      </p:ext>
    </p:extLst>
  </p:cSld>
  <p:clrMapOvr>
    <a:masterClrMapping/>
  </p:clrMapOvr>
  <p:transition advClick="0" advTm="8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276776"/>
            <a:ext cx="7632700" cy="559338"/>
          </a:xfrm>
          <a:prstGeom prst="rect">
            <a:avLst/>
          </a:prstGeom>
        </p:spPr>
        <p:txBody>
          <a:bodyPr/>
          <a:lstStyle>
            <a:lvl1pPr>
              <a:defRPr sz="2800">
                <a:solidFill>
                  <a:srgbClr val="0080CB"/>
                </a:solidFill>
                <a:latin typeface="微软雅黑" pitchFamily="34" charset="-122"/>
                <a:ea typeface="微软雅黑" pitchFamily="34" charset="-122"/>
              </a:defRPr>
            </a:lvl1pPr>
          </a:lstStyle>
          <a:p>
            <a:r>
              <a:rPr lang="zh-CN" altLang="en-US" dirty="0" smtClean="0"/>
              <a:t>点击编辑标题</a:t>
            </a:r>
            <a:endParaRPr lang="en-US" dirty="0"/>
          </a:p>
        </p:txBody>
      </p:sp>
      <p:sp>
        <p:nvSpPr>
          <p:cNvPr id="4" name="Content Placeholder 3"/>
          <p:cNvSpPr>
            <a:spLocks noGrp="1"/>
          </p:cNvSpPr>
          <p:nvPr>
            <p:ph sz="quarter" idx="10"/>
          </p:nvPr>
        </p:nvSpPr>
        <p:spPr>
          <a:xfrm>
            <a:off x="755650" y="972764"/>
            <a:ext cx="7596000" cy="3600000"/>
          </a:xfrm>
          <a:prstGeom prst="rect">
            <a:avLst/>
          </a:prstGeom>
        </p:spPr>
        <p:txBody>
          <a:bodyPr/>
          <a:lstStyle>
            <a:lvl1pPr>
              <a:defRPr>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276776"/>
            <a:ext cx="7632700" cy="559338"/>
          </a:xfrm>
          <a:prstGeom prst="rect">
            <a:avLst/>
          </a:prstGeom>
        </p:spPr>
        <p:txBody>
          <a:bodyPr/>
          <a:lstStyle>
            <a:lvl1pPr>
              <a:defRPr sz="2800">
                <a:solidFill>
                  <a:srgbClr val="0080CB"/>
                </a:solidFill>
                <a:latin typeface="微软雅黑" pitchFamily="34" charset="-122"/>
                <a:ea typeface="微软雅黑" pitchFamily="34" charset="-122"/>
              </a:defRPr>
            </a:lvl1pPr>
          </a:lstStyle>
          <a:p>
            <a:r>
              <a:rPr lang="zh-CN" altLang="en-US" dirty="0" smtClean="0"/>
              <a:t>点击编辑标题</a:t>
            </a:r>
            <a:endParaRPr lang="en-US" dirty="0"/>
          </a:p>
        </p:txBody>
      </p:sp>
    </p:spTree>
  </p:cSld>
  <p:clrMapOvr>
    <a:masterClrMapping/>
  </p:clrMapOvr>
  <p:transition advClick="0" advTm="8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0" y="336962"/>
            <a:ext cx="7632700" cy="653653"/>
          </a:xfrm>
          <a:prstGeom prst="rect">
            <a:avLst/>
          </a:prstGeom>
        </p:spPr>
        <p:txBody>
          <a:bodyPr/>
          <a:lstStyle>
            <a:lvl1pPr>
              <a:defRPr sz="2800">
                <a:solidFill>
                  <a:srgbClr val="0080CB"/>
                </a:solidFill>
                <a:latin typeface="微软雅黑" pitchFamily="34" charset="-122"/>
                <a:ea typeface="微软雅黑" pitchFamily="34" charset="-122"/>
              </a:defRPr>
            </a:lvl1pPr>
          </a:lstStyle>
          <a:p>
            <a:r>
              <a:rPr lang="zh-CN" altLang="en-US" dirty="0" smtClean="0"/>
              <a:t>点击编辑标题</a:t>
            </a:r>
            <a:endParaRPr lang="en-US" dirty="0"/>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5208547"/>
      </p:ext>
    </p:extLst>
  </p:cSld>
  <p:clrMapOvr>
    <a:masterClrMapping/>
  </p:clrMapOvr>
  <p:transition advClick="0" advTm="8000">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image" Target="../media/image6.png"/><Relationship Id="rId4" Type="http://schemas.openxmlformats.org/officeDocument/2006/relationships/slideLayout" Target="../slideLayouts/slideLayout5.xml"/><Relationship Id="rId9" Type="http://schemas.openxmlformats.org/officeDocument/2006/relationships/image" Target="../media/image3.w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image" Target="../media/image3.w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6"/>
          <p:cNvSpPr>
            <a:spLocks noChangeArrowheads="1"/>
          </p:cNvSpPr>
          <p:nvPr userDrawn="1"/>
        </p:nvSpPr>
        <p:spPr bwMode="auto">
          <a:xfrm>
            <a:off x="7801326" y="4145757"/>
            <a:ext cx="716570" cy="748904"/>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2" tIns="34281" rIns="68562" bIns="34281" anchor="ctr"/>
          <a:lstStyle/>
          <a:p>
            <a:endParaRPr lang="zh-CN" altLang="en-US" dirty="0">
              <a:latin typeface="Arial"/>
            </a:endParaRPr>
          </a:p>
        </p:txBody>
      </p:sp>
      <p:sp>
        <p:nvSpPr>
          <p:cNvPr id="11" name="Rectangle 8"/>
          <p:cNvSpPr>
            <a:spLocks noGrp="1" noChangeArrowheads="1"/>
          </p:cNvSpPr>
          <p:nvPr>
            <p:ph type="title"/>
          </p:nvPr>
        </p:nvSpPr>
        <p:spPr bwMode="auto">
          <a:xfrm>
            <a:off x="657055" y="1977630"/>
            <a:ext cx="7391570" cy="56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81" rIns="68562" bIns="34281" numCol="1" anchor="t" anchorCtr="0" compatLnSpc="1">
            <a:prstTxWarp prst="textNoShape">
              <a:avLst/>
            </a:prstTxWarp>
            <a:spAutoFit/>
          </a:bodyPr>
          <a:lstStyle/>
          <a:p>
            <a:pPr lvl="0"/>
            <a:r>
              <a:rPr lang="en-US" altLang="zh-CN" dirty="0" smtClean="0"/>
              <a:t>Click to edit Master title style</a:t>
            </a:r>
            <a:endParaRPr lang="zh-CN" altLang="en-US" dirty="0" smtClean="0"/>
          </a:p>
        </p:txBody>
      </p:sp>
      <p:pic>
        <p:nvPicPr>
          <p:cNvPr id="13" name="Picture 77" descr="Logo"/>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7794141" y="4034485"/>
            <a:ext cx="768834" cy="76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z00124665\Desktop\图形2.wmf"/>
          <p:cNvPicPr>
            <a:picLocks noChangeAspect="1" noChangeArrowheads="1"/>
          </p:cNvPicPr>
          <p:nvPr userDrawn="1"/>
        </p:nvPicPr>
        <p:blipFill>
          <a:blip r:embed="rId4" cstate="print"/>
          <a:srcRect/>
          <a:stretch>
            <a:fillRect/>
          </a:stretch>
        </p:blipFill>
        <p:spPr bwMode="auto">
          <a:xfrm>
            <a:off x="666769" y="4440721"/>
            <a:ext cx="2116626" cy="367370"/>
          </a:xfrm>
          <a:prstGeom prst="rect">
            <a:avLst/>
          </a:prstGeom>
          <a:noFill/>
        </p:spPr>
      </p:pic>
      <p:pic>
        <p:nvPicPr>
          <p:cNvPr id="8" name="Picture 2" descr="C:\Users\z00124665\Desktop\A BETTER WAY SOLUTIONS.wmf"/>
          <p:cNvPicPr>
            <a:picLocks noChangeAspect="1" noChangeArrowheads="1"/>
          </p:cNvPicPr>
          <p:nvPr userDrawn="1"/>
        </p:nvPicPr>
        <p:blipFill>
          <a:blip r:embed="rId5" cstate="print"/>
          <a:srcRect/>
          <a:stretch>
            <a:fillRect/>
          </a:stretch>
        </p:blipFill>
        <p:spPr bwMode="auto">
          <a:xfrm>
            <a:off x="660400" y="934345"/>
            <a:ext cx="4117340" cy="114657"/>
          </a:xfrm>
          <a:prstGeom prst="rect">
            <a:avLst/>
          </a:prstGeom>
          <a:noFill/>
        </p:spPr>
      </p:pic>
    </p:spTree>
  </p:cSld>
  <p:clrMap bg1="lt1" tx1="dk1" bg2="lt2" tx2="dk2" accent1="accent1" accent2="accent2" accent3="accent3" accent4="accent4" accent5="accent5" accent6="accent6" hlink="hlink" folHlink="folHlink"/>
  <p:sldLayoutIdLst>
    <p:sldLayoutId id="2147483815" r:id="rId1"/>
  </p:sldLayoutIdLst>
  <p:transition advClick="0" advTm="8000">
    <p:fade thruBlk="1"/>
  </p:transition>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bg1"/>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4762" y="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8" name="Picture 2" descr="C:\Users\z00124665\Desktop\HW LOGO(横版）.png"/>
          <p:cNvPicPr>
            <a:picLocks noChangeAspect="1" noChangeArrowheads="1"/>
          </p:cNvPicPr>
          <p:nvPr userDrawn="1"/>
        </p:nvPicPr>
        <p:blipFill>
          <a:blip r:embed="rId7" cstate="screen"/>
          <a:srcRect/>
          <a:stretch>
            <a:fillRect/>
          </a:stretch>
        </p:blipFill>
        <p:spPr bwMode="auto">
          <a:xfrm>
            <a:off x="7566408" y="4687937"/>
            <a:ext cx="1250151" cy="304524"/>
          </a:xfrm>
          <a:prstGeom prst="rect">
            <a:avLst/>
          </a:prstGeom>
          <a:noFill/>
        </p:spPr>
      </p:pic>
      <p:sp>
        <p:nvSpPr>
          <p:cNvPr id="9"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65000"/>
                  </a:schemeClr>
                </a:solidFill>
                <a:latin typeface="Arial"/>
                <a:ea typeface="+mn-ea"/>
              </a:rPr>
              <a:pPr eaLnBrk="0" hangingPunct="0">
                <a:lnSpc>
                  <a:spcPct val="85000"/>
                </a:lnSpc>
                <a:defRPr/>
              </a:pPr>
              <a:t>‹#›</a:t>
            </a:fld>
            <a:endParaRPr lang="en-GB" altLang="zh-CN" sz="900" b="0" dirty="0">
              <a:solidFill>
                <a:schemeClr val="bg1">
                  <a:lumMod val="65000"/>
                </a:schemeClr>
              </a:solidFill>
              <a:latin typeface="Arial"/>
              <a:ea typeface="+mn-ea"/>
            </a:endParaRPr>
          </a:p>
        </p:txBody>
      </p:sp>
      <p:pic>
        <p:nvPicPr>
          <p:cNvPr id="10" name="Picture 2" descr="C:\Users\z00124665\Desktop\图形1.wmf"/>
          <p:cNvPicPr>
            <a:picLocks noChangeAspect="1" noChangeArrowheads="1"/>
          </p:cNvPicPr>
          <p:nvPr userDrawn="1"/>
        </p:nvPicPr>
        <p:blipFill>
          <a:blip r:embed="rId8" cstate="print"/>
          <a:srcRect/>
          <a:stretch>
            <a:fillRect/>
          </a:stretch>
        </p:blipFill>
        <p:spPr bwMode="auto">
          <a:xfrm>
            <a:off x="322263" y="4862196"/>
            <a:ext cx="2655887" cy="120967"/>
          </a:xfrm>
          <a:prstGeom prst="rect">
            <a:avLst/>
          </a:prstGeom>
          <a:noFill/>
        </p:spPr>
      </p:pic>
      <p:pic>
        <p:nvPicPr>
          <p:cNvPr id="11" name="Picture 2" descr="C:\Users\z00124665\Desktop\A BETTER WAY SOLUTIONS.wmf"/>
          <p:cNvPicPr>
            <a:picLocks noChangeAspect="1" noChangeArrowheads="1"/>
          </p:cNvPicPr>
          <p:nvPr userDrawn="1"/>
        </p:nvPicPr>
        <p:blipFill>
          <a:blip r:embed="rId9" cstate="print"/>
          <a:srcRect/>
          <a:stretch>
            <a:fillRect/>
          </a:stretch>
        </p:blipFill>
        <p:spPr bwMode="auto">
          <a:xfrm>
            <a:off x="5567363" y="177220"/>
            <a:ext cx="3270250" cy="91068"/>
          </a:xfrm>
          <a:prstGeom prst="rect">
            <a:avLst/>
          </a:prstGeom>
          <a:noFill/>
        </p:spPr>
      </p:pic>
      <p:pic>
        <p:nvPicPr>
          <p:cNvPr id="2050" name="Picture 2"/>
          <p:cNvPicPr>
            <a:picLocks noChangeAspect="1" noChangeArrowheads="1"/>
          </p:cNvPicPr>
          <p:nvPr userDrawn="1"/>
        </p:nvPicPr>
        <p:blipFill>
          <a:blip r:embed="rId10" cstate="print"/>
          <a:srcRect/>
          <a:stretch>
            <a:fillRect/>
          </a:stretch>
        </p:blipFill>
        <p:spPr bwMode="auto">
          <a:xfrm>
            <a:off x="0" y="5084763"/>
            <a:ext cx="9142413" cy="57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3" r:id="rId1"/>
    <p:sldLayoutId id="2147483835" r:id="rId2"/>
    <p:sldLayoutId id="2147483837" r:id="rId3"/>
    <p:sldLayoutId id="2147483839" r:id="rId4"/>
    <p:sldLayoutId id="2147483841" r:id="rId5"/>
  </p:sldLayoutIdLst>
  <p:transition advClick="0" advTm="8000">
    <p:fade thruBlk="1"/>
  </p:transition>
  <p:timing>
    <p:tnLst>
      <p:par>
        <p:cTn id="1" dur="indefinite" restart="never" nodeType="tmRoot"/>
      </p:par>
    </p:tnLst>
  </p:timing>
  <p:hf hdr="0" dt="0"/>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9144000"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9" name="Picture 2" descr="C:\Users\z00124665\Desktop\HW LOGO(横版）.png"/>
          <p:cNvPicPr>
            <a:picLocks noChangeAspect="1" noChangeArrowheads="1"/>
          </p:cNvPicPr>
          <p:nvPr userDrawn="1"/>
        </p:nvPicPr>
        <p:blipFill>
          <a:blip r:embed="rId5" cstate="screen"/>
          <a:srcRect/>
          <a:stretch>
            <a:fillRect/>
          </a:stretch>
        </p:blipFill>
        <p:spPr bwMode="auto">
          <a:xfrm>
            <a:off x="7566408" y="4687937"/>
            <a:ext cx="1250151" cy="304524"/>
          </a:xfrm>
          <a:prstGeom prst="rect">
            <a:avLst/>
          </a:prstGeom>
          <a:noFill/>
        </p:spPr>
      </p:pic>
      <p:sp>
        <p:nvSpPr>
          <p:cNvPr id="12" name="Rectangle 5"/>
          <p:cNvSpPr>
            <a:spLocks noChangeArrowheads="1"/>
          </p:cNvSpPr>
          <p:nvPr userDrawn="1"/>
        </p:nvSpPr>
        <p:spPr bwMode="auto">
          <a:xfrm>
            <a:off x="3040520" y="4875560"/>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65000"/>
                  </a:schemeClr>
                </a:solidFill>
                <a:latin typeface="Arial"/>
                <a:ea typeface="+mn-ea"/>
              </a:rPr>
              <a:pPr eaLnBrk="0" hangingPunct="0">
                <a:lnSpc>
                  <a:spcPct val="85000"/>
                </a:lnSpc>
                <a:defRPr/>
              </a:pPr>
              <a:t>‹#›</a:t>
            </a:fld>
            <a:endParaRPr lang="en-GB" altLang="zh-CN" sz="900" b="0" dirty="0">
              <a:solidFill>
                <a:schemeClr val="bg1">
                  <a:lumMod val="65000"/>
                </a:schemeClr>
              </a:solidFill>
              <a:latin typeface="Arial"/>
              <a:ea typeface="+mn-ea"/>
            </a:endParaRPr>
          </a:p>
        </p:txBody>
      </p:sp>
      <p:pic>
        <p:nvPicPr>
          <p:cNvPr id="10" name="Picture 2" descr="C:\Users\z00124665\Desktop\图形1.wmf"/>
          <p:cNvPicPr>
            <a:picLocks noChangeAspect="1" noChangeArrowheads="1"/>
          </p:cNvPicPr>
          <p:nvPr userDrawn="1"/>
        </p:nvPicPr>
        <p:blipFill>
          <a:blip r:embed="rId6" cstate="print"/>
          <a:srcRect/>
          <a:stretch>
            <a:fillRect/>
          </a:stretch>
        </p:blipFill>
        <p:spPr bwMode="auto">
          <a:xfrm>
            <a:off x="322263" y="4862196"/>
            <a:ext cx="2655887" cy="120967"/>
          </a:xfrm>
          <a:prstGeom prst="rect">
            <a:avLst/>
          </a:prstGeom>
          <a:noFill/>
        </p:spPr>
      </p:pic>
      <p:pic>
        <p:nvPicPr>
          <p:cNvPr id="11" name="Picture 2" descr="C:\Users\z00124665\Desktop\A BETTER WAY SOLUTIONS.wmf"/>
          <p:cNvPicPr>
            <a:picLocks noChangeAspect="1" noChangeArrowheads="1"/>
          </p:cNvPicPr>
          <p:nvPr userDrawn="1"/>
        </p:nvPicPr>
        <p:blipFill>
          <a:blip r:embed="rId7" cstate="print"/>
          <a:srcRect/>
          <a:stretch>
            <a:fillRect/>
          </a:stretch>
        </p:blipFill>
        <p:spPr bwMode="auto">
          <a:xfrm>
            <a:off x="5567363" y="177220"/>
            <a:ext cx="3270250" cy="91068"/>
          </a:xfrm>
          <a:prstGeom prst="rect">
            <a:avLst/>
          </a:prstGeom>
          <a:noFill/>
        </p:spPr>
      </p:pic>
      <p:pic>
        <p:nvPicPr>
          <p:cNvPr id="3074" name="Picture 2"/>
          <p:cNvPicPr>
            <a:picLocks noChangeAspect="1" noChangeArrowheads="1"/>
          </p:cNvPicPr>
          <p:nvPr userDrawn="1"/>
        </p:nvPicPr>
        <p:blipFill>
          <a:blip r:embed="rId8" cstate="print"/>
          <a:srcRect/>
          <a:stretch>
            <a:fillRect/>
          </a:stretch>
        </p:blipFill>
        <p:spPr bwMode="auto">
          <a:xfrm>
            <a:off x="0" y="5084763"/>
            <a:ext cx="9142413" cy="57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4" r:id="rId1"/>
    <p:sldLayoutId id="2147483822" r:id="rId2"/>
    <p:sldLayoutId id="2147483840" r:id="rId3"/>
  </p:sldLayoutIdLst>
  <p:transition advClick="0" advTm="8000">
    <p:fade thruBlk="1"/>
  </p:transition>
  <p:timing>
    <p:tnLst>
      <p:par>
        <p:cTn id="1" dur="indefinite" restart="never" nodeType="tmRoot"/>
      </p:par>
    </p:tnLst>
  </p:timing>
  <p:hf hdr="0" dt="0"/>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userDrawn="1"/>
        </p:nvSpPr>
        <p:spPr bwMode="auto">
          <a:xfrm>
            <a:off x="0" y="0"/>
            <a:ext cx="9144000" cy="51435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1" name="TextBox 10"/>
          <p:cNvSpPr txBox="1"/>
          <p:nvPr userDrawn="1"/>
        </p:nvSpPr>
        <p:spPr>
          <a:xfrm>
            <a:off x="479291" y="4175206"/>
            <a:ext cx="8265110" cy="70788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Copyright©2017 Huawei Technologies Co., Ltd. All Rights Reserved.</a:t>
            </a:r>
            <a:endParaRPr kumimoji="0" lang="zh-CN"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kumimoji="0" lang="zh-CN" altLang="zh-CN" sz="800" b="0" i="0" u="none" strike="noStrike" kern="1200" cap="none" spc="0" normalizeH="0" baseline="0" noProof="0" dirty="0">
              <a:ln>
                <a:noFill/>
              </a:ln>
              <a:solidFill>
                <a:schemeClr val="bg1">
                  <a:lumMod val="65000"/>
                </a:schemeClr>
              </a:solidFill>
              <a:effectLst/>
              <a:uLnTx/>
              <a:uFillTx/>
              <a:latin typeface="+mn-lt"/>
              <a:ea typeface="宋体" charset="-122"/>
              <a:cs typeface="Calibri" pitchFamily="34" charset="0"/>
            </a:endParaRPr>
          </a:p>
        </p:txBody>
      </p:sp>
      <p:pic>
        <p:nvPicPr>
          <p:cNvPr id="8" name="Picture 2" descr="E:\01 日常工作\03 品牌规范设计\企业业务视觉规范\投标标书规范\设计文档\大平台相关资料整理\Template A\源文件\HW LOGO副本.png"/>
          <p:cNvPicPr>
            <a:picLocks noChangeAspect="1" noChangeArrowheads="1"/>
          </p:cNvPicPr>
          <p:nvPr userDrawn="1"/>
        </p:nvPicPr>
        <p:blipFill>
          <a:blip r:embed="rId4" cstate="print"/>
          <a:srcRect/>
          <a:stretch>
            <a:fillRect/>
          </a:stretch>
        </p:blipFill>
        <p:spPr bwMode="auto">
          <a:xfrm>
            <a:off x="3783171" y="950801"/>
            <a:ext cx="1657350" cy="1600312"/>
          </a:xfrm>
          <a:prstGeom prst="rect">
            <a:avLst/>
          </a:prstGeom>
          <a:noFill/>
        </p:spPr>
      </p:pic>
      <p:sp>
        <p:nvSpPr>
          <p:cNvPr id="7" name="Rectangle 3"/>
          <p:cNvSpPr>
            <a:spLocks noChangeArrowheads="1"/>
          </p:cNvSpPr>
          <p:nvPr userDrawn="1"/>
        </p:nvSpPr>
        <p:spPr bwMode="auto">
          <a:xfrm>
            <a:off x="1843989" y="2862273"/>
            <a:ext cx="5423184" cy="365216"/>
          </a:xfrm>
          <a:prstGeom prst="rect">
            <a:avLst/>
          </a:prstGeom>
          <a:noFill/>
          <a:ln w="9525" algn="ctr">
            <a:noFill/>
            <a:miter lim="800000"/>
            <a:headEnd/>
            <a:tailEnd/>
          </a:ln>
        </p:spPr>
        <p:txBody>
          <a:bodyPr wrap="none" lIns="87360" tIns="43682" rIns="87360" bIns="43682">
            <a:spAutoFit/>
          </a:bodyPr>
          <a:lstStyle/>
          <a:p>
            <a:pPr algn="ctr" defTabSz="874713">
              <a:defRPr/>
            </a:pPr>
            <a:r>
              <a:rPr lang="en-US" altLang="zh-CN" sz="1800" b="1" dirty="0" smtClean="0">
                <a:solidFill>
                  <a:srgbClr val="333333"/>
                </a:solidFill>
                <a:latin typeface="Arial"/>
                <a:ea typeface="ＭＳ Ｐゴシック" pitchFamily="34" charset="-128"/>
              </a:rPr>
              <a:t>HUAWEI ENTERPRISE ICT SOLUTIONS </a:t>
            </a:r>
            <a:r>
              <a:rPr lang="en-US" altLang="zh-CN" sz="1800" b="1" dirty="0" smtClean="0">
                <a:solidFill>
                  <a:srgbClr val="C00000"/>
                </a:solidFill>
                <a:latin typeface="Arial"/>
                <a:ea typeface="ＭＳ Ｐゴシック" pitchFamily="34" charset="-128"/>
              </a:rPr>
              <a:t>A BETTER WAY</a:t>
            </a:r>
            <a:endParaRPr lang="zh-CN" altLang="en-US" sz="1800" b="1" dirty="0">
              <a:solidFill>
                <a:srgbClr val="C00000"/>
              </a:solidFill>
              <a:latin typeface="Aria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34" r:id="rId1"/>
    <p:sldLayoutId id="2147483838" r:id="rId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7"/>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hf hdr="0" dt="0"/>
  <p:txStyles>
    <p:titleStyle>
      <a:lvl1pPr algn="ctr" defTabSz="801688" rtl="0" eaLnBrk="0" fontAlgn="base" hangingPunct="0">
        <a:spcBef>
          <a:spcPct val="0"/>
        </a:spcBef>
        <a:spcAft>
          <a:spcPct val="0"/>
        </a:spcAft>
        <a:defRPr sz="3800">
          <a:solidFill>
            <a:schemeClr val="tx2"/>
          </a:solidFill>
          <a:latin typeface="+mj-lt"/>
          <a:ea typeface="+mj-ea"/>
          <a:cs typeface="+mj-cs"/>
        </a:defRPr>
      </a:lvl1pPr>
      <a:lvl2pPr algn="ctr" defTabSz="801688" rtl="0" eaLnBrk="0" fontAlgn="base" hangingPunct="0">
        <a:spcBef>
          <a:spcPct val="0"/>
        </a:spcBef>
        <a:spcAft>
          <a:spcPct val="0"/>
        </a:spcAft>
        <a:defRPr sz="3800">
          <a:solidFill>
            <a:schemeClr val="tx2"/>
          </a:solidFill>
          <a:latin typeface="Arial" charset="0"/>
          <a:ea typeface="宋体" pitchFamily="2" charset="-122"/>
        </a:defRPr>
      </a:lvl2pPr>
      <a:lvl3pPr algn="ctr" defTabSz="801688" rtl="0" eaLnBrk="0" fontAlgn="base" hangingPunct="0">
        <a:spcBef>
          <a:spcPct val="0"/>
        </a:spcBef>
        <a:spcAft>
          <a:spcPct val="0"/>
        </a:spcAft>
        <a:defRPr sz="3800">
          <a:solidFill>
            <a:schemeClr val="tx2"/>
          </a:solidFill>
          <a:latin typeface="Arial" charset="0"/>
          <a:ea typeface="宋体" pitchFamily="2" charset="-122"/>
        </a:defRPr>
      </a:lvl3pPr>
      <a:lvl4pPr algn="ctr" defTabSz="801688" rtl="0" eaLnBrk="0" fontAlgn="base" hangingPunct="0">
        <a:spcBef>
          <a:spcPct val="0"/>
        </a:spcBef>
        <a:spcAft>
          <a:spcPct val="0"/>
        </a:spcAft>
        <a:defRPr sz="3800">
          <a:solidFill>
            <a:schemeClr val="tx2"/>
          </a:solidFill>
          <a:latin typeface="Arial" charset="0"/>
          <a:ea typeface="宋体" pitchFamily="2" charset="-122"/>
        </a:defRPr>
      </a:lvl4pPr>
      <a:lvl5pPr algn="ctr" defTabSz="801688" rtl="0" eaLnBrk="0" fontAlgn="base" hangingPunct="0">
        <a:spcBef>
          <a:spcPct val="0"/>
        </a:spcBef>
        <a:spcAft>
          <a:spcPct val="0"/>
        </a:spcAft>
        <a:defRPr sz="3800">
          <a:solidFill>
            <a:schemeClr val="tx2"/>
          </a:solidFill>
          <a:latin typeface="Arial" charset="0"/>
          <a:ea typeface="宋体" pitchFamily="2" charset="-122"/>
        </a:defRPr>
      </a:lvl5pPr>
      <a:lvl6pPr marL="457200" algn="ctr" defTabSz="801688" rtl="0" fontAlgn="base">
        <a:spcBef>
          <a:spcPct val="0"/>
        </a:spcBef>
        <a:spcAft>
          <a:spcPct val="0"/>
        </a:spcAft>
        <a:defRPr sz="3800">
          <a:solidFill>
            <a:schemeClr val="tx2"/>
          </a:solidFill>
          <a:latin typeface="Arial" charset="0"/>
          <a:ea typeface="宋体" pitchFamily="2" charset="-122"/>
        </a:defRPr>
      </a:lvl6pPr>
      <a:lvl7pPr marL="914400" algn="ctr" defTabSz="801688" rtl="0" fontAlgn="base">
        <a:spcBef>
          <a:spcPct val="0"/>
        </a:spcBef>
        <a:spcAft>
          <a:spcPct val="0"/>
        </a:spcAft>
        <a:defRPr sz="3800">
          <a:solidFill>
            <a:schemeClr val="tx2"/>
          </a:solidFill>
          <a:latin typeface="Arial" charset="0"/>
          <a:ea typeface="宋体" pitchFamily="2" charset="-122"/>
        </a:defRPr>
      </a:lvl7pPr>
      <a:lvl8pPr marL="1371600" algn="ctr" defTabSz="801688" rtl="0" fontAlgn="base">
        <a:spcBef>
          <a:spcPct val="0"/>
        </a:spcBef>
        <a:spcAft>
          <a:spcPct val="0"/>
        </a:spcAft>
        <a:defRPr sz="3800">
          <a:solidFill>
            <a:schemeClr val="tx2"/>
          </a:solidFill>
          <a:latin typeface="Arial" charset="0"/>
          <a:ea typeface="宋体" pitchFamily="2" charset="-122"/>
        </a:defRPr>
      </a:lvl8pPr>
      <a:lvl9pPr marL="1828800" algn="ctr" defTabSz="801688" rtl="0" fontAlgn="base">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eaLnBrk="0" fontAlgn="base" hangingPunct="0">
        <a:spcBef>
          <a:spcPct val="20000"/>
        </a:spcBef>
        <a:spcAft>
          <a:spcPct val="0"/>
        </a:spcAft>
        <a:buChar char="•"/>
        <a:defRPr sz="2800">
          <a:solidFill>
            <a:schemeClr val="tx1"/>
          </a:solidFill>
          <a:latin typeface="+mn-lt"/>
          <a:ea typeface="+mn-ea"/>
          <a:cs typeface="+mn-cs"/>
        </a:defRPr>
      </a:lvl1pPr>
      <a:lvl2pPr marL="652463" indent="-250825" algn="l" defTabSz="801688" rtl="0" eaLnBrk="0" fontAlgn="base" hangingPunct="0">
        <a:spcBef>
          <a:spcPct val="20000"/>
        </a:spcBef>
        <a:spcAft>
          <a:spcPct val="0"/>
        </a:spcAft>
        <a:buChar char="–"/>
        <a:defRPr sz="2500">
          <a:solidFill>
            <a:schemeClr val="tx1"/>
          </a:solidFill>
          <a:latin typeface="+mn-lt"/>
          <a:ea typeface="+mn-ea"/>
        </a:defRPr>
      </a:lvl2pPr>
      <a:lvl3pPr marL="1003300" indent="-201613" algn="l" defTabSz="801688" rtl="0" eaLnBrk="0" fontAlgn="base" hangingPunct="0">
        <a:spcBef>
          <a:spcPct val="20000"/>
        </a:spcBef>
        <a:spcAft>
          <a:spcPct val="0"/>
        </a:spcAft>
        <a:buChar char="•"/>
        <a:defRPr sz="2200">
          <a:solidFill>
            <a:schemeClr val="tx1"/>
          </a:solidFill>
          <a:latin typeface="+mn-lt"/>
          <a:ea typeface="+mn-ea"/>
        </a:defRPr>
      </a:lvl3pPr>
      <a:lvl4pPr marL="1401763" indent="-200025" algn="l" defTabSz="801688" rtl="0" eaLnBrk="0" fontAlgn="base" hangingPunct="0">
        <a:spcBef>
          <a:spcPct val="20000"/>
        </a:spcBef>
        <a:spcAft>
          <a:spcPct val="0"/>
        </a:spcAft>
        <a:buChar char="–"/>
        <a:defRPr sz="1700">
          <a:solidFill>
            <a:schemeClr val="tx1"/>
          </a:solidFill>
          <a:latin typeface="+mn-lt"/>
          <a:ea typeface="+mn-ea"/>
        </a:defRPr>
      </a:lvl4pPr>
      <a:lvl5pPr marL="1803400" indent="-201613" algn="l" defTabSz="801688" rtl="0" eaLnBrk="0" fontAlgn="base" hangingPunct="0">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app.huawei.com/unistar/sct/login!loginChoose.actio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app.huawei.com/unistar/edesigner/solutionAction!showHome.action"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app.huawei.com/sct/queryProductAction!queryProduct.actio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8.xml"/><Relationship Id="rId5" Type="http://schemas.openxmlformats.org/officeDocument/2006/relationships/image" Target="../media/image66.png"/><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3.huawei.com/dominoapp/it/isr/unistarcfg/unistarappflow.nsf/fmMain?Openfor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app.huawei.com/unistar/edesigner/solutionAction!showHome.action" TargetMode="External"/><Relationship Id="rId5" Type="http://schemas.openxmlformats.org/officeDocument/2006/relationships/hyperlink" Target="http://app.huawei.com/unistar/sct/queryProductAction!showHome.action?" TargetMode="External"/><Relationship Id="rId4" Type="http://schemas.openxmlformats.org/officeDocument/2006/relationships/hyperlink" Target="http://cfg.huawei.com:8080/WebUI/index.jsp"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83.png"/></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85.png"/></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9" name="Picture 13"/>
          <p:cNvPicPr>
            <a:picLocks noChangeAspect="1" noChangeArrowheads="1"/>
          </p:cNvPicPr>
          <p:nvPr/>
        </p:nvPicPr>
        <p:blipFill>
          <a:blip r:embed="rId3" cstate="print"/>
          <a:srcRect/>
          <a:stretch>
            <a:fillRect/>
          </a:stretch>
        </p:blipFill>
        <p:spPr bwMode="auto">
          <a:xfrm>
            <a:off x="0" y="1377950"/>
            <a:ext cx="8837613" cy="1936254"/>
          </a:xfrm>
          <a:prstGeom prst="rect">
            <a:avLst/>
          </a:prstGeom>
          <a:noFill/>
          <a:ln w="9525">
            <a:noFill/>
            <a:miter lim="800000"/>
            <a:headEnd/>
            <a:tailEnd/>
          </a:ln>
        </p:spPr>
      </p:pic>
      <p:grpSp>
        <p:nvGrpSpPr>
          <p:cNvPr id="18" name="组合 17"/>
          <p:cNvGrpSpPr/>
          <p:nvPr/>
        </p:nvGrpSpPr>
        <p:grpSpPr>
          <a:xfrm>
            <a:off x="7430846" y="1379437"/>
            <a:ext cx="1713154" cy="1954314"/>
            <a:chOff x="7430846" y="1377388"/>
            <a:chExt cx="1713154" cy="1944749"/>
          </a:xfrm>
        </p:grpSpPr>
        <p:grpSp>
          <p:nvGrpSpPr>
            <p:cNvPr id="13" name="Group 70"/>
            <p:cNvGrpSpPr>
              <a:grpSpLocks/>
            </p:cNvGrpSpPr>
            <p:nvPr/>
          </p:nvGrpSpPr>
          <p:grpSpPr bwMode="auto">
            <a:xfrm>
              <a:off x="7554309" y="1380616"/>
              <a:ext cx="1589691" cy="1936680"/>
              <a:chOff x="3789" y="492"/>
              <a:chExt cx="1970" cy="2400"/>
            </a:xfrm>
            <a:solidFill>
              <a:srgbClr val="00458B"/>
            </a:solidFill>
          </p:grpSpPr>
          <p:sp>
            <p:nvSpPr>
              <p:cNvPr id="16" name="Freeform 71"/>
              <p:cNvSpPr>
                <a:spLocks/>
              </p:cNvSpPr>
              <p:nvPr/>
            </p:nvSpPr>
            <p:spPr bwMode="auto">
              <a:xfrm>
                <a:off x="3789" y="492"/>
                <a:ext cx="1140" cy="2400"/>
              </a:xfrm>
              <a:custGeom>
                <a:avLst/>
                <a:gdLst>
                  <a:gd name="T0" fmla="*/ 1140 w 1140"/>
                  <a:gd name="T1" fmla="*/ 0 h 2400"/>
                  <a:gd name="T2" fmla="*/ 660 w 1140"/>
                  <a:gd name="T3" fmla="*/ 0 h 2400"/>
                  <a:gd name="T4" fmla="*/ 0 w 1140"/>
                  <a:gd name="T5" fmla="*/ 2400 h 2400"/>
                  <a:gd name="T6" fmla="*/ 294 w 1140"/>
                  <a:gd name="T7" fmla="*/ 2400 h 2400"/>
                  <a:gd name="T8" fmla="*/ 1140 w 1140"/>
                  <a:gd name="T9" fmla="*/ 0 h 2400"/>
                </a:gdLst>
                <a:ahLst/>
                <a:cxnLst>
                  <a:cxn ang="0">
                    <a:pos x="T0" y="T1"/>
                  </a:cxn>
                  <a:cxn ang="0">
                    <a:pos x="T2" y="T3"/>
                  </a:cxn>
                  <a:cxn ang="0">
                    <a:pos x="T4" y="T5"/>
                  </a:cxn>
                  <a:cxn ang="0">
                    <a:pos x="T6" y="T7"/>
                  </a:cxn>
                  <a:cxn ang="0">
                    <a:pos x="T8" y="T9"/>
                  </a:cxn>
                </a:cxnLst>
                <a:rect l="0" t="0" r="r" b="b"/>
                <a:pathLst>
                  <a:path w="1140" h="2400">
                    <a:moveTo>
                      <a:pt x="1140" y="0"/>
                    </a:moveTo>
                    <a:cubicBezTo>
                      <a:pt x="1140" y="0"/>
                      <a:pt x="900" y="0"/>
                      <a:pt x="660" y="0"/>
                    </a:cubicBezTo>
                    <a:cubicBezTo>
                      <a:pt x="594" y="966"/>
                      <a:pt x="0" y="2400"/>
                      <a:pt x="0" y="2400"/>
                    </a:cubicBezTo>
                    <a:lnTo>
                      <a:pt x="294" y="2400"/>
                    </a:lnTo>
                    <a:cubicBezTo>
                      <a:pt x="294" y="2400"/>
                      <a:pt x="636" y="720"/>
                      <a:pt x="1140" y="0"/>
                    </a:cubicBez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00" tIns="39600" rIns="79200" bIns="39600">
                <a:noAutofit/>
              </a:bodyPr>
              <a:lstStyle/>
              <a:p>
                <a:endParaRPr lang="en-US">
                  <a:latin typeface="Arial"/>
                </a:endParaRPr>
              </a:p>
            </p:txBody>
          </p:sp>
          <p:sp>
            <p:nvSpPr>
              <p:cNvPr id="17" name="Freeform 72"/>
              <p:cNvSpPr>
                <a:spLocks noChangeAspect="1"/>
              </p:cNvSpPr>
              <p:nvPr/>
            </p:nvSpPr>
            <p:spPr bwMode="auto">
              <a:xfrm>
                <a:off x="4074" y="494"/>
                <a:ext cx="1685" cy="2394"/>
              </a:xfrm>
              <a:custGeom>
                <a:avLst/>
                <a:gdLst>
                  <a:gd name="T0" fmla="*/ 1685 w 1685"/>
                  <a:gd name="T1" fmla="*/ 0 h 2398"/>
                  <a:gd name="T2" fmla="*/ 843 w 1685"/>
                  <a:gd name="T3" fmla="*/ 0 h 2398"/>
                  <a:gd name="T4" fmla="*/ 0 w 1685"/>
                  <a:gd name="T5" fmla="*/ 2398 h 2398"/>
                  <a:gd name="T6" fmla="*/ 1685 w 1685"/>
                  <a:gd name="T7" fmla="*/ 2398 h 2398"/>
                  <a:gd name="T8" fmla="*/ 1685 w 1685"/>
                  <a:gd name="T9" fmla="*/ 0 h 2398"/>
                </a:gdLst>
                <a:ahLst/>
                <a:cxnLst>
                  <a:cxn ang="0">
                    <a:pos x="T0" y="T1"/>
                  </a:cxn>
                  <a:cxn ang="0">
                    <a:pos x="T2" y="T3"/>
                  </a:cxn>
                  <a:cxn ang="0">
                    <a:pos x="T4" y="T5"/>
                  </a:cxn>
                  <a:cxn ang="0">
                    <a:pos x="T6" y="T7"/>
                  </a:cxn>
                  <a:cxn ang="0">
                    <a:pos x="T8" y="T9"/>
                  </a:cxn>
                </a:cxnLst>
                <a:rect l="0" t="0" r="r" b="b"/>
                <a:pathLst>
                  <a:path w="1685" h="2398">
                    <a:moveTo>
                      <a:pt x="1685" y="0"/>
                    </a:moveTo>
                    <a:cubicBezTo>
                      <a:pt x="1685" y="0"/>
                      <a:pt x="1264" y="0"/>
                      <a:pt x="843" y="0"/>
                    </a:cubicBezTo>
                    <a:cubicBezTo>
                      <a:pt x="342" y="736"/>
                      <a:pt x="0" y="2398"/>
                      <a:pt x="0" y="2398"/>
                    </a:cubicBezTo>
                    <a:lnTo>
                      <a:pt x="1685" y="2398"/>
                    </a:lnTo>
                    <a:lnTo>
                      <a:pt x="1685" y="0"/>
                    </a:lnTo>
                    <a:close/>
                  </a:path>
                </a:pathLst>
              </a:custGeom>
              <a:grpFill/>
              <a:ln>
                <a:noFill/>
              </a:ln>
              <a:effectLst/>
              <a:extLst>
                <a:ext uri="{91240B29-F687-4F45-9708-019B960494DF}">
                  <a14:hiddenLine xmlns:a14="http://schemas.microsoft.com/office/drawing/2010/main" w="9525" cap="flat" cmpd="sng">
                    <a:solidFill>
                      <a:srgbClr val="969696"/>
                    </a:solidFill>
                    <a:prstDash val="lgDash"/>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00" tIns="39600" rIns="79200" bIns="39600">
                <a:noAutofit/>
              </a:bodyPr>
              <a:lstStyle/>
              <a:p>
                <a:endParaRPr lang="en-US">
                  <a:latin typeface="Arial"/>
                </a:endParaRPr>
              </a:p>
            </p:txBody>
          </p:sp>
        </p:grpSp>
        <p:sp>
          <p:nvSpPr>
            <p:cNvPr id="14" name="Freeform 73"/>
            <p:cNvSpPr>
              <a:spLocks/>
            </p:cNvSpPr>
            <p:nvPr/>
          </p:nvSpPr>
          <p:spPr bwMode="auto">
            <a:xfrm>
              <a:off x="7430846" y="1377388"/>
              <a:ext cx="1586463" cy="1944749"/>
            </a:xfrm>
            <a:custGeom>
              <a:avLst/>
              <a:gdLst>
                <a:gd name="T0" fmla="*/ 1966 w 1966"/>
                <a:gd name="T1" fmla="*/ 0 h 2410"/>
                <a:gd name="T2" fmla="*/ 1776 w 1966"/>
                <a:gd name="T3" fmla="*/ 2410 h 2410"/>
                <a:gd name="T4" fmla="*/ 423 w 1966"/>
                <a:gd name="T5" fmla="*/ 2404 h 2410"/>
                <a:gd name="T6" fmla="*/ 1285 w 1966"/>
                <a:gd name="T7" fmla="*/ 0 h 2410"/>
                <a:gd name="T8" fmla="*/ 1966 w 1966"/>
                <a:gd name="T9" fmla="*/ 0 h 2410"/>
              </a:gdLst>
              <a:ahLst/>
              <a:cxnLst>
                <a:cxn ang="0">
                  <a:pos x="T0" y="T1"/>
                </a:cxn>
                <a:cxn ang="0">
                  <a:pos x="T2" y="T3"/>
                </a:cxn>
                <a:cxn ang="0">
                  <a:pos x="T4" y="T5"/>
                </a:cxn>
                <a:cxn ang="0">
                  <a:pos x="T6" y="T7"/>
                </a:cxn>
                <a:cxn ang="0">
                  <a:pos x="T8" y="T9"/>
                </a:cxn>
              </a:cxnLst>
              <a:rect l="0" t="0" r="r" b="b"/>
              <a:pathLst>
                <a:path w="1966" h="2410">
                  <a:moveTo>
                    <a:pt x="1966" y="0"/>
                  </a:moveTo>
                  <a:cubicBezTo>
                    <a:pt x="0" y="2008"/>
                    <a:pt x="1776" y="2410"/>
                    <a:pt x="1776" y="2410"/>
                  </a:cubicBezTo>
                  <a:cubicBezTo>
                    <a:pt x="1776" y="2410"/>
                    <a:pt x="1099" y="2407"/>
                    <a:pt x="423" y="2404"/>
                  </a:cubicBezTo>
                  <a:cubicBezTo>
                    <a:pt x="496" y="2160"/>
                    <a:pt x="820" y="664"/>
                    <a:pt x="1285" y="0"/>
                  </a:cubicBezTo>
                  <a:cubicBezTo>
                    <a:pt x="1625" y="0"/>
                    <a:pt x="1625" y="0"/>
                    <a:pt x="1966" y="0"/>
                  </a:cubicBezTo>
                  <a:close/>
                </a:path>
              </a:pathLst>
            </a:custGeom>
            <a:solidFill>
              <a:schemeClr val="bg1">
                <a:alpha val="30000"/>
              </a:schemeClr>
            </a:solidFill>
            <a:ln>
              <a:noFill/>
            </a:ln>
            <a:effectLst/>
            <a:extLst>
              <a:ext uri="{91240B29-F687-4F45-9708-019B960494DF}">
                <a14:hiddenLine xmlns:a14="http://schemas.microsoft.com/office/drawing/2010/main" w="9525" cap="flat" cmpd="sng">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00" tIns="39600" rIns="79200" bIns="39600">
              <a:noAutofit/>
            </a:bodyPr>
            <a:lstStyle/>
            <a:p>
              <a:endParaRPr lang="en-US">
                <a:latin typeface="Arial"/>
              </a:endParaRPr>
            </a:p>
          </p:txBody>
        </p:sp>
        <p:sp>
          <p:nvSpPr>
            <p:cNvPr id="15" name="Freeform 74"/>
            <p:cNvSpPr>
              <a:spLocks/>
            </p:cNvSpPr>
            <p:nvPr/>
          </p:nvSpPr>
          <p:spPr bwMode="auto">
            <a:xfrm>
              <a:off x="7785904" y="1383844"/>
              <a:ext cx="1056297" cy="1930224"/>
            </a:xfrm>
            <a:custGeom>
              <a:avLst/>
              <a:gdLst>
                <a:gd name="T0" fmla="*/ 844 w 1309"/>
                <a:gd name="T1" fmla="*/ 0 h 2396"/>
                <a:gd name="T2" fmla="*/ 0 w 1309"/>
                <a:gd name="T3" fmla="*/ 2396 h 2396"/>
                <a:gd name="T4" fmla="*/ 1309 w 1309"/>
                <a:gd name="T5" fmla="*/ 2396 h 2396"/>
                <a:gd name="T6" fmla="*/ 844 w 1309"/>
                <a:gd name="T7" fmla="*/ 0 h 2396"/>
              </a:gdLst>
              <a:ahLst/>
              <a:cxnLst>
                <a:cxn ang="0">
                  <a:pos x="T0" y="T1"/>
                </a:cxn>
                <a:cxn ang="0">
                  <a:pos x="T2" y="T3"/>
                </a:cxn>
                <a:cxn ang="0">
                  <a:pos x="T4" y="T5"/>
                </a:cxn>
                <a:cxn ang="0">
                  <a:pos x="T6" y="T7"/>
                </a:cxn>
              </a:cxnLst>
              <a:rect l="0" t="0" r="r" b="b"/>
              <a:pathLst>
                <a:path w="1309" h="2396">
                  <a:moveTo>
                    <a:pt x="844" y="0"/>
                  </a:moveTo>
                  <a:cubicBezTo>
                    <a:pt x="548" y="396"/>
                    <a:pt x="228" y="1352"/>
                    <a:pt x="0" y="2396"/>
                  </a:cubicBezTo>
                  <a:lnTo>
                    <a:pt x="1309" y="2396"/>
                  </a:lnTo>
                  <a:cubicBezTo>
                    <a:pt x="763" y="1604"/>
                    <a:pt x="816" y="296"/>
                    <a:pt x="844" y="0"/>
                  </a:cubicBezTo>
                  <a:close/>
                </a:path>
              </a:pathLst>
            </a:custGeom>
            <a:solidFill>
              <a:schemeClr val="bg1">
                <a:alpha val="27000"/>
              </a:schemeClr>
            </a:solidFill>
            <a:ln>
              <a:noFill/>
            </a:ln>
            <a:effectLst/>
            <a:extLst>
              <a:ext uri="{91240B29-F687-4F45-9708-019B960494DF}">
                <a14:hiddenLine xmlns:a14="http://schemas.microsoft.com/office/drawing/2010/main" w="9525" cap="flat" cmpd="sng">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200" tIns="39600" rIns="79200" bIns="39600">
              <a:noAutofit/>
            </a:bodyPr>
            <a:lstStyle/>
            <a:p>
              <a:endParaRPr lang="en-US">
                <a:latin typeface="Arial"/>
              </a:endParaRPr>
            </a:p>
          </p:txBody>
        </p:sp>
      </p:grpSp>
      <p:sp>
        <p:nvSpPr>
          <p:cNvPr id="10" name="Rectangle 39"/>
          <p:cNvSpPr txBox="1">
            <a:spLocks noChangeArrowheads="1"/>
          </p:cNvSpPr>
          <p:nvPr/>
        </p:nvSpPr>
        <p:spPr bwMode="auto">
          <a:xfrm>
            <a:off x="65089" y="1869893"/>
            <a:ext cx="85312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lvl="0" eaLnBrk="0" hangingPunct="0">
              <a:defRPr/>
            </a:pPr>
            <a:r>
              <a:rPr lang="en-US" altLang="zh-CN" sz="3200" b="1" kern="0" dirty="0" smtClean="0">
                <a:solidFill>
                  <a:schemeClr val="bg1"/>
                </a:solidFill>
                <a:latin typeface="Arial"/>
                <a:ea typeface="微软雅黑" pitchFamily="34" charset="-122"/>
                <a:cs typeface="+mj-cs"/>
              </a:rPr>
              <a:t>Huawei OceanStor 9000 Quotation Guide</a:t>
            </a:r>
          </a:p>
        </p:txBody>
      </p:sp>
    </p:spTree>
  </p:cSld>
  <p:clrMapOvr>
    <a:masterClrMapping/>
  </p:clrMapOvr>
  <p:transition advClick="0" advTm="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0" y="256227"/>
            <a:ext cx="9144000" cy="55933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400" b="1" dirty="0" smtClean="0">
                <a:solidFill>
                  <a:srgbClr val="0080CB"/>
                </a:solidFill>
                <a:latin typeface="Arial"/>
                <a:ea typeface="微软雅黑" pitchFamily="34" charset="-122"/>
                <a:cs typeface="+mj-cs"/>
              </a:rPr>
              <a:t>Configurations of Back-end 10GE Network Cables</a:t>
            </a:r>
            <a:endParaRPr lang="zh-CN" altLang="en-US" sz="2400" b="1" dirty="0">
              <a:solidFill>
                <a:srgbClr val="0080CB"/>
              </a:solidFill>
              <a:latin typeface="Arial"/>
              <a:ea typeface="微软雅黑" pitchFamily="34" charset="-122"/>
              <a:cs typeface="+mj-cs"/>
            </a:endParaRPr>
          </a:p>
        </p:txBody>
      </p:sp>
      <p:graphicFrame>
        <p:nvGraphicFramePr>
          <p:cNvPr id="8" name="表格 7"/>
          <p:cNvGraphicFramePr>
            <a:graphicFrameLocks noGrp="1"/>
          </p:cNvGraphicFramePr>
          <p:nvPr>
            <p:extLst>
              <p:ext uri="{D42A27DB-BD31-4B8C-83A1-F6EECF244321}">
                <p14:modId xmlns:p14="http://schemas.microsoft.com/office/powerpoint/2010/main" val="3417415886"/>
              </p:ext>
            </p:extLst>
          </p:nvPr>
        </p:nvGraphicFramePr>
        <p:xfrm>
          <a:off x="400692" y="1823272"/>
          <a:ext cx="8554622" cy="2757268"/>
        </p:xfrm>
        <a:graphic>
          <a:graphicData uri="http://schemas.openxmlformats.org/drawingml/2006/table">
            <a:tbl>
              <a:tblPr firstRow="1" bandRow="1"/>
              <a:tblGrid>
                <a:gridCol w="797732"/>
                <a:gridCol w="3988659"/>
                <a:gridCol w="3768231"/>
              </a:tblGrid>
              <a:tr h="3487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err="1" smtClean="0">
                          <a:solidFill>
                            <a:schemeClr val="lt1"/>
                          </a:solidFill>
                          <a:latin typeface="Arial" pitchFamily="34" charset="0"/>
                          <a:ea typeface="+mn-ea"/>
                          <a:cs typeface="Arial" pitchFamily="34" charset="0"/>
                        </a:rPr>
                        <a:t>BOM</a:t>
                      </a:r>
                      <a:r>
                        <a:rPr lang="en-US" altLang="zh-CN" sz="1000" b="1" kern="1200" dirty="0" smtClean="0">
                          <a:solidFill>
                            <a:schemeClr val="lt1"/>
                          </a:solidFill>
                          <a:latin typeface="Arial" pitchFamily="34" charset="0"/>
                          <a:ea typeface="+mn-ea"/>
                          <a:cs typeface="Arial" pitchFamily="34" charset="0"/>
                        </a:rPr>
                        <a:t> Code</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1000" dirty="0" smtClean="0">
                          <a:latin typeface="Arial" pitchFamily="34" charset="0"/>
                          <a:cs typeface="Arial" pitchFamily="34" charset="0"/>
                        </a:rPr>
                        <a:t>Description</a:t>
                      </a:r>
                      <a:endParaRPr lang="zh-CN" altLang="en-US" sz="10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1000" dirty="0" smtClean="0">
                          <a:latin typeface="Arial" pitchFamily="34" charset="0"/>
                          <a:cs typeface="Arial" pitchFamily="34" charset="0"/>
                        </a:rPr>
                        <a:t>Remarks</a:t>
                      </a:r>
                      <a:endParaRPr lang="zh-CN" altLang="en-US" sz="10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48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latin typeface="Arial" pitchFamily="34" charset="0"/>
                          <a:cs typeface="Arial" pitchFamily="34" charset="0"/>
                        </a:rPr>
                        <a:t>02318169</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Switch Products, LE0M0XSM88, Optical Transceiver, SFP+, 10G, Multi-mode Module(850nm, 0.3km, LC)</a:t>
                      </a: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ltLang="zh-CN" sz="800" kern="1200" dirty="0" smtClean="0">
                          <a:solidFill>
                            <a:schemeClr val="dk1"/>
                          </a:solidFill>
                          <a:latin typeface="Arial" pitchFamily="34" charset="0"/>
                          <a:ea typeface="+mn-ea"/>
                          <a:cs typeface="Arial" pitchFamily="34" charset="0"/>
                        </a:rPr>
                        <a:t>Optical transceivers shared by nodes and back-end 10GE switches</a:t>
                      </a:r>
                      <a:endParaRPr lang="zh-CN" altLang="en-US" sz="800" kern="1200" dirty="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214639">
                <a:tc>
                  <a:txBody>
                    <a:bodyPr/>
                    <a:lstStyle/>
                    <a:p>
                      <a:r>
                        <a:rPr lang="en-US" altLang="zh-CN" sz="800" dirty="0" smtClean="0">
                          <a:latin typeface="Arial" pitchFamily="34" charset="0"/>
                          <a:cs typeface="Arial" pitchFamily="34" charset="0"/>
                        </a:rPr>
                        <a:t>14130347</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Patch Cord, DLC/PC, DLC/PC, Multi-mode, 10m,A1b, 2mm</a:t>
                      </a: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ltLang="zh-CN" sz="800" dirty="0" smtClean="0">
                          <a:latin typeface="Arial" pitchFamily="34" charset="0"/>
                          <a:cs typeface="Arial" pitchFamily="34" charset="0"/>
                        </a:rPr>
                        <a:t>10-meter optical fibers</a:t>
                      </a:r>
                      <a:endParaRPr lang="zh-CN" altLang="en-US" sz="8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14639">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latin typeface="Arial" pitchFamily="34" charset="0"/>
                          <a:cs typeface="Arial" pitchFamily="34" charset="0"/>
                        </a:rPr>
                        <a:t>14130354</a:t>
                      </a:r>
                      <a:endParaRPr lang="zh-CN" altLang="en-US" sz="8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Patch Cord, DLC/PC, DLC/PC, Multi-mode, 30m,A1b, 2mm</a:t>
                      </a:r>
                      <a:endParaRPr lang="zh-CN" altLang="en-US" sz="800" kern="1200" dirty="0" smtClean="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30-meter optical fibers</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617087">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latin typeface="Arial" pitchFamily="34" charset="0"/>
                          <a:cs typeface="Arial" pitchFamily="34" charset="0"/>
                        </a:rPr>
                        <a:t>04050453</a:t>
                      </a:r>
                      <a:endParaRPr lang="zh-CN" altLang="en-US" sz="8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High Speed Cable, Passive QSFP+ Cable, 1.0m, QSFP+ 38M, CC8P0.254B(S), QSFP+38M, For Indoor</a:t>
                      </a:r>
                      <a:endParaRPr lang="zh-CN" altLang="en-US" sz="800" kern="1200" dirty="0" smtClean="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1-meter stacking cables used to stack two 10GE switches; when two switches are located in the same cabinet, configure: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3 to 16 nodes: 2 cables; 17 to 24 nodes: 3 cables; 24 or more: 4 cables</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6170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latin typeface="Arial" pitchFamily="34" charset="0"/>
                          <a:cs typeface="Arial" pitchFamily="34" charset="0"/>
                        </a:rPr>
                        <a:t>04050455</a:t>
                      </a:r>
                      <a:endParaRPr lang="zh-CN" altLang="en-US" sz="8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High Speed Cable, Passive QSFP+ Cable, 5.0m,QSFP+ 38M, CC8P0.4B(S), QSFP+38M, For Indoor</a:t>
                      </a:r>
                      <a:endParaRPr lang="zh-CN" altLang="en-US" sz="800" kern="1200" dirty="0" smtClean="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5-meter stacking cables used to stack two 10GE switches; when two switches are located in different cabinets, configure: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3 to 16 nodes: 2 cables; 17 to 24 nodes: 3 cables; 24 or more: 4 cables</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48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latin typeface="Arial" pitchFamily="34" charset="0"/>
                          <a:cs typeface="Arial" pitchFamily="34" charset="0"/>
                        </a:rPr>
                        <a:t>04050185</a:t>
                      </a:r>
                      <a:endParaRPr lang="zh-CN" altLang="en-US" sz="8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High Speed Cable, SFP+ High Speed Cable, 3m, SFP+20M, CC2P0.254B(S), SFP+20M, LSZH</a:t>
                      </a:r>
                      <a:endParaRPr lang="zh-CN" altLang="en-US" sz="800" kern="1200" dirty="0" smtClean="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3-meter integrated cables and built-in optical transceivers</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bl>
          </a:graphicData>
        </a:graphic>
      </p:graphicFrame>
      <p:sp>
        <p:nvSpPr>
          <p:cNvPr id="11" name="Rectangle 10"/>
          <p:cNvSpPr>
            <a:spLocks noChangeArrowheads="1"/>
          </p:cNvSpPr>
          <p:nvPr/>
        </p:nvSpPr>
        <p:spPr bwMode="gray">
          <a:xfrm>
            <a:off x="261257" y="755494"/>
            <a:ext cx="8882743" cy="953606"/>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1200" b="1" dirty="0" smtClean="0">
                <a:latin typeface="Arial"/>
                <a:ea typeface="微软雅黑" pitchFamily="34" charset="-122"/>
              </a:rPr>
              <a:t>Back-end 10GE network:</a:t>
            </a:r>
            <a:endParaRPr lang="en-US" altLang="zh-CN" sz="1200" dirty="0" smtClean="0">
              <a:latin typeface="Arial"/>
              <a:ea typeface="微软雅黑" pitchFamily="34" charset="-122"/>
            </a:endParaRPr>
          </a:p>
          <a:p>
            <a:pPr marL="285750" indent="-285750">
              <a:buFont typeface="Wingdings" pitchFamily="2" charset="2"/>
              <a:buChar char="§"/>
              <a:defRPr/>
            </a:pPr>
            <a:r>
              <a:rPr lang="en-US" altLang="zh-CN" sz="1200" dirty="0" smtClean="0">
                <a:latin typeface="Arial"/>
                <a:ea typeface="微软雅黑" pitchFamily="34" charset="-122"/>
              </a:rPr>
              <a:t>Optical fibers and optical </a:t>
            </a:r>
            <a:r>
              <a:rPr lang="en-US" altLang="zh-CN" sz="1200" dirty="0" smtClean="0">
                <a:solidFill>
                  <a:schemeClr val="dk1"/>
                </a:solidFill>
                <a:latin typeface="Arial" pitchFamily="34" charset="0"/>
                <a:cs typeface="Arial" pitchFamily="34" charset="0"/>
              </a:rPr>
              <a:t>transceiver</a:t>
            </a:r>
            <a:r>
              <a:rPr lang="en-US" altLang="zh-CN" sz="1200" dirty="0" smtClean="0">
                <a:latin typeface="Arial"/>
                <a:ea typeface="微软雅黑" pitchFamily="34" charset="-122"/>
              </a:rPr>
              <a:t>s are configured by default in a front-end 10GE network.</a:t>
            </a:r>
          </a:p>
          <a:p>
            <a:pPr marL="285750" indent="-285750">
              <a:buFont typeface="Wingdings" pitchFamily="2" charset="2"/>
              <a:buChar char="§"/>
              <a:defRPr/>
            </a:pPr>
            <a:r>
              <a:rPr lang="en-US" altLang="zh-CN" sz="1200" dirty="0" smtClean="0">
                <a:latin typeface="Arial"/>
                <a:ea typeface="微软雅黑" pitchFamily="34" charset="-122"/>
              </a:rPr>
              <a:t>Twisted pair cables are configured by default in a front-end GE network (non-quotation item).</a:t>
            </a:r>
          </a:p>
          <a:p>
            <a:pPr marL="285750" indent="-285750">
              <a:buFont typeface="Wingdings" pitchFamily="2" charset="2"/>
              <a:buChar char="§"/>
              <a:defRPr/>
            </a:pPr>
            <a:r>
              <a:rPr lang="en-US" altLang="zh-CN" sz="1200" dirty="0" smtClean="0">
                <a:latin typeface="Arial"/>
                <a:ea typeface="微软雅黑" pitchFamily="34" charset="-122"/>
              </a:rPr>
              <a:t>In a back-end 10GE network, nodes in the first cabinet are configured with 3-meter integrated cables (with optical </a:t>
            </a:r>
            <a:r>
              <a:rPr lang="en-US" altLang="zh-CN" sz="1200" dirty="0" smtClean="0">
                <a:solidFill>
                  <a:schemeClr val="dk1"/>
                </a:solidFill>
                <a:latin typeface="Arial" pitchFamily="34" charset="0"/>
                <a:cs typeface="Arial" pitchFamily="34" charset="0"/>
              </a:rPr>
              <a:t>transceiver</a:t>
            </a:r>
            <a:r>
              <a:rPr lang="en-US" altLang="zh-CN" sz="1200" dirty="0" smtClean="0">
                <a:latin typeface="Arial"/>
                <a:ea typeface="微软雅黑" pitchFamily="34" charset="-122"/>
              </a:rPr>
              <a:t>s at both ends) and nodes in other cabinets are configured with optical fibers and optical </a:t>
            </a:r>
            <a:r>
              <a:rPr lang="en-US" altLang="zh-CN" sz="1200" dirty="0" smtClean="0">
                <a:solidFill>
                  <a:schemeClr val="dk1"/>
                </a:solidFill>
                <a:latin typeface="Arial" pitchFamily="34" charset="0"/>
                <a:cs typeface="Arial" pitchFamily="34" charset="0"/>
              </a:rPr>
              <a:t>transceiver</a:t>
            </a:r>
            <a:r>
              <a:rPr lang="en-US" altLang="zh-CN" sz="1200" dirty="0" smtClean="0">
                <a:latin typeface="Arial"/>
                <a:ea typeface="微软雅黑" pitchFamily="34" charset="-122"/>
              </a:rPr>
              <a:t>s by default.</a:t>
            </a:r>
          </a:p>
        </p:txBody>
      </p:sp>
    </p:spTree>
    <p:extLst>
      <p:ext uri="{BB962C8B-B14F-4D97-AF65-F5344CB8AC3E}">
        <p14:creationId xmlns:p14="http://schemas.microsoft.com/office/powerpoint/2010/main" val="1458590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1" y="256227"/>
            <a:ext cx="9144000" cy="55933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400" b="1" dirty="0" smtClean="0">
                <a:solidFill>
                  <a:srgbClr val="0080CB"/>
                </a:solidFill>
                <a:latin typeface="Arial"/>
                <a:ea typeface="微软雅黑" pitchFamily="34" charset="-122"/>
                <a:cs typeface="+mj-cs"/>
              </a:rPr>
              <a:t>Configurations of Back-end InfiniBand Network Cables</a:t>
            </a:r>
            <a:endParaRPr lang="zh-CN" altLang="en-US" sz="2400" b="1" dirty="0">
              <a:solidFill>
                <a:srgbClr val="0080CB"/>
              </a:solidFill>
              <a:latin typeface="Arial"/>
              <a:ea typeface="微软雅黑" pitchFamily="34" charset="-122"/>
              <a:cs typeface="+mj-cs"/>
            </a:endParaRPr>
          </a:p>
        </p:txBody>
      </p:sp>
      <p:sp>
        <p:nvSpPr>
          <p:cNvPr id="7" name="Rectangle 10"/>
          <p:cNvSpPr>
            <a:spLocks noChangeArrowheads="1"/>
          </p:cNvSpPr>
          <p:nvPr/>
        </p:nvSpPr>
        <p:spPr bwMode="gray">
          <a:xfrm>
            <a:off x="377371" y="1176400"/>
            <a:ext cx="8577943" cy="953606"/>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1200" b="1" dirty="0" smtClean="0">
                <a:latin typeface="Arial"/>
                <a:ea typeface="微软雅黑" pitchFamily="34" charset="-122"/>
              </a:rPr>
              <a:t>Back-end InfiniBand network:</a:t>
            </a:r>
            <a:endParaRPr lang="en-US" altLang="zh-CN" sz="1200" dirty="0" smtClean="0">
              <a:latin typeface="Arial"/>
              <a:ea typeface="微软雅黑" pitchFamily="34" charset="-122"/>
            </a:endParaRPr>
          </a:p>
          <a:p>
            <a:pPr marL="285750" indent="-285750">
              <a:buFont typeface="Wingdings" pitchFamily="2" charset="2"/>
              <a:buChar char="§"/>
              <a:defRPr/>
            </a:pPr>
            <a:r>
              <a:rPr lang="en-US" altLang="zh-CN" sz="1200" dirty="0" smtClean="0">
                <a:latin typeface="Arial"/>
                <a:ea typeface="微软雅黑" pitchFamily="34" charset="-122"/>
              </a:rPr>
              <a:t>Optical fibers and optical modules are configured by default in a front-end 10GE network.</a:t>
            </a:r>
          </a:p>
          <a:p>
            <a:pPr marL="285750" indent="-285750">
              <a:buFont typeface="Wingdings" pitchFamily="2" charset="2"/>
              <a:buChar char="§"/>
              <a:defRPr/>
            </a:pPr>
            <a:r>
              <a:rPr lang="en-US" altLang="zh-CN" sz="1200" dirty="0" smtClean="0">
                <a:latin typeface="Arial"/>
                <a:ea typeface="微软雅黑" pitchFamily="34" charset="-122"/>
              </a:rPr>
              <a:t>Twisted pair cables are configured by default in a front-end GE network (non-quotation item).</a:t>
            </a:r>
          </a:p>
          <a:p>
            <a:pPr marL="285750" indent="-285750">
              <a:buFont typeface="Wingdings" pitchFamily="2" charset="2"/>
              <a:buChar char="§"/>
              <a:defRPr/>
            </a:pPr>
            <a:r>
              <a:rPr lang="en-US" altLang="zh-CN" sz="1200" dirty="0" smtClean="0">
                <a:latin typeface="Arial"/>
                <a:ea typeface="微软雅黑" pitchFamily="34" charset="-122"/>
              </a:rPr>
              <a:t>In a back-end InfiniBand network, 3-meter and 10-meter integrated InfiniBand cables with optical transceivers are configured by default. 3-meter cables are used to connect nodes in the first cabinet to switches, as well as for interconnection between switches.</a:t>
            </a:r>
          </a:p>
        </p:txBody>
      </p:sp>
      <p:graphicFrame>
        <p:nvGraphicFramePr>
          <p:cNvPr id="8" name="表格 7"/>
          <p:cNvGraphicFramePr>
            <a:graphicFrameLocks noGrp="1"/>
          </p:cNvGraphicFramePr>
          <p:nvPr>
            <p:extLst>
              <p:ext uri="{D42A27DB-BD31-4B8C-83A1-F6EECF244321}">
                <p14:modId xmlns:p14="http://schemas.microsoft.com/office/powerpoint/2010/main" val="2526776468"/>
              </p:ext>
            </p:extLst>
          </p:nvPr>
        </p:nvGraphicFramePr>
        <p:xfrm>
          <a:off x="400692" y="2382684"/>
          <a:ext cx="8373437" cy="1699409"/>
        </p:xfrm>
        <a:graphic>
          <a:graphicData uri="http://schemas.openxmlformats.org/drawingml/2006/table">
            <a:tbl>
              <a:tblPr firstRow="1" bandRow="1"/>
              <a:tblGrid>
                <a:gridCol w="780836"/>
                <a:gridCol w="3904180"/>
                <a:gridCol w="3688421"/>
              </a:tblGrid>
              <a:tr h="3998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err="1" smtClean="0">
                          <a:solidFill>
                            <a:schemeClr val="lt1"/>
                          </a:solidFill>
                          <a:latin typeface="Arial" pitchFamily="34" charset="0"/>
                          <a:ea typeface="+mn-ea"/>
                          <a:cs typeface="Arial" pitchFamily="34" charset="0"/>
                        </a:rPr>
                        <a:t>BOM</a:t>
                      </a:r>
                      <a:r>
                        <a:rPr lang="en-US" altLang="zh-CN" sz="1000" b="1" kern="1200" dirty="0" smtClean="0">
                          <a:solidFill>
                            <a:schemeClr val="lt1"/>
                          </a:solidFill>
                          <a:latin typeface="Arial" pitchFamily="34" charset="0"/>
                          <a:ea typeface="+mn-ea"/>
                          <a:cs typeface="Arial" pitchFamily="34" charset="0"/>
                        </a:rPr>
                        <a:t> Code</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1000" dirty="0" smtClean="0">
                          <a:latin typeface="Arial" pitchFamily="34" charset="0"/>
                          <a:cs typeface="Arial" pitchFamily="34" charset="0"/>
                        </a:rPr>
                        <a:t>Description</a:t>
                      </a:r>
                      <a:endParaRPr lang="zh-CN" altLang="en-US" sz="10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1000" dirty="0" smtClean="0">
                          <a:latin typeface="Arial" pitchFamily="34" charset="0"/>
                          <a:cs typeface="Arial" pitchFamily="34" charset="0"/>
                        </a:rPr>
                        <a:t>Remarks</a:t>
                      </a:r>
                      <a:endParaRPr lang="zh-CN" altLang="en-US" sz="10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649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latin typeface="Arial" pitchFamily="34" charset="0"/>
                          <a:cs typeface="Arial" pitchFamily="34" charset="0"/>
                        </a:rPr>
                        <a:t>04050694</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High Speed Cable, FDR High Speed Cable-56Gbps, 3m, QSFP+38M, CC8P0.32B(S), QSFP+38M, Indoor</a:t>
                      </a: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ltLang="zh-CN" sz="800" kern="1200" dirty="0" smtClean="0">
                          <a:solidFill>
                            <a:schemeClr val="dk1"/>
                          </a:solidFill>
                          <a:latin typeface="Arial" pitchFamily="34" charset="0"/>
                          <a:ea typeface="+mn-ea"/>
                          <a:cs typeface="Arial" pitchFamily="34" charset="0"/>
                        </a:rPr>
                        <a:t>Used to connect nodes in the first cabinet to switches, as well as for interconnection between switches; 2 cables for switch interconnection</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649774">
                <a:tc>
                  <a:txBody>
                    <a:bodyPr/>
                    <a:lstStyle/>
                    <a:p>
                      <a:r>
                        <a:rPr lang="en-US" altLang="zh-CN" sz="800" dirty="0" smtClean="0">
                          <a:latin typeface="Arial" pitchFamily="34" charset="0"/>
                          <a:cs typeface="Arial" pitchFamily="34" charset="0"/>
                        </a:rPr>
                        <a:t>02310VEL</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smtClean="0">
                          <a:solidFill>
                            <a:schemeClr val="dk1"/>
                          </a:solidFill>
                          <a:latin typeface="Arial" pitchFamily="34" charset="0"/>
                          <a:ea typeface="+mn-ea"/>
                          <a:cs typeface="Arial" pitchFamily="34" charset="0"/>
                        </a:rPr>
                        <a:t>Function Module, E6000, QSFP-14G-LCMM, IB FDR High-speed integrated optical module QSFP+(include 10M Cable)-56Gb/s</a:t>
                      </a: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ltLang="zh-CN" sz="800" dirty="0" smtClean="0">
                          <a:latin typeface="Arial" pitchFamily="34" charset="0"/>
                          <a:cs typeface="Arial" pitchFamily="34" charset="0"/>
                        </a:rPr>
                        <a:t>Used to connect nodes in the second cabinet to switches</a:t>
                      </a:r>
                      <a:endParaRPr lang="zh-CN" altLang="en-US" sz="8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spTree>
    <p:extLst>
      <p:ext uri="{BB962C8B-B14F-4D97-AF65-F5344CB8AC3E}">
        <p14:creationId xmlns:p14="http://schemas.microsoft.com/office/powerpoint/2010/main" val="3905707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755650" y="276776"/>
            <a:ext cx="7632700" cy="55933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400" b="1" dirty="0" smtClean="0">
                <a:solidFill>
                  <a:srgbClr val="0080CB"/>
                </a:solidFill>
                <a:latin typeface="Arial"/>
                <a:ea typeface="微软雅黑" pitchFamily="34" charset="-122"/>
                <a:cs typeface="+mj-cs"/>
              </a:rPr>
              <a:t>Principles for Configuring Cabinets</a:t>
            </a:r>
            <a:endParaRPr lang="zh-CN" altLang="en-US" sz="2400" b="1" dirty="0">
              <a:solidFill>
                <a:srgbClr val="0080CB"/>
              </a:solidFill>
              <a:latin typeface="Arial"/>
              <a:ea typeface="微软雅黑" pitchFamily="34" charset="-122"/>
              <a:cs typeface="+mj-cs"/>
            </a:endParaRPr>
          </a:p>
        </p:txBody>
      </p:sp>
      <p:sp>
        <p:nvSpPr>
          <p:cNvPr id="7" name="Rectangle 10"/>
          <p:cNvSpPr>
            <a:spLocks noChangeArrowheads="1"/>
          </p:cNvSpPr>
          <p:nvPr/>
        </p:nvSpPr>
        <p:spPr bwMode="gray">
          <a:xfrm>
            <a:off x="876301" y="1317127"/>
            <a:ext cx="7291654" cy="850863"/>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buFont typeface="Wingdings" pitchFamily="2" charset="2"/>
              <a:buChar char="§"/>
              <a:defRPr/>
            </a:pPr>
            <a:r>
              <a:rPr lang="en-US" altLang="zh-CN" sz="1200" dirty="0" smtClean="0">
                <a:latin typeface="Arial"/>
                <a:ea typeface="微软雅黑" pitchFamily="34" charset="-122"/>
              </a:rPr>
              <a:t>42 U IT cabinets</a:t>
            </a:r>
          </a:p>
          <a:p>
            <a:pPr marL="285750" indent="-285750">
              <a:buFont typeface="Wingdings" pitchFamily="2" charset="2"/>
              <a:buChar char="§"/>
              <a:defRPr/>
            </a:pPr>
            <a:r>
              <a:rPr lang="en-US" altLang="zh-CN" sz="1200" dirty="0" smtClean="0">
                <a:latin typeface="Arial"/>
                <a:ea typeface="微软雅黑" pitchFamily="34" charset="-122"/>
              </a:rPr>
              <a:t>Eight </a:t>
            </a:r>
            <a:r>
              <a:rPr lang="en-US" altLang="zh-CN" sz="1200" dirty="0" err="1" smtClean="0">
                <a:latin typeface="Arial"/>
                <a:ea typeface="微软雅黑" pitchFamily="34" charset="-122"/>
              </a:rPr>
              <a:t>P36</a:t>
            </a:r>
            <a:r>
              <a:rPr lang="en-US" altLang="zh-CN" sz="1200" dirty="0" smtClean="0">
                <a:latin typeface="Arial"/>
                <a:ea typeface="微软雅黑" pitchFamily="34" charset="-122"/>
              </a:rPr>
              <a:t>/</a:t>
            </a:r>
            <a:r>
              <a:rPr lang="en-US" altLang="zh-CN" sz="1200" dirty="0" err="1" smtClean="0">
                <a:latin typeface="Arial"/>
                <a:ea typeface="微软雅黑" pitchFamily="34" charset="-122"/>
              </a:rPr>
              <a:t>C36</a:t>
            </a:r>
            <a:r>
              <a:rPr lang="en-US" altLang="zh-CN" sz="1200" dirty="0" smtClean="0">
                <a:latin typeface="Arial"/>
                <a:ea typeface="微软雅黑" pitchFamily="34" charset="-122"/>
              </a:rPr>
              <a:t> nodes, twelve </a:t>
            </a:r>
            <a:r>
              <a:rPr lang="en-US" altLang="zh-CN" sz="1200" dirty="0" err="1" smtClean="0">
                <a:latin typeface="Arial"/>
                <a:ea typeface="微软雅黑" pitchFamily="34" charset="-122"/>
              </a:rPr>
              <a:t>P12</a:t>
            </a:r>
            <a:r>
              <a:rPr lang="en-US" altLang="zh-CN" sz="1200" dirty="0" smtClean="0">
                <a:latin typeface="Arial"/>
                <a:ea typeface="微软雅黑" pitchFamily="34" charset="-122"/>
              </a:rPr>
              <a:t>/</a:t>
            </a:r>
            <a:r>
              <a:rPr lang="en-US" altLang="zh-CN" sz="1200" dirty="0" err="1" smtClean="0">
                <a:latin typeface="Arial"/>
                <a:ea typeface="微软雅黑" pitchFamily="34" charset="-122"/>
              </a:rPr>
              <a:t>P25</a:t>
            </a:r>
            <a:r>
              <a:rPr lang="en-US" altLang="zh-CN" sz="1200" dirty="0" smtClean="0">
                <a:latin typeface="Arial"/>
                <a:ea typeface="微软雅黑" pitchFamily="34" charset="-122"/>
              </a:rPr>
              <a:t> nodes, or six </a:t>
            </a:r>
            <a:r>
              <a:rPr lang="en-US" altLang="zh-CN" sz="1200" dirty="0" err="1" smtClean="0">
                <a:latin typeface="Arial"/>
                <a:ea typeface="微软雅黑" pitchFamily="34" charset="-122"/>
              </a:rPr>
              <a:t>C72</a:t>
            </a:r>
            <a:r>
              <a:rPr lang="en-US" altLang="zh-CN" sz="1200" dirty="0" smtClean="0">
                <a:latin typeface="Arial"/>
                <a:ea typeface="微软雅黑" pitchFamily="34" charset="-122"/>
              </a:rPr>
              <a:t> nodes in a cabinet</a:t>
            </a:r>
            <a:endParaRPr lang="en-US" altLang="zh-CN" sz="1200" dirty="0">
              <a:latin typeface="Arial"/>
              <a:ea typeface="微软雅黑" pitchFamily="34" charset="-122"/>
            </a:endParaRPr>
          </a:p>
          <a:p>
            <a:pPr marL="285750" indent="-285750">
              <a:buFont typeface="Wingdings" pitchFamily="2" charset="2"/>
              <a:buChar char="§"/>
              <a:defRPr/>
            </a:pPr>
            <a:r>
              <a:rPr lang="en-US" altLang="zh-CN" sz="1200" dirty="0" smtClean="0">
                <a:latin typeface="Arial"/>
                <a:ea typeface="微软雅黑" pitchFamily="34" charset="-122"/>
              </a:rPr>
              <a:t>63 A </a:t>
            </a:r>
            <a:r>
              <a:rPr lang="en-US" altLang="zh-CN" sz="1200" dirty="0" err="1" smtClean="0">
                <a:latin typeface="Arial"/>
                <a:ea typeface="微软雅黑" pitchFamily="34" charset="-122"/>
              </a:rPr>
              <a:t>PDUs</a:t>
            </a:r>
            <a:r>
              <a:rPr lang="en-US" altLang="zh-CN" sz="1200" dirty="0" smtClean="0">
                <a:latin typeface="Arial"/>
                <a:ea typeface="微软雅黑" pitchFamily="34" charset="-122"/>
              </a:rPr>
              <a:t> for 6300 W power consumption or more</a:t>
            </a:r>
          </a:p>
        </p:txBody>
      </p:sp>
      <p:graphicFrame>
        <p:nvGraphicFramePr>
          <p:cNvPr id="8" name="表格 7"/>
          <p:cNvGraphicFramePr>
            <a:graphicFrameLocks noGrp="1"/>
          </p:cNvGraphicFramePr>
          <p:nvPr>
            <p:extLst>
              <p:ext uri="{D42A27DB-BD31-4B8C-83A1-F6EECF244321}">
                <p14:modId xmlns:p14="http://schemas.microsoft.com/office/powerpoint/2010/main" val="605070806"/>
              </p:ext>
            </p:extLst>
          </p:nvPr>
        </p:nvGraphicFramePr>
        <p:xfrm>
          <a:off x="1006867" y="2266415"/>
          <a:ext cx="5856270" cy="1479200"/>
        </p:xfrm>
        <a:graphic>
          <a:graphicData uri="http://schemas.openxmlformats.org/drawingml/2006/table">
            <a:tbl>
              <a:tblPr firstRow="1" bandRow="1"/>
              <a:tblGrid>
                <a:gridCol w="2067674"/>
                <a:gridCol w="3788596"/>
              </a:tblGrid>
              <a:tr h="3933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lt1"/>
                          </a:solidFill>
                          <a:latin typeface="Arial" pitchFamily="34" charset="0"/>
                          <a:ea typeface="+mn-ea"/>
                          <a:cs typeface="Arial" pitchFamily="34" charset="0"/>
                        </a:rPr>
                        <a:t>Power Consumption per Cabinet</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1000" dirty="0" smtClean="0">
                          <a:latin typeface="Arial" pitchFamily="34" charset="0"/>
                          <a:cs typeface="Arial" pitchFamily="34" charset="0"/>
                        </a:rPr>
                        <a:t>Number of Nodes per Cabinet</a:t>
                      </a:r>
                      <a:endParaRPr lang="zh-CN" altLang="en-US" sz="10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19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800" dirty="0" smtClean="0">
                          <a:latin typeface="Arial" pitchFamily="34" charset="0"/>
                          <a:ea typeface="微软雅黑" pitchFamily="34" charset="-122"/>
                          <a:cs typeface="Arial" pitchFamily="34" charset="0"/>
                        </a:rPr>
                        <a:t>≤ </a:t>
                      </a:r>
                      <a:r>
                        <a:rPr lang="en-US" altLang="zh-CN" sz="800" dirty="0" smtClean="0">
                          <a:latin typeface="Arial" pitchFamily="34" charset="0"/>
                          <a:ea typeface="微软雅黑" pitchFamily="34" charset="-122"/>
                          <a:cs typeface="Arial" pitchFamily="34" charset="0"/>
                        </a:rPr>
                        <a:t>6000 W</a:t>
                      </a:r>
                      <a:endParaRPr lang="en-US" altLang="zh-CN" sz="8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latin typeface="Arial" pitchFamily="34" charset="0"/>
                          <a:ea typeface="微软雅黑" pitchFamily="34" charset="-122"/>
                          <a:cs typeface="Arial" pitchFamily="34" charset="0"/>
                        </a:rPr>
                        <a:t>Six P36E/C36E nodes, nine P12E/P25E nodes, or four C72 nodes</a:t>
                      </a:r>
                      <a:endParaRPr lang="en-US" altLang="zh-CN" sz="800" kern="1200" dirty="0" smtClean="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69869">
                <a:tc>
                  <a:txBody>
                    <a:bodyPr/>
                    <a:lstStyle/>
                    <a:p>
                      <a:r>
                        <a:rPr lang="en-US" altLang="zh-CN" sz="800" dirty="0" smtClean="0">
                          <a:latin typeface="Arial" pitchFamily="34" charset="0"/>
                          <a:ea typeface="微软雅黑" pitchFamily="34" charset="-122"/>
                          <a:cs typeface="Arial" pitchFamily="34" charset="0"/>
                        </a:rPr>
                        <a:t>6300 W </a:t>
                      </a:r>
                      <a:r>
                        <a:rPr lang="zh-CN" altLang="en-US" sz="800" dirty="0" smtClean="0">
                          <a:latin typeface="Arial" pitchFamily="34" charset="0"/>
                          <a:ea typeface="微软雅黑" pitchFamily="34" charset="-122"/>
                          <a:cs typeface="Arial" pitchFamily="34" charset="0"/>
                        </a:rPr>
                        <a:t>≤ </a:t>
                      </a:r>
                      <a:r>
                        <a:rPr lang="en-US" altLang="zh-CN" sz="800" dirty="0" smtClean="0">
                          <a:latin typeface="Arial" pitchFamily="34" charset="0"/>
                          <a:ea typeface="微软雅黑" pitchFamily="34" charset="-122"/>
                          <a:cs typeface="Arial" pitchFamily="34" charset="0"/>
                        </a:rPr>
                        <a:t>Power consumption </a:t>
                      </a:r>
                      <a:r>
                        <a:rPr lang="zh-CN" altLang="en-US" sz="800" dirty="0" smtClean="0">
                          <a:latin typeface="Arial" pitchFamily="34" charset="0"/>
                          <a:ea typeface="微软雅黑" pitchFamily="34" charset="-122"/>
                          <a:cs typeface="Arial" pitchFamily="34" charset="0"/>
                        </a:rPr>
                        <a:t>≤ </a:t>
                      </a:r>
                      <a:r>
                        <a:rPr lang="en-US" altLang="zh-CN" sz="800" dirty="0" smtClean="0">
                          <a:latin typeface="Arial" pitchFamily="34" charset="0"/>
                          <a:ea typeface="微软雅黑" pitchFamily="34" charset="-122"/>
                          <a:cs typeface="Arial" pitchFamily="34" charset="0"/>
                        </a:rPr>
                        <a:t>8000 W</a:t>
                      </a:r>
                      <a:endParaRPr lang="en-US" altLang="zh-CN" sz="8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latin typeface="Arial" pitchFamily="34" charset="0"/>
                          <a:ea typeface="微软雅黑" pitchFamily="34" charset="-122"/>
                          <a:cs typeface="Arial" pitchFamily="34" charset="0"/>
                        </a:rPr>
                        <a:t>Eight P36E/C36E nodes, ten P12E/P25E nodes, or five C72 nodes</a:t>
                      </a:r>
                      <a:endParaRPr lang="en-US" altLang="zh-CN" sz="800" kern="1200" dirty="0" smtClean="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93366">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latin typeface="Arial" pitchFamily="34" charset="0"/>
                          <a:ea typeface="微软雅黑" pitchFamily="34" charset="-122"/>
                          <a:cs typeface="Arial" pitchFamily="34" charset="0"/>
                        </a:rPr>
                        <a:t>Power consumption </a:t>
                      </a:r>
                      <a:r>
                        <a:rPr lang="zh-CN" altLang="en-US" sz="800" dirty="0" smtClean="0">
                          <a:latin typeface="Arial" pitchFamily="34" charset="0"/>
                          <a:ea typeface="微软雅黑" pitchFamily="34" charset="-122"/>
                          <a:cs typeface="Arial" pitchFamily="34" charset="0"/>
                        </a:rPr>
                        <a:t>≥</a:t>
                      </a:r>
                      <a:r>
                        <a:rPr lang="en-US" altLang="zh-CN" sz="800" dirty="0" smtClean="0">
                          <a:latin typeface="Arial" pitchFamily="34" charset="0"/>
                          <a:ea typeface="微软雅黑" pitchFamily="34" charset="-122"/>
                          <a:cs typeface="Arial" pitchFamily="34" charset="0"/>
                        </a:rPr>
                        <a:t> 8000 W</a:t>
                      </a:r>
                      <a:endParaRPr lang="zh-CN" altLang="en-US" sz="8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latin typeface="Arial" pitchFamily="34" charset="0"/>
                          <a:ea typeface="微软雅黑" pitchFamily="34" charset="-122"/>
                          <a:cs typeface="Arial" pitchFamily="34" charset="0"/>
                        </a:rPr>
                        <a:t>Eight P36E/C36E nodes, twelve P12E/P25E nodes, or six C72 nodes</a:t>
                      </a:r>
                      <a:endParaRPr lang="zh-CN" altLang="en-US" sz="800" kern="1200" dirty="0" smtClean="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bl>
          </a:graphicData>
        </a:graphic>
      </p:graphicFrame>
    </p:spTree>
    <p:extLst>
      <p:ext uri="{BB962C8B-B14F-4D97-AF65-F5344CB8AC3E}">
        <p14:creationId xmlns:p14="http://schemas.microsoft.com/office/powerpoint/2010/main" val="4173091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06389" y="238919"/>
            <a:ext cx="8531224" cy="550069"/>
          </a:xfrm>
          <a:prstGeom prst="rect">
            <a:avLst/>
          </a:prstGeom>
        </p:spPr>
        <p:txBody>
          <a:bodyPr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rgbClr val="0080CB"/>
                </a:solidFill>
                <a:effectLst/>
                <a:uLnTx/>
                <a:uFillTx/>
                <a:latin typeface="Arial" pitchFamily="34" charset="0"/>
                <a:ea typeface="黑体" pitchFamily="49" charset="-122"/>
                <a:cs typeface="Arial" pitchFamily="34" charset="0"/>
              </a:rPr>
              <a:t>Contents</a:t>
            </a:r>
            <a:endParaRPr kumimoji="0" lang="en-US" sz="2400" b="1" i="0" u="none" strike="noStrike" kern="0" cap="none" spc="0" normalizeH="0" baseline="0" noProof="0" dirty="0">
              <a:ln>
                <a:noFill/>
              </a:ln>
              <a:solidFill>
                <a:srgbClr val="0080CB"/>
              </a:solidFill>
              <a:effectLst/>
              <a:uLnTx/>
              <a:uFillTx/>
              <a:latin typeface="Arial" pitchFamily="34" charset="0"/>
              <a:ea typeface="黑体" pitchFamily="49" charset="-122"/>
              <a:cs typeface="Arial" pitchFamily="34" charset="0"/>
            </a:endParaRPr>
          </a:p>
        </p:txBody>
      </p:sp>
      <p:grpSp>
        <p:nvGrpSpPr>
          <p:cNvPr id="15" name="组合 14"/>
          <p:cNvGrpSpPr/>
          <p:nvPr/>
        </p:nvGrpSpPr>
        <p:grpSpPr>
          <a:xfrm>
            <a:off x="1009111" y="1249717"/>
            <a:ext cx="7125778" cy="2930457"/>
            <a:chOff x="2026783" y="1249717"/>
            <a:chExt cx="7125778" cy="2930457"/>
          </a:xfrm>
        </p:grpSpPr>
        <p:sp>
          <p:nvSpPr>
            <p:cNvPr id="22" name="Freeform 6"/>
            <p:cNvSpPr>
              <a:spLocks/>
            </p:cNvSpPr>
            <p:nvPr/>
          </p:nvSpPr>
          <p:spPr bwMode="gray">
            <a:xfrm>
              <a:off x="2728457" y="2860552"/>
              <a:ext cx="6186983"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defRPr/>
              </a:pPr>
              <a:endParaRPr lang="zh-CN" altLang="en-US">
                <a:latin typeface="Arial" pitchFamily="34" charset="0"/>
                <a:cs typeface="Arial" pitchFamily="34" charset="0"/>
              </a:endParaRPr>
            </a:p>
          </p:txBody>
        </p:sp>
        <p:sp>
          <p:nvSpPr>
            <p:cNvPr id="23" name="Freeform 7"/>
            <p:cNvSpPr>
              <a:spLocks/>
            </p:cNvSpPr>
            <p:nvPr/>
          </p:nvSpPr>
          <p:spPr bwMode="gray">
            <a:xfrm>
              <a:off x="2026783" y="2860552"/>
              <a:ext cx="609600"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lgn="ctr">
                <a:defRPr/>
              </a:pPr>
              <a:r>
                <a:rPr lang="en-US" altLang="zh-CN" sz="2800" b="1" dirty="0" smtClean="0">
                  <a:solidFill>
                    <a:schemeClr val="bg1"/>
                  </a:solidFill>
                  <a:latin typeface="Arial" pitchFamily="34" charset="0"/>
                  <a:cs typeface="Arial" pitchFamily="34" charset="0"/>
                </a:rPr>
                <a:t>3</a:t>
              </a:r>
              <a:endParaRPr lang="zh-CN" altLang="en-US" sz="2800" b="1" dirty="0">
                <a:solidFill>
                  <a:schemeClr val="bg1"/>
                </a:solidFill>
                <a:latin typeface="Arial" pitchFamily="34" charset="0"/>
                <a:cs typeface="Arial" pitchFamily="34" charset="0"/>
              </a:endParaRPr>
            </a:p>
          </p:txBody>
        </p:sp>
        <p:sp>
          <p:nvSpPr>
            <p:cNvPr id="24" name="Text Box 8"/>
            <p:cNvSpPr txBox="1">
              <a:spLocks noChangeArrowheads="1"/>
            </p:cNvSpPr>
            <p:nvPr/>
          </p:nvSpPr>
          <p:spPr bwMode="gray">
            <a:xfrm>
              <a:off x="2841225" y="2919290"/>
              <a:ext cx="6302775"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pitchFamily="34" charset="0"/>
                  <a:ea typeface="微软雅黑" pitchFamily="34" charset="-122"/>
                  <a:cs typeface="Arial" pitchFamily="34" charset="0"/>
                </a:rPr>
                <a:t>Service Configuration Guide</a:t>
              </a:r>
              <a:endParaRPr lang="zh-CN" altLang="en-US" sz="2000" b="1" dirty="0">
                <a:solidFill>
                  <a:schemeClr val="bg1"/>
                </a:solidFill>
                <a:latin typeface="Arial" pitchFamily="34" charset="0"/>
                <a:ea typeface="微软雅黑" pitchFamily="34" charset="-122"/>
                <a:cs typeface="Arial" pitchFamily="34" charset="0"/>
              </a:endParaRPr>
            </a:p>
          </p:txBody>
        </p:sp>
        <p:sp>
          <p:nvSpPr>
            <p:cNvPr id="25" name="Freeform 9"/>
            <p:cNvSpPr>
              <a:spLocks/>
            </p:cNvSpPr>
            <p:nvPr/>
          </p:nvSpPr>
          <p:spPr bwMode="gray">
            <a:xfrm>
              <a:off x="2728457" y="2040138"/>
              <a:ext cx="6186983"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rgbClr val="00458B"/>
            </a:solidFill>
            <a:ln w="19050" cap="flat" cmpd="sng">
              <a:solidFill>
                <a:schemeClr val="bg1"/>
              </a:solidFill>
              <a:prstDash val="solid"/>
              <a:round/>
              <a:headEnd/>
              <a:tailEnd/>
            </a:ln>
            <a:effectLst/>
          </p:spPr>
          <p:txBody>
            <a:bodyPr wrap="none" anchor="ctr"/>
            <a:lstStyle/>
            <a:p>
              <a:pPr algn="ctr">
                <a:defRPr/>
              </a:pPr>
              <a:endParaRPr lang="zh-CN" altLang="en-US" sz="2800" b="1">
                <a:solidFill>
                  <a:schemeClr val="bg1"/>
                </a:solidFill>
                <a:latin typeface="Arial" pitchFamily="34" charset="0"/>
                <a:cs typeface="Arial" pitchFamily="34" charset="0"/>
              </a:endParaRPr>
            </a:p>
          </p:txBody>
        </p:sp>
        <p:sp>
          <p:nvSpPr>
            <p:cNvPr id="26" name="Freeform 10"/>
            <p:cNvSpPr>
              <a:spLocks/>
            </p:cNvSpPr>
            <p:nvPr/>
          </p:nvSpPr>
          <p:spPr bwMode="gray">
            <a:xfrm>
              <a:off x="2026783" y="2040138"/>
              <a:ext cx="609600"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rgbClr val="00458B"/>
            </a:solidFill>
            <a:ln w="19050" cap="flat" cmpd="sng">
              <a:solidFill>
                <a:schemeClr val="bg1"/>
              </a:solidFill>
              <a:prstDash val="solid"/>
              <a:round/>
              <a:headEnd/>
              <a:tailEnd/>
            </a:ln>
            <a:effectLst/>
          </p:spPr>
          <p:txBody>
            <a:bodyPr wrap="none" anchor="ctr"/>
            <a:lstStyle/>
            <a:p>
              <a:pPr algn="ctr">
                <a:defRPr/>
              </a:pPr>
              <a:r>
                <a:rPr lang="en-US" altLang="zh-CN" sz="2800" b="1" dirty="0" smtClean="0">
                  <a:solidFill>
                    <a:schemeClr val="bg1"/>
                  </a:solidFill>
                  <a:latin typeface="Arial" pitchFamily="34" charset="0"/>
                  <a:cs typeface="Arial" pitchFamily="34" charset="0"/>
                </a:rPr>
                <a:t>2</a:t>
              </a:r>
              <a:endParaRPr lang="zh-CN" altLang="en-US" sz="2800" b="1" dirty="0">
                <a:solidFill>
                  <a:schemeClr val="bg1"/>
                </a:solidFill>
                <a:latin typeface="Arial" pitchFamily="34" charset="0"/>
                <a:cs typeface="Arial" pitchFamily="34" charset="0"/>
              </a:endParaRPr>
            </a:p>
          </p:txBody>
        </p:sp>
        <p:sp>
          <p:nvSpPr>
            <p:cNvPr id="27" name="Freeform 11"/>
            <p:cNvSpPr>
              <a:spLocks/>
            </p:cNvSpPr>
            <p:nvPr/>
          </p:nvSpPr>
          <p:spPr bwMode="gray">
            <a:xfrm>
              <a:off x="2728457" y="1249717"/>
              <a:ext cx="6186983"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defRPr/>
              </a:pPr>
              <a:endParaRPr lang="zh-CN" altLang="en-US">
                <a:latin typeface="Arial" pitchFamily="34" charset="0"/>
                <a:cs typeface="Arial" pitchFamily="34" charset="0"/>
              </a:endParaRPr>
            </a:p>
          </p:txBody>
        </p:sp>
        <p:sp>
          <p:nvSpPr>
            <p:cNvPr id="28" name="Freeform 12"/>
            <p:cNvSpPr>
              <a:spLocks/>
            </p:cNvSpPr>
            <p:nvPr/>
          </p:nvSpPr>
          <p:spPr bwMode="gray">
            <a:xfrm>
              <a:off x="2026783" y="1249717"/>
              <a:ext cx="609600"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lgn="ctr">
                <a:defRPr/>
              </a:pPr>
              <a:r>
                <a:rPr lang="en-US" altLang="zh-CN" sz="2800" b="1" dirty="0" smtClean="0">
                  <a:solidFill>
                    <a:schemeClr val="bg1"/>
                  </a:solidFill>
                  <a:latin typeface="Arial" pitchFamily="34" charset="0"/>
                  <a:cs typeface="Arial" pitchFamily="34" charset="0"/>
                </a:rPr>
                <a:t>1</a:t>
              </a:r>
              <a:endParaRPr lang="zh-CN" altLang="en-US" sz="2800" b="1" dirty="0">
                <a:solidFill>
                  <a:schemeClr val="bg1"/>
                </a:solidFill>
                <a:latin typeface="Arial" pitchFamily="34" charset="0"/>
                <a:cs typeface="Arial" pitchFamily="34" charset="0"/>
              </a:endParaRPr>
            </a:p>
          </p:txBody>
        </p:sp>
        <p:sp>
          <p:nvSpPr>
            <p:cNvPr id="29" name="Text Box 13"/>
            <p:cNvSpPr txBox="1">
              <a:spLocks noChangeArrowheads="1"/>
            </p:cNvSpPr>
            <p:nvPr/>
          </p:nvSpPr>
          <p:spPr bwMode="gray">
            <a:xfrm>
              <a:off x="2841226" y="1314805"/>
              <a:ext cx="4887196"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pitchFamily="34" charset="0"/>
                  <a:ea typeface="微软雅黑" pitchFamily="34" charset="-122"/>
                  <a:cs typeface="Arial" pitchFamily="34" charset="0"/>
                </a:rPr>
                <a:t>System Introduction</a:t>
              </a:r>
              <a:endParaRPr lang="zh-CN" altLang="en-US" sz="2000" b="1" dirty="0">
                <a:solidFill>
                  <a:schemeClr val="bg1"/>
                </a:solidFill>
                <a:latin typeface="Arial" pitchFamily="34" charset="0"/>
                <a:ea typeface="微软雅黑" pitchFamily="34" charset="-122"/>
                <a:cs typeface="Arial" pitchFamily="34" charset="0"/>
              </a:endParaRPr>
            </a:p>
          </p:txBody>
        </p:sp>
        <p:sp>
          <p:nvSpPr>
            <p:cNvPr id="40" name="Text Box 14"/>
            <p:cNvSpPr txBox="1">
              <a:spLocks noChangeArrowheads="1"/>
            </p:cNvSpPr>
            <p:nvPr/>
          </p:nvSpPr>
          <p:spPr bwMode="gray">
            <a:xfrm>
              <a:off x="2841224" y="2131896"/>
              <a:ext cx="6302775" cy="707886"/>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r>
                <a:rPr lang="en-US" altLang="zh-CN" sz="2000" b="1" dirty="0" smtClean="0">
                  <a:solidFill>
                    <a:schemeClr val="bg1"/>
                  </a:solidFill>
                  <a:latin typeface="Arial" pitchFamily="34" charset="0"/>
                  <a:ea typeface="微软雅黑" pitchFamily="34" charset="-122"/>
                  <a:cs typeface="Arial" pitchFamily="34" charset="0"/>
                </a:rPr>
                <a:t>Product Configuration Guide </a:t>
              </a:r>
              <a:r>
                <a:rPr lang="en-US" altLang="zh-CN" sz="1600" b="1" dirty="0" smtClean="0">
                  <a:solidFill>
                    <a:schemeClr val="bg1"/>
                  </a:solidFill>
                  <a:latin typeface="Arial" pitchFamily="34" charset="0"/>
                  <a:ea typeface="微软雅黑" pitchFamily="34" charset="-122"/>
                  <a:cs typeface="Arial" pitchFamily="34" charset="0"/>
                </a:rPr>
                <a:t>(</a:t>
              </a:r>
              <a:r>
                <a:rPr lang="en-US" altLang="zh-CN" sz="1600" b="1" dirty="0">
                  <a:solidFill>
                    <a:schemeClr val="bg1"/>
                  </a:solidFill>
                  <a:latin typeface="Arial" pitchFamily="34" charset="0"/>
                  <a:ea typeface="微软雅黑" pitchFamily="34" charset="-122"/>
                  <a:cs typeface="Arial" pitchFamily="34" charset="0"/>
                </a:rPr>
                <a:t>initial and expansion)</a:t>
              </a:r>
              <a:endParaRPr lang="zh-CN" altLang="en-US" sz="1600" b="1" dirty="0">
                <a:solidFill>
                  <a:schemeClr val="bg1"/>
                </a:solidFill>
                <a:latin typeface="Arial" pitchFamily="34" charset="0"/>
                <a:ea typeface="微软雅黑" pitchFamily="34" charset="-122"/>
                <a:cs typeface="Arial" pitchFamily="34" charset="0"/>
              </a:endParaRPr>
            </a:p>
            <a:p>
              <a:pPr lvl="0"/>
              <a:endParaRPr lang="zh-CN" altLang="en-US" sz="2000" b="1" dirty="0">
                <a:solidFill>
                  <a:schemeClr val="bg1"/>
                </a:solidFill>
                <a:latin typeface="Arial" pitchFamily="34" charset="0"/>
                <a:ea typeface="微软雅黑" pitchFamily="34" charset="-122"/>
                <a:cs typeface="Arial" pitchFamily="34" charset="0"/>
              </a:endParaRPr>
            </a:p>
          </p:txBody>
        </p:sp>
        <p:sp>
          <p:nvSpPr>
            <p:cNvPr id="12" name="Freeform 6"/>
            <p:cNvSpPr>
              <a:spLocks/>
            </p:cNvSpPr>
            <p:nvPr/>
          </p:nvSpPr>
          <p:spPr bwMode="gray">
            <a:xfrm>
              <a:off x="2737018" y="3611849"/>
              <a:ext cx="6186983"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defRPr/>
              </a:pPr>
              <a:endParaRPr lang="zh-CN" altLang="en-US">
                <a:latin typeface="Arial"/>
                <a:ea typeface="微软雅黑" pitchFamily="34" charset="-122"/>
                <a:cs typeface="Arial" pitchFamily="34" charset="0"/>
              </a:endParaRPr>
            </a:p>
          </p:txBody>
        </p:sp>
        <p:sp>
          <p:nvSpPr>
            <p:cNvPr id="13" name="Freeform 7"/>
            <p:cNvSpPr>
              <a:spLocks/>
            </p:cNvSpPr>
            <p:nvPr/>
          </p:nvSpPr>
          <p:spPr bwMode="gray">
            <a:xfrm>
              <a:off x="2035344" y="3611849"/>
              <a:ext cx="609600"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lgn="ctr">
                <a:defRPr/>
              </a:pPr>
              <a:r>
                <a:rPr lang="en-US" altLang="zh-CN" sz="2800" b="1" dirty="0">
                  <a:solidFill>
                    <a:schemeClr val="bg1"/>
                  </a:solidFill>
                  <a:latin typeface="Arial"/>
                  <a:ea typeface="微软雅黑" pitchFamily="34" charset="-122"/>
                  <a:cs typeface="Arial" pitchFamily="34" charset="0"/>
                </a:rPr>
                <a:t>4</a:t>
              </a:r>
              <a:endParaRPr lang="zh-CN" altLang="en-US" sz="2800" b="1" dirty="0">
                <a:solidFill>
                  <a:schemeClr val="bg1"/>
                </a:solidFill>
                <a:latin typeface="Arial"/>
                <a:ea typeface="微软雅黑" pitchFamily="34" charset="-122"/>
                <a:cs typeface="Arial" pitchFamily="34" charset="0"/>
              </a:endParaRPr>
            </a:p>
          </p:txBody>
        </p:sp>
        <p:sp>
          <p:nvSpPr>
            <p:cNvPr id="14" name="Text Box 8"/>
            <p:cNvSpPr txBox="1">
              <a:spLocks noChangeArrowheads="1"/>
            </p:cNvSpPr>
            <p:nvPr/>
          </p:nvSpPr>
          <p:spPr bwMode="gray">
            <a:xfrm>
              <a:off x="2849786" y="3670587"/>
              <a:ext cx="6302775"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a:ea typeface="微软雅黑" pitchFamily="34" charset="-122"/>
                  <a:cs typeface="Arial" pitchFamily="34" charset="0"/>
                </a:rPr>
                <a:t>eDesigner Solution Configuration Guide</a:t>
              </a:r>
              <a:endParaRPr lang="zh-CN" altLang="en-US" sz="2000" b="1" dirty="0">
                <a:solidFill>
                  <a:schemeClr val="bg1"/>
                </a:solidFill>
                <a:latin typeface="Arial"/>
                <a:ea typeface="微软雅黑" pitchFamily="34" charset="-122"/>
                <a:cs typeface="Arial" pitchFamily="34" charset="0"/>
              </a:endParaRPr>
            </a:p>
          </p:txBody>
        </p:sp>
      </p:grpSp>
    </p:spTree>
  </p:cSld>
  <p:clrMapOvr>
    <a:masterClrMapping/>
  </p:clrMapOvr>
  <p:transition advClick="0" advTm="8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276776"/>
            <a:ext cx="8839200" cy="559338"/>
          </a:xfrm>
        </p:spPr>
        <p:txBody>
          <a:bodyPr/>
          <a:lstStyle/>
          <a:p>
            <a:r>
              <a:rPr lang="en-US" altLang="zh-CN" sz="2400" dirty="0" smtClean="0">
                <a:latin typeface="Arial"/>
              </a:rPr>
              <a:t>Configurations of OceanStor 9000 V300R006</a:t>
            </a:r>
            <a:endParaRPr lang="zh-CN" altLang="en-US" sz="2400" dirty="0">
              <a:latin typeface="Arial"/>
            </a:endParaRPr>
          </a:p>
        </p:txBody>
      </p:sp>
      <p:graphicFrame>
        <p:nvGraphicFramePr>
          <p:cNvPr id="3" name="表格 2"/>
          <p:cNvGraphicFramePr>
            <a:graphicFrameLocks noGrp="1"/>
          </p:cNvGraphicFramePr>
          <p:nvPr>
            <p:extLst>
              <p:ext uri="{D42A27DB-BD31-4B8C-83A1-F6EECF244321}">
                <p14:modId xmlns:p14="http://schemas.microsoft.com/office/powerpoint/2010/main" val="2978735750"/>
              </p:ext>
            </p:extLst>
          </p:nvPr>
        </p:nvGraphicFramePr>
        <p:xfrm>
          <a:off x="228600" y="801590"/>
          <a:ext cx="8750299" cy="3364303"/>
        </p:xfrm>
        <a:graphic>
          <a:graphicData uri="http://schemas.openxmlformats.org/drawingml/2006/table">
            <a:tbl>
              <a:tblPr firstRow="1" bandRow="1"/>
              <a:tblGrid>
                <a:gridCol w="817193"/>
                <a:gridCol w="817193"/>
                <a:gridCol w="3788514"/>
                <a:gridCol w="1168400"/>
                <a:gridCol w="2158999"/>
              </a:tblGrid>
              <a:tr h="290666">
                <a:tc>
                  <a:txBody>
                    <a:bodyPr/>
                    <a:lstStyle/>
                    <a:p>
                      <a:pPr algn="ctr"/>
                      <a:r>
                        <a:rPr lang="en-US" altLang="zh-CN" sz="900" b="1" kern="1200" dirty="0" smtClean="0">
                          <a:solidFill>
                            <a:schemeClr val="lt1"/>
                          </a:solidFill>
                          <a:latin typeface="Arial" pitchFamily="34" charset="0"/>
                          <a:ea typeface="+mn-ea"/>
                          <a:cs typeface="Arial" pitchFamily="34" charset="0"/>
                        </a:rPr>
                        <a:t>Version</a:t>
                      </a:r>
                      <a:endParaRPr lang="zh-CN" altLang="en-US" sz="900" b="1" kern="1200" dirty="0">
                        <a:solidFill>
                          <a:schemeClr val="lt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900" dirty="0" smtClean="0">
                          <a:latin typeface="Arial" pitchFamily="34" charset="0"/>
                          <a:cs typeface="Arial" pitchFamily="34" charset="0"/>
                        </a:rPr>
                        <a:t>Node Type</a:t>
                      </a:r>
                      <a:endParaRPr lang="zh-CN" altLang="en-US" sz="9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900" dirty="0" smtClean="0">
                          <a:latin typeface="Arial" pitchFamily="34" charset="0"/>
                          <a:cs typeface="Arial" pitchFamily="34" charset="0"/>
                        </a:rPr>
                        <a:t>Network Type</a:t>
                      </a:r>
                      <a:endParaRPr lang="zh-CN" altLang="en-US" sz="9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altLang="zh-CN" sz="900" b="1" kern="1200" dirty="0" smtClean="0">
                          <a:solidFill>
                            <a:schemeClr val="lt1"/>
                          </a:solidFill>
                          <a:latin typeface="Arial" pitchFamily="34" charset="0"/>
                          <a:ea typeface="+mn-ea"/>
                          <a:cs typeface="Arial" pitchFamily="34" charset="0"/>
                        </a:rPr>
                        <a:t>Memory Type</a:t>
                      </a:r>
                      <a:endParaRPr lang="zh-CN" altLang="en-US" sz="900" b="1" kern="1200" dirty="0">
                        <a:solidFill>
                          <a:schemeClr val="lt1"/>
                        </a:solidFill>
                        <a:latin typeface="Arial" pitchFamily="34" charset="0"/>
                        <a:ea typeface="+mn-ea"/>
                        <a:cs typeface="Arial" pitchFamily="34" charset="0"/>
                      </a:endParaRPr>
                    </a:p>
                  </a:txBody>
                  <a:tcPr>
                    <a:lnL w="12700" cmpd="sng">
                      <a:solidFill>
                        <a:sysClr val="window" lastClr="BDF2C4"/>
                      </a:solidFill>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altLang="zh-CN" sz="900" b="1" kern="1200" dirty="0" smtClean="0">
                          <a:solidFill>
                            <a:schemeClr val="lt1"/>
                          </a:solidFill>
                          <a:latin typeface="Arial" pitchFamily="34" charset="0"/>
                          <a:ea typeface="+mn-ea"/>
                          <a:cs typeface="Arial" pitchFamily="34" charset="0"/>
                        </a:rPr>
                        <a:t>Disk</a:t>
                      </a:r>
                      <a:endParaRPr lang="zh-CN" altLang="en-US" sz="900" b="1" kern="1200" dirty="0">
                        <a:solidFill>
                          <a:schemeClr val="lt1"/>
                        </a:solidFill>
                        <a:latin typeface="Arial" pitchFamily="34" charset="0"/>
                        <a:ea typeface="+mn-ea"/>
                        <a:cs typeface="Arial" pitchFamily="34" charset="0"/>
                      </a:endParaRPr>
                    </a:p>
                  </a:txBody>
                  <a:tcPr>
                    <a:lnL w="12700" cmpd="sng">
                      <a:solidFill>
                        <a:sysClr val="window" lastClr="BDF2C4"/>
                      </a:solidFill>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46506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Arial" pitchFamily="34" charset="0"/>
                          <a:cs typeface="Arial" pitchFamily="34" charset="0"/>
                        </a:rPr>
                        <a:t>V300R006</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Arial" pitchFamily="34" charset="0"/>
                          <a:cs typeface="Arial" pitchFamily="34" charset="0"/>
                        </a:rPr>
                        <a:t>P25E node</a:t>
                      </a: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rowSpan="3">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indent="0" eaLnBrk="0" hangingPunct="0">
                        <a:lnSpc>
                          <a:spcPct val="140000"/>
                        </a:lnSpc>
                        <a:buClr>
                          <a:srgbClr val="808080"/>
                        </a:buClr>
                        <a:buSzPct val="60000"/>
                        <a:buFont typeface="Wingdings" pitchFamily="2" charset="2"/>
                        <a:buNone/>
                        <a:defRPr/>
                      </a:pPr>
                      <a:r>
                        <a:rPr lang="en-US" altLang="zh-CN" sz="900" dirty="0" smtClean="0">
                          <a:solidFill>
                            <a:schemeClr val="tx1"/>
                          </a:solidFill>
                          <a:latin typeface="Arial" pitchFamily="34" charset="0"/>
                          <a:ea typeface="微软雅黑" pitchFamily="34" charset="-122"/>
                          <a:cs typeface="Arial" pitchFamily="34" charset="0"/>
                        </a:rPr>
                        <a:t>2 x 10GE front-end networks + 2 x 10GE back-end networks</a:t>
                      </a:r>
                    </a:p>
                    <a:p>
                      <a:pPr marL="0" indent="0" eaLnBrk="0" hangingPunct="0">
                        <a:lnSpc>
                          <a:spcPct val="140000"/>
                        </a:lnSpc>
                        <a:buClr>
                          <a:srgbClr val="808080"/>
                        </a:buClr>
                        <a:buSzPct val="60000"/>
                        <a:buFont typeface="Wingdings" pitchFamily="2" charset="2"/>
                        <a:buNone/>
                        <a:defRPr/>
                      </a:pPr>
                      <a:r>
                        <a:rPr lang="en-US" altLang="zh-CN" sz="900" dirty="0" smtClean="0">
                          <a:solidFill>
                            <a:schemeClr val="tx1"/>
                          </a:solidFill>
                          <a:latin typeface="Arial" pitchFamily="34" charset="0"/>
                          <a:ea typeface="微软雅黑" pitchFamily="34" charset="-122"/>
                          <a:cs typeface="Arial" pitchFamily="34" charset="0"/>
                        </a:rPr>
                        <a:t>2 x GE front-end networks + 2 x 10GE back-end networks</a:t>
                      </a:r>
                      <a:endParaRPr lang="en-US" altLang="zh-CN" sz="900" dirty="0" smtClean="0">
                        <a:solidFill>
                          <a:schemeClr val="tx1"/>
                        </a:solidFill>
                        <a:latin typeface="Arial" pitchFamily="34" charset="0"/>
                        <a:cs typeface="Arial" pitchFamily="34" charset="0"/>
                      </a:endParaRPr>
                    </a:p>
                    <a:p>
                      <a:pPr marL="0" indent="0" eaLnBrk="0" hangingPunct="0">
                        <a:lnSpc>
                          <a:spcPct val="140000"/>
                        </a:lnSpc>
                        <a:buClr>
                          <a:srgbClr val="808080"/>
                        </a:buClr>
                        <a:buSzPct val="60000"/>
                        <a:buFont typeface="Wingdings" pitchFamily="2" charset="2"/>
                        <a:buNone/>
                        <a:defRPr/>
                      </a:pPr>
                      <a:r>
                        <a:rPr lang="en-US" altLang="zh-CN" sz="900" dirty="0" smtClean="0">
                          <a:solidFill>
                            <a:schemeClr val="tx1"/>
                          </a:solidFill>
                          <a:latin typeface="Arial" pitchFamily="34" charset="0"/>
                          <a:ea typeface="微软雅黑" pitchFamily="34" charset="-122"/>
                          <a:cs typeface="Arial" pitchFamily="34" charset="0"/>
                        </a:rPr>
                        <a:t>4 x GE front-end networks + 2 x 10GE back-end networks</a:t>
                      </a:r>
                      <a:endParaRPr lang="en-US" altLang="zh-CN" sz="900" dirty="0" smtClean="0">
                        <a:solidFill>
                          <a:schemeClr val="tx1"/>
                        </a:solidFill>
                        <a:latin typeface="Arial" pitchFamily="34" charset="0"/>
                        <a:cs typeface="Arial" pitchFamily="34" charset="0"/>
                      </a:endParaRPr>
                    </a:p>
                    <a:p>
                      <a:pPr marL="0" indent="0" eaLnBrk="0" hangingPunct="0">
                        <a:lnSpc>
                          <a:spcPct val="140000"/>
                        </a:lnSpc>
                        <a:buClr>
                          <a:srgbClr val="808080"/>
                        </a:buClr>
                        <a:buSzPct val="60000"/>
                        <a:buFont typeface="Wingdings" pitchFamily="2" charset="2"/>
                        <a:buNone/>
                        <a:defRPr/>
                      </a:pPr>
                      <a:r>
                        <a:rPr lang="en-US" altLang="zh-CN" sz="900" dirty="0" smtClean="0">
                          <a:solidFill>
                            <a:schemeClr val="tx1"/>
                          </a:solidFill>
                          <a:latin typeface="Arial" pitchFamily="34" charset="0"/>
                          <a:ea typeface="微软雅黑" pitchFamily="34" charset="-122"/>
                          <a:cs typeface="Arial" pitchFamily="34" charset="0"/>
                        </a:rPr>
                        <a:t>2 x InfiniBand front-end networks + 2 x InfiniBand back-end networks</a:t>
                      </a:r>
                    </a:p>
                    <a:p>
                      <a:pPr marL="0" indent="0" eaLnBrk="0" hangingPunct="0">
                        <a:lnSpc>
                          <a:spcPct val="140000"/>
                        </a:lnSpc>
                        <a:buClr>
                          <a:srgbClr val="808080"/>
                        </a:buClr>
                        <a:buSzPct val="60000"/>
                        <a:buFont typeface="Wingdings" pitchFamily="2" charset="2"/>
                        <a:buNone/>
                        <a:defRPr/>
                      </a:pPr>
                      <a:r>
                        <a:rPr lang="en-US" altLang="zh-CN" sz="900" dirty="0" smtClean="0">
                          <a:solidFill>
                            <a:schemeClr val="tx1"/>
                          </a:solidFill>
                          <a:latin typeface="Arial" pitchFamily="34" charset="0"/>
                          <a:ea typeface="微软雅黑" pitchFamily="34" charset="-122"/>
                          <a:cs typeface="Arial" pitchFamily="34" charset="0"/>
                        </a:rPr>
                        <a:t>2 x 10GE front-end networks + 2 x InfiniBand back-end networks</a:t>
                      </a:r>
                    </a:p>
                    <a:p>
                      <a:endParaRPr lang="zh-CN" altLang="en-US" sz="900" dirty="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altLang="zh-CN" sz="900" dirty="0" smtClean="0">
                          <a:solidFill>
                            <a:schemeClr val="tx1"/>
                          </a:solidFill>
                          <a:latin typeface="Arial" pitchFamily="34" charset="0"/>
                          <a:cs typeface="Arial" pitchFamily="34" charset="0"/>
                        </a:rPr>
                        <a:t>48 GB, 64 GB, 80 GB, 96GB, 160 GB</a:t>
                      </a:r>
                      <a:endParaRPr lang="zh-CN" altLang="en-US" sz="900" dirty="0">
                        <a:solidFill>
                          <a:schemeClr val="tx1"/>
                        </a:solidFill>
                        <a:latin typeface="Arial" pitchFamily="34" charset="0"/>
                        <a:cs typeface="Arial" pitchFamily="34" charset="0"/>
                      </a:endParaRPr>
                    </a:p>
                  </a:txBody>
                  <a:tcPr>
                    <a:lnL w="12700" cmpd="sng">
                      <a:solidFill>
                        <a:sysClr val="window" lastClr="BDF2C4"/>
                      </a:solidFill>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altLang="zh-CN" sz="900" dirty="0" smtClean="0">
                          <a:solidFill>
                            <a:schemeClr val="tx1"/>
                          </a:solidFill>
                          <a:latin typeface="Arial" pitchFamily="34" charset="0"/>
                          <a:cs typeface="Arial" pitchFamily="34" charset="0"/>
                        </a:rPr>
                        <a:t>600 GB SSD, 960 GB SSD, 600 GB SAS, 900 GB SAS, 1.2 TB SAS, 1.8 TB SAS</a:t>
                      </a:r>
                      <a:endParaRPr lang="zh-CN" altLang="en-US" sz="900" dirty="0">
                        <a:solidFill>
                          <a:schemeClr val="tx1"/>
                        </a:solidFill>
                        <a:latin typeface="Arial" pitchFamily="34" charset="0"/>
                        <a:cs typeface="Arial" pitchFamily="34" charset="0"/>
                      </a:endParaRPr>
                    </a:p>
                  </a:txBody>
                  <a:tcPr>
                    <a:lnL w="12700" cmpd="sng">
                      <a:solidFill>
                        <a:sysClr val="window" lastClr="BDF2C4"/>
                      </a:solidFill>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639465">
                <a:tc vMerge="1">
                  <a:txBody>
                    <a:bodyPr/>
                    <a:lstStyle/>
                    <a:p>
                      <a:endParaRPr lang="en-US" altLang="zh-CN" sz="1000" dirty="0" smtClean="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ltLang="zh-CN" sz="900" dirty="0" smtClean="0">
                          <a:solidFill>
                            <a:schemeClr val="tx1"/>
                          </a:solidFill>
                          <a:latin typeface="Arial" pitchFamily="34" charset="0"/>
                          <a:cs typeface="Arial" pitchFamily="34" charset="0"/>
                        </a:rPr>
                        <a:t>P36E node</a:t>
                      </a: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vMerge="1">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zh-CN" altLang="en-US" sz="10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Arial" pitchFamily="34" charset="0"/>
                          <a:cs typeface="Arial" pitchFamily="34" charset="0"/>
                        </a:rPr>
                        <a:t>48 GB, 64 GB, 80 GB, 96GB, 160 GB</a:t>
                      </a:r>
                      <a:endParaRPr lang="zh-CN" altLang="en-US" sz="900" dirty="0" smtClean="0">
                        <a:solidFill>
                          <a:schemeClr val="tx1"/>
                        </a:solidFill>
                        <a:latin typeface="Arial" pitchFamily="34" charset="0"/>
                        <a:cs typeface="Arial" pitchFamily="34" charset="0"/>
                      </a:endParaRPr>
                    </a:p>
                  </a:txBody>
                  <a:tcPr>
                    <a:lnL w="12700" cmpd="sng">
                      <a:solidFill>
                        <a:sysClr val="window" lastClr="BDF2C4"/>
                      </a:solidFill>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Arial" pitchFamily="34" charset="0"/>
                          <a:cs typeface="Arial" pitchFamily="34" charset="0"/>
                        </a:rPr>
                        <a:t>600 GB SSD, 960 GB SSD, 2 TB/4 TB/6 TB/10 TB SATA, 2 TB/4 TB/6 TB NL-SAS</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900" dirty="0" smtClean="0">
                        <a:solidFill>
                          <a:schemeClr val="tx1"/>
                        </a:solidFill>
                        <a:latin typeface="Arial" pitchFamily="34" charset="0"/>
                        <a:cs typeface="Arial" pitchFamily="34" charset="0"/>
                      </a:endParaRPr>
                    </a:p>
                    <a:p>
                      <a:endParaRPr lang="zh-CN" altLang="en-US" sz="900" dirty="0">
                        <a:solidFill>
                          <a:schemeClr val="tx1"/>
                        </a:solidFill>
                        <a:latin typeface="Arial" pitchFamily="34" charset="0"/>
                        <a:cs typeface="Arial" pitchFamily="34" charset="0"/>
                      </a:endParaRPr>
                    </a:p>
                  </a:txBody>
                  <a:tcPr>
                    <a:lnL w="12700" cmpd="sng">
                      <a:solidFill>
                        <a:sysClr val="window" lastClr="BDF2C4"/>
                      </a:solidFill>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46506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000" dirty="0" smtClean="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Arial" pitchFamily="34" charset="0"/>
                          <a:cs typeface="Arial" pitchFamily="34" charset="0"/>
                        </a:rPr>
                        <a:t>P12E node</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000" dirty="0" smtClean="0">
                        <a:solidFill>
                          <a:srgbClr val="0081CC"/>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Arial" pitchFamily="34" charset="0"/>
                          <a:cs typeface="Arial" pitchFamily="34" charset="0"/>
                        </a:rPr>
                        <a:t>32 GB, 48 GB, 80 GB, 160 GB</a:t>
                      </a:r>
                      <a:endParaRPr lang="zh-CN" altLang="en-US" sz="9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900" dirty="0" smtClean="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Arial" pitchFamily="34" charset="0"/>
                          <a:cs typeface="Arial" pitchFamily="34" charset="0"/>
                        </a:rPr>
                        <a:t>600 GB SSD, 400 GB SSD, 2 TB/4 TB/6 TB/10 TB SATA, 2 TB/4 TB/6 TB NL-SAS</a:t>
                      </a:r>
                      <a:endParaRPr lang="zh-CN" altLang="en-US" sz="900" dirty="0" smtClean="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930131">
                <a:tc vMerge="1">
                  <a:txBody>
                    <a:bodyPr/>
                    <a:lstStyle/>
                    <a:p>
                      <a:endParaRPr lang="en-US" altLang="zh-CN" sz="1000" dirty="0" smtClean="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en-US" altLang="zh-CN" sz="900" dirty="0" smtClean="0">
                          <a:solidFill>
                            <a:schemeClr val="tx1"/>
                          </a:solidFill>
                          <a:latin typeface="Arial" pitchFamily="34" charset="0"/>
                          <a:cs typeface="Arial" pitchFamily="34" charset="0"/>
                        </a:rPr>
                        <a:t>C36E</a:t>
                      </a:r>
                      <a:r>
                        <a:rPr lang="en-US" altLang="zh-CN" sz="900" baseline="0" dirty="0" smtClean="0">
                          <a:solidFill>
                            <a:schemeClr val="tx1"/>
                          </a:solidFill>
                          <a:latin typeface="Arial" pitchFamily="34" charset="0"/>
                          <a:cs typeface="Arial" pitchFamily="34" charset="0"/>
                        </a:rPr>
                        <a:t> node</a:t>
                      </a:r>
                      <a:endParaRPr lang="en-US" altLang="zh-CN" sz="900" dirty="0" smtClean="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342900" indent="-342900" eaLnBrk="0" hangingPunct="0">
                        <a:lnSpc>
                          <a:spcPct val="140000"/>
                        </a:lnSpc>
                        <a:buClr>
                          <a:srgbClr val="808080"/>
                        </a:buClr>
                        <a:buSzPct val="60000"/>
                        <a:buFont typeface="Wingdings" pitchFamily="2" charset="2"/>
                        <a:buNone/>
                        <a:defRPr/>
                      </a:pPr>
                      <a:r>
                        <a:rPr lang="en-US" altLang="zh-CN" sz="900" dirty="0" smtClean="0">
                          <a:solidFill>
                            <a:schemeClr val="tx1"/>
                          </a:solidFill>
                          <a:latin typeface="Arial" pitchFamily="34" charset="0"/>
                          <a:ea typeface="微软雅黑" pitchFamily="34" charset="-122"/>
                          <a:cs typeface="Arial" pitchFamily="34" charset="0"/>
                        </a:rPr>
                        <a:t>2 x 10GE front-end networks + 2 x 10GE back-end networks</a:t>
                      </a:r>
                    </a:p>
                    <a:p>
                      <a:pPr marL="342900" indent="-342900" eaLnBrk="0" hangingPunct="0">
                        <a:lnSpc>
                          <a:spcPct val="140000"/>
                        </a:lnSpc>
                        <a:buClr>
                          <a:srgbClr val="808080"/>
                        </a:buClr>
                        <a:buSzPct val="60000"/>
                        <a:buFont typeface="Wingdings" pitchFamily="2" charset="2"/>
                        <a:buNone/>
                        <a:defRPr/>
                      </a:pPr>
                      <a:r>
                        <a:rPr lang="en-US" altLang="zh-CN" sz="900" dirty="0" smtClean="0">
                          <a:solidFill>
                            <a:schemeClr val="tx1"/>
                          </a:solidFill>
                          <a:latin typeface="Arial" pitchFamily="34" charset="0"/>
                          <a:ea typeface="微软雅黑" pitchFamily="34" charset="-122"/>
                          <a:cs typeface="Arial" pitchFamily="34" charset="0"/>
                        </a:rPr>
                        <a:t>2 x GE front-end networks + 2 x 10GE back-end networks</a:t>
                      </a:r>
                      <a:endParaRPr lang="en-US" altLang="zh-CN" sz="900" dirty="0" smtClean="0">
                        <a:solidFill>
                          <a:schemeClr val="tx1"/>
                        </a:solidFill>
                        <a:latin typeface="Arial" pitchFamily="34" charset="0"/>
                        <a:cs typeface="Arial" pitchFamily="34" charset="0"/>
                      </a:endParaRPr>
                    </a:p>
                    <a:p>
                      <a:pPr marL="342900" indent="-342900" eaLnBrk="0" hangingPunct="0">
                        <a:lnSpc>
                          <a:spcPct val="140000"/>
                        </a:lnSpc>
                        <a:buClr>
                          <a:srgbClr val="808080"/>
                        </a:buClr>
                        <a:buSzPct val="60000"/>
                        <a:buFont typeface="Wingdings" pitchFamily="2" charset="2"/>
                        <a:buNone/>
                        <a:defRPr/>
                      </a:pPr>
                      <a:r>
                        <a:rPr lang="en-US" altLang="zh-CN" sz="900" dirty="0" smtClean="0">
                          <a:solidFill>
                            <a:schemeClr val="tx1"/>
                          </a:solidFill>
                          <a:latin typeface="Arial" pitchFamily="34" charset="0"/>
                          <a:ea typeface="微软雅黑" pitchFamily="34" charset="-122"/>
                          <a:cs typeface="Arial" pitchFamily="34" charset="0"/>
                        </a:rPr>
                        <a:t>4 x GE front-end networks + 2 x 10GE back-end networks</a:t>
                      </a:r>
                      <a:endParaRPr lang="en-US" altLang="zh-CN" sz="900" dirty="0" smtClean="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r>
                        <a:rPr lang="en-US" altLang="zh-CN" sz="900" dirty="0" smtClean="0">
                          <a:solidFill>
                            <a:schemeClr val="tx1"/>
                          </a:solidFill>
                          <a:latin typeface="Arial" pitchFamily="34" charset="0"/>
                          <a:cs typeface="Arial" pitchFamily="34" charset="0"/>
                        </a:rPr>
                        <a:t>32 GB,</a:t>
                      </a:r>
                      <a:r>
                        <a:rPr lang="en-US" altLang="zh-CN" sz="900" baseline="0" dirty="0" smtClean="0">
                          <a:solidFill>
                            <a:schemeClr val="tx1"/>
                          </a:solidFill>
                          <a:latin typeface="Arial" pitchFamily="34" charset="0"/>
                          <a:cs typeface="Arial" pitchFamily="34" charset="0"/>
                        </a:rPr>
                        <a:t> </a:t>
                      </a:r>
                      <a:r>
                        <a:rPr lang="en-US" altLang="zh-CN" sz="900" dirty="0" smtClean="0">
                          <a:solidFill>
                            <a:schemeClr val="tx1"/>
                          </a:solidFill>
                          <a:latin typeface="Arial" pitchFamily="34" charset="0"/>
                          <a:cs typeface="Arial" pitchFamily="34" charset="0"/>
                        </a:rPr>
                        <a:t>48 GB</a:t>
                      </a:r>
                      <a:endParaRPr lang="zh-CN" altLang="en-US" sz="900" dirty="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en-US" altLang="zh-CN" sz="900" baseline="0" dirty="0" smtClean="0">
                          <a:solidFill>
                            <a:schemeClr val="tx1"/>
                          </a:solidFill>
                          <a:latin typeface="Arial" pitchFamily="34" charset="0"/>
                          <a:cs typeface="Arial" pitchFamily="34" charset="0"/>
                        </a:rPr>
                        <a:t>2 TB/4 TB/6 TB</a:t>
                      </a:r>
                      <a:r>
                        <a:rPr lang="en-US" altLang="zh-CN" sz="900" dirty="0" smtClean="0">
                          <a:solidFill>
                            <a:schemeClr val="tx1"/>
                          </a:solidFill>
                          <a:latin typeface="Arial" pitchFamily="34" charset="0"/>
                          <a:cs typeface="Arial" pitchFamily="34" charset="0"/>
                        </a:rPr>
                        <a:t>/10 TB</a:t>
                      </a:r>
                      <a:r>
                        <a:rPr lang="en-US" altLang="zh-CN" sz="900" baseline="0" dirty="0" smtClean="0">
                          <a:solidFill>
                            <a:schemeClr val="tx1"/>
                          </a:solidFill>
                          <a:latin typeface="Arial" pitchFamily="34" charset="0"/>
                          <a:cs typeface="Arial" pitchFamily="34" charset="0"/>
                        </a:rPr>
                        <a:t> SATA and 2 TB/4 TB</a:t>
                      </a:r>
                      <a:r>
                        <a:rPr lang="en-US" altLang="zh-CN" sz="900" dirty="0" smtClean="0">
                          <a:solidFill>
                            <a:schemeClr val="tx1"/>
                          </a:solidFill>
                          <a:latin typeface="Arial" pitchFamily="34" charset="0"/>
                          <a:cs typeface="Arial" pitchFamily="34" charset="0"/>
                        </a:rPr>
                        <a:t>/6 TB</a:t>
                      </a:r>
                      <a:r>
                        <a:rPr lang="en-US" altLang="zh-CN" sz="900" baseline="0" dirty="0" smtClean="0">
                          <a:solidFill>
                            <a:schemeClr val="tx1"/>
                          </a:solidFill>
                          <a:latin typeface="Arial" pitchFamily="34" charset="0"/>
                          <a:cs typeface="Arial" pitchFamily="34" charset="0"/>
                        </a:rPr>
                        <a:t> NL-SAS</a:t>
                      </a:r>
                      <a:endParaRPr lang="zh-CN" altLang="en-US" sz="900" dirty="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60426">
                <a:tc vMerge="1">
                  <a:txBody>
                    <a:bodyPr/>
                    <a:lstStyle/>
                    <a:p>
                      <a:endParaRPr lang="en-US" altLang="zh-CN" sz="1000" dirty="0" smtClean="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en-US" altLang="zh-CN" sz="900" dirty="0" err="1" smtClean="0">
                          <a:solidFill>
                            <a:schemeClr val="tx1"/>
                          </a:solidFill>
                          <a:latin typeface="Arial" pitchFamily="34" charset="0"/>
                          <a:cs typeface="Arial" pitchFamily="34" charset="0"/>
                        </a:rPr>
                        <a:t>C72</a:t>
                      </a:r>
                      <a:r>
                        <a:rPr lang="en-US" altLang="zh-CN" sz="900" dirty="0" smtClean="0">
                          <a:solidFill>
                            <a:schemeClr val="tx1"/>
                          </a:solidFill>
                          <a:latin typeface="Arial" pitchFamily="34" charset="0"/>
                          <a:cs typeface="Arial" pitchFamily="34" charset="0"/>
                        </a:rPr>
                        <a:t> node</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342900" indent="-342900" eaLnBrk="0" hangingPunct="0">
                        <a:lnSpc>
                          <a:spcPct val="140000"/>
                        </a:lnSpc>
                        <a:buClr>
                          <a:srgbClr val="808080"/>
                        </a:buClr>
                        <a:buSzPct val="60000"/>
                        <a:buFont typeface="Wingdings" pitchFamily="2" charset="2"/>
                        <a:buNone/>
                        <a:defRPr/>
                      </a:pPr>
                      <a:r>
                        <a:rPr lang="en-US" altLang="zh-CN" sz="900" dirty="0" smtClean="0">
                          <a:solidFill>
                            <a:schemeClr val="tx1"/>
                          </a:solidFill>
                          <a:latin typeface="Arial" pitchFamily="34" charset="0"/>
                          <a:cs typeface="Arial" pitchFamily="34" charset="0"/>
                        </a:rPr>
                        <a:t>8 x GE front-end networks + 4 x 10GE back-end networks</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en-US" altLang="zh-CN" sz="900" dirty="0" smtClean="0">
                          <a:solidFill>
                            <a:schemeClr val="tx1"/>
                          </a:solidFill>
                          <a:latin typeface="Arial" pitchFamily="34" charset="0"/>
                          <a:cs typeface="Arial" pitchFamily="34" charset="0"/>
                        </a:rPr>
                        <a:t>64 GB</a:t>
                      </a:r>
                      <a:endParaRPr lang="zh-CN" altLang="en-US" sz="900" dirty="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en-US" altLang="zh-CN" sz="900" baseline="0" dirty="0" smtClean="0">
                          <a:solidFill>
                            <a:schemeClr val="tx1"/>
                          </a:solidFill>
                          <a:latin typeface="Arial" pitchFamily="34" charset="0"/>
                          <a:cs typeface="Arial" pitchFamily="34" charset="0"/>
                        </a:rPr>
                        <a:t>2 TB/4 TB/6 TB</a:t>
                      </a:r>
                      <a:r>
                        <a:rPr lang="en-US" altLang="zh-CN" sz="900" dirty="0" smtClean="0">
                          <a:solidFill>
                            <a:schemeClr val="tx1"/>
                          </a:solidFill>
                          <a:latin typeface="Arial" pitchFamily="34" charset="0"/>
                          <a:cs typeface="Arial" pitchFamily="34" charset="0"/>
                        </a:rPr>
                        <a:t>/10 TB</a:t>
                      </a:r>
                      <a:r>
                        <a:rPr lang="en-US" altLang="zh-CN" sz="900" baseline="0" dirty="0" smtClean="0">
                          <a:solidFill>
                            <a:schemeClr val="tx1"/>
                          </a:solidFill>
                          <a:latin typeface="Arial" pitchFamily="34" charset="0"/>
                          <a:cs typeface="Arial" pitchFamily="34" charset="0"/>
                        </a:rPr>
                        <a:t> SATA</a:t>
                      </a:r>
                      <a:endParaRPr lang="zh-CN" altLang="en-US" sz="900" dirty="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sp>
        <p:nvSpPr>
          <p:cNvPr id="4" name="矩形 3"/>
          <p:cNvSpPr/>
          <p:nvPr/>
        </p:nvSpPr>
        <p:spPr>
          <a:xfrm>
            <a:off x="302639" y="4159366"/>
            <a:ext cx="8614229" cy="677108"/>
          </a:xfrm>
          <a:prstGeom prst="rect">
            <a:avLst/>
          </a:prstGeom>
        </p:spPr>
        <p:txBody>
          <a:bodyPr wrap="square">
            <a:spAutoFit/>
          </a:bodyPr>
          <a:lstStyle/>
          <a:p>
            <a:r>
              <a:rPr lang="en-US" altLang="zh-CN" sz="1400" dirty="0" smtClean="0">
                <a:solidFill>
                  <a:srgbClr val="FF0000"/>
                </a:solidFill>
                <a:latin typeface="Arial" pitchFamily="34" charset="0"/>
                <a:ea typeface="微软雅黑" pitchFamily="34" charset="-122"/>
                <a:cs typeface="Arial" pitchFamily="34" charset="0"/>
              </a:rPr>
              <a:t>Note:</a:t>
            </a:r>
          </a:p>
          <a:p>
            <a:pPr marL="228600" indent="-228600">
              <a:buAutoNum type="arabicPeriod"/>
            </a:pPr>
            <a:r>
              <a:rPr lang="en-US" altLang="zh-CN" sz="1200" dirty="0" smtClean="0">
                <a:latin typeface="Arial" pitchFamily="34" charset="0"/>
                <a:ea typeface="微软雅黑" pitchFamily="34" charset="-122"/>
                <a:cs typeface="Arial" pitchFamily="34" charset="0"/>
              </a:rPr>
              <a:t>A system must accommodate at least three nodes of the same type. if a system is configured with file and object interfaces, at least three nodes for file interfaces and two nodes for object interfaces are required.</a:t>
            </a:r>
          </a:p>
        </p:txBody>
      </p:sp>
    </p:spTree>
    <p:extLst>
      <p:ext uri="{BB962C8B-B14F-4D97-AF65-F5344CB8AC3E}">
        <p14:creationId xmlns:p14="http://schemas.microsoft.com/office/powerpoint/2010/main" val="3551168110"/>
      </p:ext>
    </p:extLst>
  </p:cSld>
  <p:clrMapOvr>
    <a:masterClrMapping/>
  </p:clrMapOvr>
  <p:transition advClick="0" advTm="800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217713" y="236864"/>
            <a:ext cx="8665029" cy="55933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rgbClr val="0080CB"/>
                </a:solidFill>
                <a:effectLst/>
                <a:uLnTx/>
                <a:uFillTx/>
                <a:latin typeface="Arial"/>
                <a:ea typeface="微软雅黑" pitchFamily="34" charset="-122"/>
                <a:cs typeface="+mj-cs"/>
              </a:rPr>
              <a:t>Configurations of OceanStor 9000 White Box</a:t>
            </a:r>
            <a:endParaRPr kumimoji="0" lang="zh-CN" altLang="en-US" sz="2400" b="1" i="0" u="none" strike="noStrike" kern="0" cap="none" spc="0" normalizeH="0" baseline="0" noProof="0" dirty="0">
              <a:ln>
                <a:noFill/>
              </a:ln>
              <a:solidFill>
                <a:srgbClr val="0080CB"/>
              </a:solidFill>
              <a:effectLst/>
              <a:uLnTx/>
              <a:uFillTx/>
              <a:latin typeface="Arial"/>
              <a:ea typeface="微软雅黑" pitchFamily="34" charset="-122"/>
              <a:cs typeface="+mj-cs"/>
            </a:endParaRPr>
          </a:p>
        </p:txBody>
      </p:sp>
      <p:graphicFrame>
        <p:nvGraphicFramePr>
          <p:cNvPr id="4" name="表格 3"/>
          <p:cNvGraphicFramePr>
            <a:graphicFrameLocks noGrp="1"/>
          </p:cNvGraphicFramePr>
          <p:nvPr>
            <p:extLst>
              <p:ext uri="{D42A27DB-BD31-4B8C-83A1-F6EECF244321}">
                <p14:modId xmlns:p14="http://schemas.microsoft.com/office/powerpoint/2010/main" val="3289659178"/>
              </p:ext>
            </p:extLst>
          </p:nvPr>
        </p:nvGraphicFramePr>
        <p:xfrm>
          <a:off x="123825" y="674914"/>
          <a:ext cx="8816562" cy="2368296"/>
        </p:xfrm>
        <a:graphic>
          <a:graphicData uri="http://schemas.openxmlformats.org/drawingml/2006/table">
            <a:tbl>
              <a:tblPr firstRow="1" bandRow="1"/>
              <a:tblGrid>
                <a:gridCol w="823380"/>
                <a:gridCol w="823380"/>
                <a:gridCol w="3893615"/>
                <a:gridCol w="1041400"/>
                <a:gridCol w="2234787"/>
              </a:tblGrid>
              <a:tr h="177444">
                <a:tc>
                  <a:txBody>
                    <a:bodyPr/>
                    <a:lstStyle/>
                    <a:p>
                      <a:pPr algn="ctr"/>
                      <a:r>
                        <a:rPr lang="en-US" altLang="zh-CN" sz="900" b="1" kern="1200" dirty="0" smtClean="0">
                          <a:solidFill>
                            <a:schemeClr val="lt1"/>
                          </a:solidFill>
                          <a:latin typeface="Arial" pitchFamily="34" charset="0"/>
                          <a:ea typeface="+mn-ea"/>
                          <a:cs typeface="Arial" pitchFamily="34" charset="0"/>
                        </a:rPr>
                        <a:t>Version</a:t>
                      </a:r>
                      <a:endParaRPr lang="zh-CN" altLang="en-US" sz="900" b="1" kern="1200" dirty="0">
                        <a:solidFill>
                          <a:schemeClr val="lt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900" dirty="0" smtClean="0">
                          <a:latin typeface="Arial" pitchFamily="34" charset="0"/>
                          <a:cs typeface="Arial" pitchFamily="34" charset="0"/>
                        </a:rPr>
                        <a:t>Node Type</a:t>
                      </a:r>
                      <a:endParaRPr lang="zh-CN" altLang="en-US" sz="9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900" dirty="0" smtClean="0">
                          <a:latin typeface="Arial" pitchFamily="34" charset="0"/>
                          <a:cs typeface="Arial" pitchFamily="34" charset="0"/>
                        </a:rPr>
                        <a:t>Network Type</a:t>
                      </a:r>
                      <a:endParaRPr lang="zh-CN" altLang="en-US" sz="9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altLang="zh-CN" sz="900" b="1" kern="1200" dirty="0" smtClean="0">
                          <a:solidFill>
                            <a:schemeClr val="lt1"/>
                          </a:solidFill>
                          <a:latin typeface="Arial" pitchFamily="34" charset="0"/>
                          <a:ea typeface="+mn-ea"/>
                          <a:cs typeface="Arial" pitchFamily="34" charset="0"/>
                        </a:rPr>
                        <a:t>Memory Type</a:t>
                      </a:r>
                      <a:endParaRPr lang="zh-CN" altLang="en-US" sz="900" b="1" kern="1200" dirty="0">
                        <a:solidFill>
                          <a:schemeClr val="lt1"/>
                        </a:solidFill>
                        <a:latin typeface="Arial" pitchFamily="34" charset="0"/>
                        <a:ea typeface="+mn-ea"/>
                        <a:cs typeface="Arial" pitchFamily="34" charset="0"/>
                      </a:endParaRPr>
                    </a:p>
                  </a:txBody>
                  <a:tcPr>
                    <a:lnL w="12700" cmpd="sng">
                      <a:solidFill>
                        <a:sysClr val="window" lastClr="BDF2C4"/>
                      </a:solidFill>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altLang="zh-CN" sz="900" b="1" kern="1200" dirty="0" smtClean="0">
                          <a:solidFill>
                            <a:schemeClr val="lt1"/>
                          </a:solidFill>
                          <a:latin typeface="Arial" pitchFamily="34" charset="0"/>
                          <a:ea typeface="+mn-ea"/>
                          <a:cs typeface="Arial" pitchFamily="34" charset="0"/>
                        </a:rPr>
                        <a:t>Disk</a:t>
                      </a:r>
                      <a:endParaRPr lang="zh-CN" altLang="en-US" sz="900" b="1" kern="1200" dirty="0">
                        <a:solidFill>
                          <a:schemeClr val="lt1"/>
                        </a:solidFill>
                        <a:latin typeface="Arial" pitchFamily="34" charset="0"/>
                        <a:ea typeface="+mn-ea"/>
                        <a:cs typeface="Arial" pitchFamily="34" charset="0"/>
                      </a:endParaRPr>
                    </a:p>
                  </a:txBody>
                  <a:tcPr>
                    <a:lnL w="12700" cmpd="sng">
                      <a:solidFill>
                        <a:sysClr val="window" lastClr="BDF2C4"/>
                      </a:solidFill>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1660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900" dirty="0" smtClean="0">
                          <a:solidFill>
                            <a:schemeClr val="tx1"/>
                          </a:solidFill>
                          <a:latin typeface="Arial" pitchFamily="34" charset="0"/>
                          <a:cs typeface="Arial" pitchFamily="34" charset="0"/>
                        </a:rPr>
                        <a:t>White box</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en-US" altLang="zh-CN" sz="900" dirty="0" smtClean="0">
                          <a:solidFill>
                            <a:schemeClr val="tx1"/>
                          </a:solidFill>
                          <a:latin typeface="Arial" pitchFamily="34" charset="0"/>
                          <a:cs typeface="Arial" pitchFamily="34" charset="0"/>
                        </a:rPr>
                        <a:t>C36E</a:t>
                      </a:r>
                      <a:r>
                        <a:rPr lang="en-US" altLang="zh-CN" sz="900" baseline="0" dirty="0" smtClean="0">
                          <a:solidFill>
                            <a:schemeClr val="tx1"/>
                          </a:solidFill>
                          <a:latin typeface="Arial" pitchFamily="34" charset="0"/>
                          <a:cs typeface="Arial" pitchFamily="34" charset="0"/>
                        </a:rPr>
                        <a:t> node</a:t>
                      </a:r>
                      <a:r>
                        <a:rPr lang="zh-CN" altLang="en-US" sz="900" baseline="0" dirty="0" smtClean="0">
                          <a:solidFill>
                            <a:schemeClr val="tx1"/>
                          </a:solidFill>
                          <a:latin typeface="Arial" pitchFamily="34" charset="0"/>
                          <a:cs typeface="Arial" pitchFamily="34" charset="0"/>
                        </a:rPr>
                        <a:t>、</a:t>
                      </a:r>
                      <a:r>
                        <a:rPr lang="en-US" altLang="zh-CN" sz="900" baseline="0" dirty="0" smtClean="0">
                          <a:solidFill>
                            <a:schemeClr val="tx1"/>
                          </a:solidFill>
                          <a:latin typeface="Arial" pitchFamily="34" charset="0"/>
                          <a:cs typeface="Arial" pitchFamily="34" charset="0"/>
                        </a:rPr>
                        <a:t>P12E node</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342900" indent="-342900" eaLnBrk="0" hangingPunct="0">
                        <a:lnSpc>
                          <a:spcPct val="140000"/>
                        </a:lnSpc>
                        <a:buClr>
                          <a:srgbClr val="808080"/>
                        </a:buClr>
                        <a:buSzPct val="60000"/>
                        <a:buFont typeface="Wingdings" pitchFamily="2" charset="2"/>
                        <a:buNone/>
                        <a:defRPr/>
                      </a:pPr>
                      <a:r>
                        <a:rPr lang="en-US" altLang="zh-CN" sz="800" dirty="0" smtClean="0">
                          <a:solidFill>
                            <a:schemeClr val="tx1"/>
                          </a:solidFill>
                          <a:latin typeface="Arial"/>
                          <a:ea typeface="微软雅黑" pitchFamily="34" charset="-122"/>
                        </a:rPr>
                        <a:t>2 x GE front-end networks + 2 x 10GE back-end networks</a:t>
                      </a:r>
                      <a:endParaRPr lang="en-US" altLang="zh-CN" sz="800" dirty="0" smtClean="0">
                        <a:solidFill>
                          <a:schemeClr val="tx1"/>
                        </a:solidFill>
                        <a:latin typeface="Arial"/>
                      </a:endParaRPr>
                    </a:p>
                    <a:p>
                      <a:pPr marL="342900" indent="-342900" eaLnBrk="0" hangingPunct="0">
                        <a:lnSpc>
                          <a:spcPct val="140000"/>
                        </a:lnSpc>
                        <a:buClr>
                          <a:srgbClr val="808080"/>
                        </a:buClr>
                        <a:buSzPct val="60000"/>
                        <a:buFont typeface="Wingdings" pitchFamily="2" charset="2"/>
                        <a:buNone/>
                        <a:defRPr/>
                      </a:pPr>
                      <a:r>
                        <a:rPr lang="en-US" altLang="zh-CN" sz="800" dirty="0" smtClean="0">
                          <a:solidFill>
                            <a:schemeClr val="tx1"/>
                          </a:solidFill>
                          <a:latin typeface="Arial"/>
                          <a:ea typeface="微软雅黑" pitchFamily="34" charset="-122"/>
                        </a:rPr>
                        <a:t>4 x GE front-end networks + 2 x 10GE back-end networks</a:t>
                      </a:r>
                    </a:p>
                    <a:p>
                      <a:pPr marL="342900" indent="-342900" eaLnBrk="0" hangingPunct="0">
                        <a:lnSpc>
                          <a:spcPct val="140000"/>
                        </a:lnSpc>
                        <a:buClr>
                          <a:srgbClr val="808080"/>
                        </a:buClr>
                        <a:buSzPct val="60000"/>
                        <a:buFont typeface="Wingdings" pitchFamily="2" charset="2"/>
                        <a:buNone/>
                        <a:defRPr/>
                      </a:pPr>
                      <a:r>
                        <a:rPr lang="en-US" altLang="zh-CN" sz="800" dirty="0" smtClean="0">
                          <a:solidFill>
                            <a:schemeClr val="tx1"/>
                          </a:solidFill>
                          <a:latin typeface="Arial"/>
                        </a:rPr>
                        <a:t>6 x GE front-end networks + 2 x 10GE back-end networks</a:t>
                      </a:r>
                      <a:endParaRPr lang="en-US" altLang="zh-CN" sz="800" dirty="0" smtClean="0">
                        <a:solidFill>
                          <a:schemeClr val="tx1"/>
                        </a:solidFill>
                        <a:latin typeface="Arial"/>
                        <a:ea typeface="微软雅黑" pitchFamily="34" charset="-122"/>
                      </a:endParaRPr>
                    </a:p>
                    <a:p>
                      <a:pPr marL="342900" marR="0" indent="-342900" algn="l" defTabSz="914400" rtl="0" eaLnBrk="0" fontAlgn="auto" latinLnBrk="0" hangingPunct="0">
                        <a:lnSpc>
                          <a:spcPct val="140000"/>
                        </a:lnSpc>
                        <a:spcBef>
                          <a:spcPts val="0"/>
                        </a:spcBef>
                        <a:spcAft>
                          <a:spcPts val="0"/>
                        </a:spcAft>
                        <a:buClr>
                          <a:srgbClr val="808080"/>
                        </a:buClr>
                        <a:buSzPct val="60000"/>
                        <a:buFont typeface="Wingdings" pitchFamily="2" charset="2"/>
                        <a:buNone/>
                        <a:tabLst/>
                        <a:defRPr/>
                      </a:pPr>
                      <a:r>
                        <a:rPr lang="en-US" altLang="zh-CN" sz="800" dirty="0" smtClean="0">
                          <a:solidFill>
                            <a:schemeClr val="tx1"/>
                          </a:solidFill>
                          <a:latin typeface="Arial"/>
                        </a:rPr>
                        <a:t>8 x GE front-end networks + 2 x 10GE back-end networks</a:t>
                      </a:r>
                      <a:endParaRPr lang="en-US" altLang="zh-CN" sz="800" dirty="0" smtClean="0">
                        <a:solidFill>
                          <a:schemeClr val="tx1"/>
                        </a:solidFill>
                        <a:latin typeface="Arial"/>
                        <a:ea typeface="微软雅黑" pitchFamily="34" charset="-122"/>
                      </a:endParaRPr>
                    </a:p>
                    <a:p>
                      <a:pPr marL="342900" marR="0" indent="-342900" algn="l" defTabSz="914400" rtl="0" eaLnBrk="0" fontAlgn="auto" latinLnBrk="0" hangingPunct="0">
                        <a:lnSpc>
                          <a:spcPct val="140000"/>
                        </a:lnSpc>
                        <a:spcBef>
                          <a:spcPts val="0"/>
                        </a:spcBef>
                        <a:spcAft>
                          <a:spcPts val="0"/>
                        </a:spcAft>
                        <a:buClr>
                          <a:srgbClr val="808080"/>
                        </a:buClr>
                        <a:buSzPct val="60000"/>
                        <a:buFont typeface="Wingdings" pitchFamily="2" charset="2"/>
                        <a:buNone/>
                        <a:tabLst/>
                        <a:defRPr/>
                      </a:pPr>
                      <a:r>
                        <a:rPr lang="en-US" altLang="zh-CN" sz="800" dirty="0" smtClean="0">
                          <a:solidFill>
                            <a:schemeClr val="tx1"/>
                          </a:solidFill>
                          <a:latin typeface="Arial"/>
                          <a:ea typeface="微软雅黑" pitchFamily="34" charset="-122"/>
                        </a:rPr>
                        <a:t>2 x 10GE front-end networks + 2 x 10GE back-end networks</a:t>
                      </a:r>
                    </a:p>
                    <a:p>
                      <a:pPr marL="342900" marR="0" indent="-342900" algn="l" defTabSz="914400" rtl="0" eaLnBrk="0" fontAlgn="auto" latinLnBrk="0" hangingPunct="0">
                        <a:lnSpc>
                          <a:spcPct val="140000"/>
                        </a:lnSpc>
                        <a:spcBef>
                          <a:spcPts val="0"/>
                        </a:spcBef>
                        <a:spcAft>
                          <a:spcPts val="0"/>
                        </a:spcAft>
                        <a:buClr>
                          <a:srgbClr val="808080"/>
                        </a:buClr>
                        <a:buSzPct val="60000"/>
                        <a:buFont typeface="Wingdings" pitchFamily="2" charset="2"/>
                        <a:buNone/>
                        <a:tabLst/>
                        <a:defRPr/>
                      </a:pPr>
                      <a:r>
                        <a:rPr lang="en-US" altLang="zh-CN" sz="800" dirty="0" smtClean="0">
                          <a:solidFill>
                            <a:schemeClr val="tx1"/>
                          </a:solidFill>
                          <a:latin typeface="Arial"/>
                          <a:ea typeface="微软雅黑" pitchFamily="34" charset="-122"/>
                        </a:rPr>
                        <a:t>4 x 10GE front-end networks + 2 x 10GE back-end networks</a:t>
                      </a:r>
                    </a:p>
                    <a:p>
                      <a:pPr marL="0" indent="0" eaLnBrk="0" hangingPunct="0">
                        <a:lnSpc>
                          <a:spcPct val="140000"/>
                        </a:lnSpc>
                        <a:buClr>
                          <a:srgbClr val="808080"/>
                        </a:buClr>
                        <a:buSzPct val="60000"/>
                        <a:buFont typeface="Wingdings" pitchFamily="2" charset="2"/>
                        <a:buNone/>
                        <a:defRPr/>
                      </a:pPr>
                      <a:r>
                        <a:rPr lang="en-US" altLang="zh-CN" sz="800" dirty="0" smtClean="0">
                          <a:solidFill>
                            <a:schemeClr val="tx1"/>
                          </a:solidFill>
                          <a:latin typeface="Arial"/>
                        </a:rPr>
                        <a:t>2 x GE networks + 6 x 10GE front-end networks + 2 x 10GE back-end networks</a:t>
                      </a:r>
                      <a:endParaRPr lang="en-US" altLang="zh-CN" sz="800" dirty="0" smtClean="0">
                        <a:solidFill>
                          <a:schemeClr val="tx1"/>
                        </a:solidFill>
                        <a:latin typeface="Arial"/>
                        <a:ea typeface="微软雅黑" pitchFamily="34" charset="-122"/>
                      </a:endParaRPr>
                    </a:p>
                    <a:p>
                      <a:pPr marL="342900" indent="-342900" eaLnBrk="0" hangingPunct="0">
                        <a:lnSpc>
                          <a:spcPct val="140000"/>
                        </a:lnSpc>
                        <a:buClr>
                          <a:srgbClr val="808080"/>
                        </a:buClr>
                        <a:buSzPct val="60000"/>
                        <a:buFont typeface="Wingdings" pitchFamily="2" charset="2"/>
                        <a:buNone/>
                        <a:defRPr/>
                      </a:pPr>
                      <a:r>
                        <a:rPr lang="en-US" altLang="zh-CN" sz="800" dirty="0" smtClean="0">
                          <a:solidFill>
                            <a:schemeClr val="tx1"/>
                          </a:solidFill>
                          <a:latin typeface="Arial"/>
                          <a:ea typeface="微软雅黑" pitchFamily="34" charset="-122"/>
                        </a:rPr>
                        <a:t>4 x GE networks + 4 x 10GE front-end networks + 2 x 10GE back-end networks</a:t>
                      </a:r>
                    </a:p>
                    <a:p>
                      <a:pPr marL="342900" indent="-342900" eaLnBrk="0" hangingPunct="0">
                        <a:lnSpc>
                          <a:spcPct val="140000"/>
                        </a:lnSpc>
                        <a:buClr>
                          <a:srgbClr val="808080"/>
                        </a:buClr>
                        <a:buSzPct val="60000"/>
                        <a:buFont typeface="Wingdings" pitchFamily="2" charset="2"/>
                        <a:buNone/>
                        <a:defRPr/>
                      </a:pPr>
                      <a:r>
                        <a:rPr lang="en-US" altLang="zh-CN" sz="800" dirty="0" smtClean="0">
                          <a:solidFill>
                            <a:schemeClr val="tx1"/>
                          </a:solidFill>
                          <a:latin typeface="Arial"/>
                        </a:rPr>
                        <a:t>2 x GE networks + 4 x 10GE front-end networks + 2 x 10GE back-end networks</a:t>
                      </a:r>
                      <a:endParaRPr lang="en-US" altLang="zh-CN" sz="800" dirty="0" smtClean="0">
                        <a:solidFill>
                          <a:schemeClr val="tx1"/>
                        </a:solidFill>
                        <a:latin typeface="Arial"/>
                        <a:ea typeface="微软雅黑" pitchFamily="34" charset="-122"/>
                      </a:endParaRPr>
                    </a:p>
                    <a:p>
                      <a:pPr marL="342900" indent="-342900" eaLnBrk="0" hangingPunct="0">
                        <a:lnSpc>
                          <a:spcPct val="140000"/>
                        </a:lnSpc>
                        <a:buClr>
                          <a:srgbClr val="808080"/>
                        </a:buClr>
                        <a:buSzPct val="60000"/>
                        <a:buFont typeface="Wingdings" pitchFamily="2" charset="2"/>
                        <a:buNone/>
                        <a:defRPr/>
                      </a:pPr>
                      <a:r>
                        <a:rPr lang="en-US" altLang="zh-CN" sz="800" dirty="0" smtClean="0">
                          <a:solidFill>
                            <a:schemeClr val="tx1"/>
                          </a:solidFill>
                          <a:latin typeface="Arial"/>
                        </a:rPr>
                        <a:t>6 x GE networks + 2 x 10GE front-end networks + 2 x 10GE back-end networks</a:t>
                      </a:r>
                      <a:endParaRPr lang="en-US" altLang="zh-CN" sz="800" dirty="0" smtClean="0">
                        <a:solidFill>
                          <a:schemeClr val="tx1"/>
                        </a:solidFill>
                        <a:latin typeface="Arial"/>
                        <a:ea typeface="微软雅黑" pitchFamily="34" charset="-122"/>
                      </a:endParaRPr>
                    </a:p>
                    <a:p>
                      <a:pPr marL="342900" indent="-342900" eaLnBrk="0" hangingPunct="0">
                        <a:lnSpc>
                          <a:spcPct val="140000"/>
                        </a:lnSpc>
                        <a:buClr>
                          <a:srgbClr val="808080"/>
                        </a:buClr>
                        <a:buSzPct val="60000"/>
                        <a:buFont typeface="Wingdings" pitchFamily="2" charset="2"/>
                        <a:buNone/>
                        <a:defRPr/>
                      </a:pPr>
                      <a:r>
                        <a:rPr lang="en-US" altLang="zh-CN" sz="800" dirty="0" smtClean="0">
                          <a:solidFill>
                            <a:schemeClr val="tx1"/>
                          </a:solidFill>
                          <a:latin typeface="Arial"/>
                          <a:ea typeface="微软雅黑" pitchFamily="34" charset="-122"/>
                        </a:rPr>
                        <a:t>4 x GE networks + 2 x 10GE front-end networks + 2 x 10GE back-end networks</a:t>
                      </a:r>
                    </a:p>
                    <a:p>
                      <a:pPr marL="342900" indent="-342900" eaLnBrk="0" hangingPunct="0">
                        <a:lnSpc>
                          <a:spcPct val="140000"/>
                        </a:lnSpc>
                        <a:buClr>
                          <a:srgbClr val="808080"/>
                        </a:buClr>
                        <a:buSzPct val="60000"/>
                        <a:buFont typeface="Wingdings" pitchFamily="2" charset="2"/>
                        <a:buNone/>
                        <a:defRPr/>
                      </a:pPr>
                      <a:r>
                        <a:rPr lang="en-US" altLang="zh-CN" sz="800" dirty="0" smtClean="0">
                          <a:solidFill>
                            <a:schemeClr val="tx1"/>
                          </a:solidFill>
                          <a:latin typeface="Arial"/>
                          <a:ea typeface="微软雅黑" pitchFamily="34" charset="-122"/>
                        </a:rPr>
                        <a:t>2 x GE networks + 2 x 10GE front-end networks + 2 x 10GE back-end networks</a:t>
                      </a:r>
                      <a:endParaRPr lang="en-US" altLang="zh-CN" sz="800" dirty="0" smtClean="0">
                        <a:solidFill>
                          <a:schemeClr val="tx1"/>
                        </a:solidFill>
                        <a:latin typeface="Arial"/>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r>
                        <a:rPr lang="en-US" altLang="zh-CN" sz="900" dirty="0" smtClean="0">
                          <a:solidFill>
                            <a:schemeClr val="tx1"/>
                          </a:solidFill>
                          <a:latin typeface="Arial" pitchFamily="34" charset="0"/>
                          <a:cs typeface="Arial" pitchFamily="34" charset="0"/>
                        </a:rPr>
                        <a:t>32 GB, 48 GB, 80 GB, 96 GB</a:t>
                      </a:r>
                      <a:endParaRPr lang="zh-CN" altLang="en-US" sz="900" dirty="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en-US" altLang="zh-CN" sz="900" baseline="0" dirty="0" smtClean="0">
                          <a:solidFill>
                            <a:schemeClr val="tx1"/>
                          </a:solidFill>
                          <a:latin typeface="Arial" pitchFamily="34" charset="0"/>
                          <a:cs typeface="Arial" pitchFamily="34" charset="0"/>
                        </a:rPr>
                        <a:t>2 TB/4 TB/6 TB</a:t>
                      </a:r>
                      <a:r>
                        <a:rPr lang="en-US" altLang="zh-CN" sz="900" dirty="0" smtClean="0">
                          <a:solidFill>
                            <a:schemeClr val="tx1"/>
                          </a:solidFill>
                          <a:latin typeface="Arial" pitchFamily="34" charset="0"/>
                          <a:cs typeface="Arial" pitchFamily="34" charset="0"/>
                        </a:rPr>
                        <a:t>/10 TB</a:t>
                      </a:r>
                      <a:r>
                        <a:rPr lang="en-US" altLang="zh-CN" sz="900" baseline="0" dirty="0" smtClean="0">
                          <a:solidFill>
                            <a:schemeClr val="tx1"/>
                          </a:solidFill>
                          <a:latin typeface="Arial" pitchFamily="34" charset="0"/>
                          <a:cs typeface="Arial" pitchFamily="34" charset="0"/>
                        </a:rPr>
                        <a:t> SATA and 2 TB/4 TB/6 TB NL-SAS</a:t>
                      </a:r>
                      <a:endParaRPr lang="zh-CN" altLang="en-US" sz="900" dirty="0">
                        <a:solidFill>
                          <a:schemeClr val="tx1"/>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sp>
        <p:nvSpPr>
          <p:cNvPr id="5" name="矩形 4"/>
          <p:cNvSpPr/>
          <p:nvPr/>
        </p:nvSpPr>
        <p:spPr>
          <a:xfrm>
            <a:off x="333829" y="4116334"/>
            <a:ext cx="7752896" cy="677108"/>
          </a:xfrm>
          <a:prstGeom prst="rect">
            <a:avLst/>
          </a:prstGeom>
        </p:spPr>
        <p:txBody>
          <a:bodyPr wrap="square">
            <a:spAutoFit/>
          </a:bodyPr>
          <a:lstStyle/>
          <a:p>
            <a:r>
              <a:rPr lang="en-US" altLang="zh-CN" sz="1400" dirty="0" smtClean="0">
                <a:solidFill>
                  <a:srgbClr val="FF0000"/>
                </a:solidFill>
                <a:latin typeface="Arial" pitchFamily="34" charset="0"/>
                <a:ea typeface="微软雅黑" pitchFamily="34" charset="-122"/>
                <a:cs typeface="Arial" pitchFamily="34" charset="0"/>
              </a:rPr>
              <a:t>Note:</a:t>
            </a:r>
          </a:p>
          <a:p>
            <a:pPr marL="228600" indent="-228600">
              <a:buAutoNum type="arabicPeriod"/>
            </a:pPr>
            <a:r>
              <a:rPr lang="en-US" altLang="zh-CN" sz="1200" dirty="0" smtClean="0">
                <a:latin typeface="Arial" pitchFamily="34" charset="0"/>
                <a:ea typeface="微软雅黑" pitchFamily="34" charset="-122"/>
                <a:cs typeface="Arial" pitchFamily="34" charset="0"/>
              </a:rPr>
              <a:t>A system must accommodate at least three nodes of the same type. </a:t>
            </a:r>
          </a:p>
          <a:p>
            <a:pPr marL="228600" indent="-228600">
              <a:buAutoNum type="arabicPeriod"/>
            </a:pPr>
            <a:r>
              <a:rPr lang="en-US" altLang="zh-CN" sz="1200" dirty="0" smtClean="0">
                <a:latin typeface="Arial" pitchFamily="34" charset="0"/>
                <a:ea typeface="微软雅黑" pitchFamily="34" charset="-122"/>
                <a:cs typeface="Arial" pitchFamily="34" charset="0"/>
              </a:rPr>
              <a:t>There are only </a:t>
            </a:r>
            <a:r>
              <a:rPr lang="en-US" altLang="zh-CN" sz="1200" dirty="0" err="1" smtClean="0">
                <a:latin typeface="Arial" pitchFamily="34" charset="0"/>
                <a:ea typeface="微软雅黑" pitchFamily="34" charset="-122"/>
                <a:cs typeface="Arial" pitchFamily="34" charset="0"/>
              </a:rPr>
              <a:t>ESS</a:t>
            </a:r>
            <a:r>
              <a:rPr lang="en-US" altLang="zh-CN" sz="1200" dirty="0" smtClean="0">
                <a:latin typeface="Arial" pitchFamily="34" charset="0"/>
                <a:ea typeface="微软雅黑" pitchFamily="34" charset="-122"/>
                <a:cs typeface="Arial" pitchFamily="34" charset="0"/>
              </a:rPr>
              <a:t> configurator permissions for the white box version.</a:t>
            </a:r>
          </a:p>
        </p:txBody>
      </p:sp>
      <p:grpSp>
        <p:nvGrpSpPr>
          <p:cNvPr id="27" name="组合 26"/>
          <p:cNvGrpSpPr/>
          <p:nvPr/>
        </p:nvGrpSpPr>
        <p:grpSpPr>
          <a:xfrm>
            <a:off x="314385" y="2934513"/>
            <a:ext cx="8510438" cy="1309683"/>
            <a:chOff x="210869" y="2149509"/>
            <a:chExt cx="8741939" cy="2004655"/>
          </a:xfrm>
        </p:grpSpPr>
        <p:sp>
          <p:nvSpPr>
            <p:cNvPr id="28" name="TextBox 114"/>
            <p:cNvSpPr txBox="1">
              <a:spLocks noChangeArrowheads="1"/>
            </p:cNvSpPr>
            <p:nvPr/>
          </p:nvSpPr>
          <p:spPr bwMode="auto">
            <a:xfrm>
              <a:off x="210869" y="2149509"/>
              <a:ext cx="8741939" cy="918611"/>
            </a:xfrm>
            <a:prstGeom prst="rect">
              <a:avLst/>
            </a:prstGeom>
            <a:noFill/>
            <a:ln w="9525">
              <a:noFill/>
              <a:miter lim="800000"/>
              <a:headEnd/>
              <a:tailEnd/>
            </a:ln>
          </p:spPr>
          <p:txBody>
            <a:bodyPr wrap="square" lIns="91424" tIns="45712" rIns="91424" bIns="45712">
              <a:spAutoFit/>
            </a:bodyPr>
            <a:lstStyle/>
            <a:p>
              <a:pPr defTabSz="914141" fontAlgn="ctr">
                <a:lnSpc>
                  <a:spcPct val="150000"/>
                </a:lnSpc>
              </a:pPr>
              <a:r>
                <a:rPr lang="en-US" altLang="zh-CN" sz="1100" dirty="0" smtClean="0">
                  <a:latin typeface="Arial" pitchFamily="34" charset="0"/>
                  <a:cs typeface="Arial" pitchFamily="34" charset="0"/>
                </a:rPr>
                <a:t>White box version: </a:t>
              </a:r>
              <a:r>
                <a:rPr lang="en-US" altLang="zh-CN" sz="1100" dirty="0" smtClean="0">
                  <a:latin typeface="Arial"/>
                  <a:ea typeface="微软雅黑" pitchFamily="34" charset="-122"/>
                </a:rPr>
                <a:t>On SCT, choose </a:t>
              </a:r>
              <a:r>
                <a:rPr lang="en-US" altLang="zh-CN" sz="1100" b="1" dirty="0" smtClean="0">
                  <a:latin typeface="Arial"/>
                  <a:ea typeface="微软雅黑" pitchFamily="34" charset="-122"/>
                </a:rPr>
                <a:t>My Quotations </a:t>
              </a:r>
              <a:r>
                <a:rPr lang="en-US" altLang="zh-CN" sz="1100" dirty="0" smtClean="0">
                  <a:latin typeface="Arial"/>
                  <a:ea typeface="微软雅黑" pitchFamily="34" charset="-122"/>
                </a:rPr>
                <a:t>&gt;</a:t>
              </a:r>
              <a:r>
                <a:rPr lang="en-US" altLang="zh-CN" sz="1100" b="1" dirty="0" smtClean="0">
                  <a:latin typeface="Arial"/>
                  <a:ea typeface="微软雅黑" pitchFamily="34" charset="-122"/>
                </a:rPr>
                <a:t> New </a:t>
              </a:r>
              <a:r>
                <a:rPr lang="en-US" altLang="zh-CN" sz="1100" dirty="0" smtClean="0">
                  <a:latin typeface="Arial"/>
                  <a:ea typeface="微软雅黑" pitchFamily="34" charset="-122"/>
                </a:rPr>
                <a:t>&gt; </a:t>
              </a:r>
              <a:r>
                <a:rPr lang="en-US" altLang="zh-CN" sz="1100" b="1" dirty="0" smtClean="0">
                  <a:latin typeface="Arial"/>
                  <a:ea typeface="微软雅黑" pitchFamily="34" charset="-122"/>
                </a:rPr>
                <a:t>Add Product </a:t>
              </a:r>
              <a:r>
                <a:rPr lang="en-US" altLang="zh-CN" sz="1100" dirty="0" smtClean="0">
                  <a:latin typeface="Arial"/>
                  <a:ea typeface="微软雅黑" pitchFamily="34" charset="-122"/>
                </a:rPr>
                <a:t>&gt; </a:t>
              </a:r>
              <a:r>
                <a:rPr lang="en-US" altLang="zh-CN" sz="1100" b="1" dirty="0" smtClean="0">
                  <a:latin typeface="Arial"/>
                  <a:ea typeface="微软雅黑" pitchFamily="34" charset="-122"/>
                </a:rPr>
                <a:t>Add Pre-sales Product </a:t>
              </a:r>
              <a:r>
                <a:rPr lang="en-US" altLang="zh-CN" sz="1100" dirty="0" smtClean="0">
                  <a:latin typeface="Arial"/>
                  <a:ea typeface="微软雅黑" pitchFamily="34" charset="-122"/>
                </a:rPr>
                <a:t>&gt; </a:t>
              </a:r>
              <a:r>
                <a:rPr lang="en-US" altLang="zh-CN" sz="1100" b="1" dirty="0" smtClean="0">
                  <a:latin typeface="Arial"/>
                  <a:ea typeface="微软雅黑" pitchFamily="34" charset="-122"/>
                </a:rPr>
                <a:t>OceanStor 9000 (White box)</a:t>
              </a:r>
              <a:r>
                <a:rPr lang="en-US" altLang="zh-CN" sz="1100" dirty="0" smtClean="0">
                  <a:latin typeface="Arial"/>
                  <a:ea typeface="微软雅黑" pitchFamily="34" charset="-122"/>
                </a:rPr>
                <a:t>.</a:t>
              </a:r>
            </a:p>
          </p:txBody>
        </p:sp>
        <p:sp>
          <p:nvSpPr>
            <p:cNvPr id="29" name="右箭头 28"/>
            <p:cNvSpPr/>
            <p:nvPr/>
          </p:nvSpPr>
          <p:spPr bwMode="auto">
            <a:xfrm>
              <a:off x="2005815" y="3466565"/>
              <a:ext cx="333375" cy="190500"/>
            </a:xfrm>
            <a:prstGeom prst="rightArrow">
              <a:avLst/>
            </a:prstGeom>
            <a:solidFill>
              <a:srgbClr val="0081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smtClean="0">
                <a:ln>
                  <a:noFill/>
                </a:ln>
                <a:solidFill>
                  <a:schemeClr val="tx1"/>
                </a:solidFill>
                <a:effectLst/>
                <a:latin typeface="Arial" charset="0"/>
                <a:ea typeface="宋体" charset="-122"/>
              </a:endParaRPr>
            </a:p>
          </p:txBody>
        </p:sp>
        <p:sp>
          <p:nvSpPr>
            <p:cNvPr id="30" name="右箭头 29"/>
            <p:cNvSpPr/>
            <p:nvPr/>
          </p:nvSpPr>
          <p:spPr bwMode="auto">
            <a:xfrm>
              <a:off x="4034640" y="3447515"/>
              <a:ext cx="333375" cy="190500"/>
            </a:xfrm>
            <a:prstGeom prst="rightArrow">
              <a:avLst/>
            </a:prstGeom>
            <a:solidFill>
              <a:srgbClr val="0081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smtClean="0">
                <a:ln>
                  <a:noFill/>
                </a:ln>
                <a:solidFill>
                  <a:schemeClr val="tx1"/>
                </a:solidFill>
                <a:effectLst/>
                <a:latin typeface="Arial" charset="0"/>
                <a:ea typeface="宋体" charset="-122"/>
              </a:endParaRPr>
            </a:p>
          </p:txBody>
        </p:sp>
        <p:sp>
          <p:nvSpPr>
            <p:cNvPr id="31" name="右箭头 30"/>
            <p:cNvSpPr/>
            <p:nvPr/>
          </p:nvSpPr>
          <p:spPr bwMode="auto">
            <a:xfrm>
              <a:off x="6139665" y="3428465"/>
              <a:ext cx="333375" cy="190500"/>
            </a:xfrm>
            <a:prstGeom prst="rightArrow">
              <a:avLst/>
            </a:prstGeom>
            <a:solidFill>
              <a:srgbClr val="0081CC"/>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smtClean="0">
                <a:ln>
                  <a:noFill/>
                </a:ln>
                <a:solidFill>
                  <a:schemeClr val="tx1"/>
                </a:solidFill>
                <a:effectLst/>
                <a:latin typeface="Arial" charset="0"/>
                <a:ea typeface="宋体" charset="-122"/>
              </a:endParaRPr>
            </a:p>
          </p:txBody>
        </p:sp>
        <p:pic>
          <p:nvPicPr>
            <p:cNvPr id="32" name="Picture 2"/>
            <p:cNvPicPr>
              <a:picLocks noChangeAspect="1" noChangeArrowheads="1"/>
            </p:cNvPicPr>
            <p:nvPr/>
          </p:nvPicPr>
          <p:blipFill>
            <a:blip r:embed="rId3" cstate="print"/>
            <a:srcRect/>
            <a:stretch>
              <a:fillRect/>
            </a:stretch>
          </p:blipFill>
          <p:spPr bwMode="auto">
            <a:xfrm>
              <a:off x="262740" y="3357028"/>
              <a:ext cx="1708028" cy="471487"/>
            </a:xfrm>
            <a:prstGeom prst="rect">
              <a:avLst/>
            </a:prstGeom>
            <a:noFill/>
            <a:ln w="9525">
              <a:noFill/>
              <a:miter lim="800000"/>
              <a:headEnd/>
              <a:tailEnd/>
            </a:ln>
          </p:spPr>
        </p:pic>
        <p:pic>
          <p:nvPicPr>
            <p:cNvPr id="33" name="Picture 3"/>
            <p:cNvPicPr>
              <a:picLocks noChangeAspect="1" noChangeArrowheads="1"/>
            </p:cNvPicPr>
            <p:nvPr/>
          </p:nvPicPr>
          <p:blipFill>
            <a:blip r:embed="rId4" cstate="print"/>
            <a:srcRect/>
            <a:stretch>
              <a:fillRect/>
            </a:stretch>
          </p:blipFill>
          <p:spPr bwMode="auto">
            <a:xfrm>
              <a:off x="2348715" y="3018890"/>
              <a:ext cx="1803144" cy="923925"/>
            </a:xfrm>
            <a:prstGeom prst="rect">
              <a:avLst/>
            </a:prstGeom>
            <a:noFill/>
            <a:ln w="9525">
              <a:noFill/>
              <a:miter lim="800000"/>
              <a:headEnd/>
              <a:tailEnd/>
            </a:ln>
          </p:spPr>
        </p:pic>
        <p:sp>
          <p:nvSpPr>
            <p:cNvPr id="34" name="矩形 33"/>
            <p:cNvSpPr/>
            <p:nvPr/>
          </p:nvSpPr>
          <p:spPr bwMode="auto">
            <a:xfrm>
              <a:off x="2367765" y="3352265"/>
              <a:ext cx="400050" cy="561975"/>
            </a:xfrm>
            <a:prstGeom prst="rect">
              <a:avLst/>
            </a:prstGeom>
            <a:noFill/>
            <a:ln w="25400">
              <a:solidFill>
                <a:srgbClr val="C00000"/>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smtClean="0">
                <a:ln>
                  <a:noFill/>
                </a:ln>
                <a:solidFill>
                  <a:schemeClr val="tx1"/>
                </a:solidFill>
                <a:effectLst/>
                <a:latin typeface="Arial" charset="0"/>
                <a:ea typeface="宋体" charset="-122"/>
              </a:endParaRPr>
            </a:p>
          </p:txBody>
        </p:sp>
        <p:pic>
          <p:nvPicPr>
            <p:cNvPr id="35" name="Picture 4"/>
            <p:cNvPicPr>
              <a:picLocks noChangeAspect="1" noChangeArrowheads="1"/>
            </p:cNvPicPr>
            <p:nvPr/>
          </p:nvPicPr>
          <p:blipFill>
            <a:blip r:embed="rId5" cstate="print"/>
            <a:srcRect/>
            <a:stretch>
              <a:fillRect/>
            </a:stretch>
          </p:blipFill>
          <p:spPr bwMode="auto">
            <a:xfrm>
              <a:off x="4348965" y="2815902"/>
              <a:ext cx="1843434" cy="1338262"/>
            </a:xfrm>
            <a:prstGeom prst="rect">
              <a:avLst/>
            </a:prstGeom>
            <a:noFill/>
            <a:ln w="9525">
              <a:noFill/>
              <a:miter lim="800000"/>
              <a:headEnd/>
              <a:tailEnd/>
            </a:ln>
          </p:spPr>
        </p:pic>
        <p:sp>
          <p:nvSpPr>
            <p:cNvPr id="36" name="矩形 35"/>
            <p:cNvSpPr/>
            <p:nvPr/>
          </p:nvSpPr>
          <p:spPr bwMode="auto">
            <a:xfrm>
              <a:off x="4329914" y="2837915"/>
              <a:ext cx="657225" cy="561975"/>
            </a:xfrm>
            <a:prstGeom prst="rect">
              <a:avLst/>
            </a:prstGeom>
            <a:noFill/>
            <a:ln w="25400">
              <a:solidFill>
                <a:srgbClr val="C00000"/>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smtClean="0">
                <a:ln>
                  <a:noFill/>
                </a:ln>
                <a:solidFill>
                  <a:schemeClr val="tx1"/>
                </a:solidFill>
                <a:effectLst/>
                <a:latin typeface="Arial" charset="0"/>
                <a:ea typeface="宋体" charset="-122"/>
              </a:endParaRPr>
            </a:p>
          </p:txBody>
        </p:sp>
        <p:sp>
          <p:nvSpPr>
            <p:cNvPr id="37" name="矩形 36"/>
            <p:cNvSpPr/>
            <p:nvPr/>
          </p:nvSpPr>
          <p:spPr bwMode="auto">
            <a:xfrm>
              <a:off x="4377539" y="3742790"/>
              <a:ext cx="1676401" cy="371475"/>
            </a:xfrm>
            <a:prstGeom prst="rect">
              <a:avLst/>
            </a:prstGeom>
            <a:noFill/>
            <a:ln w="25400">
              <a:solidFill>
                <a:srgbClr val="C00000"/>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smtClean="0">
                <a:ln>
                  <a:noFill/>
                </a:ln>
                <a:solidFill>
                  <a:schemeClr val="tx1"/>
                </a:solidFill>
                <a:effectLst/>
                <a:latin typeface="Arial" charset="0"/>
                <a:ea typeface="宋体" charset="-122"/>
              </a:endParaRPr>
            </a:p>
          </p:txBody>
        </p:sp>
        <p:pic>
          <p:nvPicPr>
            <p:cNvPr id="38" name="Picture 5"/>
            <p:cNvPicPr>
              <a:picLocks noChangeAspect="1" noChangeArrowheads="1"/>
            </p:cNvPicPr>
            <p:nvPr/>
          </p:nvPicPr>
          <p:blipFill>
            <a:blip r:embed="rId6" cstate="print"/>
            <a:srcRect/>
            <a:stretch>
              <a:fillRect/>
            </a:stretch>
          </p:blipFill>
          <p:spPr bwMode="auto">
            <a:xfrm>
              <a:off x="6492090" y="3004604"/>
              <a:ext cx="2337507" cy="766762"/>
            </a:xfrm>
            <a:prstGeom prst="rect">
              <a:avLst/>
            </a:prstGeom>
            <a:noFill/>
            <a:ln w="9525">
              <a:noFill/>
              <a:miter lim="800000"/>
              <a:headEnd/>
              <a:tailEnd/>
            </a:ln>
          </p:spPr>
        </p:pic>
      </p:grpSp>
      <p:sp>
        <p:nvSpPr>
          <p:cNvPr id="39" name="矩形 38"/>
          <p:cNvSpPr/>
          <p:nvPr/>
        </p:nvSpPr>
        <p:spPr bwMode="auto">
          <a:xfrm>
            <a:off x="6428115" y="3759537"/>
            <a:ext cx="1632007" cy="242692"/>
          </a:xfrm>
          <a:prstGeom prst="rect">
            <a:avLst/>
          </a:prstGeom>
          <a:noFill/>
          <a:ln w="25400">
            <a:solidFill>
              <a:srgbClr val="C00000"/>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ctr"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smtClean="0">
              <a:ln>
                <a:noFill/>
              </a:ln>
              <a:solidFill>
                <a:schemeClr val="tx1"/>
              </a:solidFill>
              <a:effectLst/>
              <a:latin typeface="Arial" charset="0"/>
              <a:ea typeface="宋体" charset="-122"/>
            </a:endParaRPr>
          </a:p>
        </p:txBody>
      </p:sp>
    </p:spTree>
  </p:cSld>
  <p:clrMapOvr>
    <a:masterClrMapping/>
  </p:clrMapOvr>
  <p:transition advClick="0" advTm="8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314" y="276776"/>
            <a:ext cx="8069036" cy="559338"/>
          </a:xfrm>
        </p:spPr>
        <p:txBody>
          <a:bodyPr/>
          <a:lstStyle/>
          <a:p>
            <a:r>
              <a:rPr lang="en-US" altLang="zh-CN" sz="2400" dirty="0" smtClean="0">
                <a:latin typeface="Arial"/>
              </a:rPr>
              <a:t>Factors Affecting OceanStor 9000 Quotation</a:t>
            </a:r>
            <a:endParaRPr lang="zh-CN" altLang="en-US" sz="2400" dirty="0">
              <a:latin typeface="Arial"/>
            </a:endParaRPr>
          </a:p>
        </p:txBody>
      </p:sp>
      <p:sp>
        <p:nvSpPr>
          <p:cNvPr id="3" name="矩形 2"/>
          <p:cNvSpPr/>
          <p:nvPr/>
        </p:nvSpPr>
        <p:spPr bwMode="auto">
          <a:xfrm>
            <a:off x="304800" y="1073356"/>
            <a:ext cx="1565275" cy="1092200"/>
          </a:xfrm>
          <a:prstGeom prst="rect">
            <a:avLst/>
          </a:prstGeom>
          <a:solidFill>
            <a:srgbClr val="00458B"/>
          </a:solidFill>
          <a:ln w="25400">
            <a:solidFill>
              <a:schemeClr val="tx1"/>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b="1" i="0" u="none" strike="noStrike" cap="none" normalizeH="0" baseline="0" dirty="0" smtClean="0">
                <a:ln>
                  <a:noFill/>
                </a:ln>
                <a:solidFill>
                  <a:schemeClr val="bg1"/>
                </a:solidFill>
                <a:effectLst/>
                <a:latin typeface="Arial"/>
                <a:ea typeface="微软雅黑" pitchFamily="34" charset="-122"/>
              </a:rPr>
              <a:t>Storage units</a:t>
            </a:r>
            <a:endParaRPr kumimoji="0" lang="zh-CN" altLang="en-US" b="1" i="0" u="none" strike="noStrike" cap="none" normalizeH="0" baseline="0" dirty="0" smtClean="0">
              <a:ln>
                <a:noFill/>
              </a:ln>
              <a:solidFill>
                <a:schemeClr val="bg1"/>
              </a:solidFill>
              <a:effectLst/>
              <a:latin typeface="Arial"/>
              <a:ea typeface="微软雅黑" pitchFamily="34" charset="-122"/>
            </a:endParaRPr>
          </a:p>
        </p:txBody>
      </p:sp>
      <p:sp>
        <p:nvSpPr>
          <p:cNvPr id="4" name="矩形 3"/>
          <p:cNvSpPr/>
          <p:nvPr/>
        </p:nvSpPr>
        <p:spPr bwMode="auto">
          <a:xfrm>
            <a:off x="304800" y="2168525"/>
            <a:ext cx="1565275" cy="1143000"/>
          </a:xfrm>
          <a:prstGeom prst="rect">
            <a:avLst/>
          </a:prstGeom>
          <a:solidFill>
            <a:srgbClr val="0081CC"/>
          </a:solidFill>
          <a:ln w="25400">
            <a:solidFill>
              <a:schemeClr val="tx1"/>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b="1" i="0" u="none" strike="noStrike" cap="none" normalizeH="0" baseline="0" dirty="0" smtClean="0">
                <a:ln>
                  <a:noFill/>
                </a:ln>
                <a:solidFill>
                  <a:schemeClr val="bg1"/>
                </a:solidFill>
                <a:effectLst/>
                <a:latin typeface="Arial"/>
                <a:ea typeface="微软雅黑" pitchFamily="34" charset="-122"/>
              </a:rPr>
              <a:t>Other components</a:t>
            </a:r>
            <a:endParaRPr kumimoji="0" lang="zh-CN" altLang="en-US" b="1" i="0" u="none" strike="noStrike" cap="none" normalizeH="0" baseline="0" dirty="0" smtClean="0">
              <a:ln>
                <a:noFill/>
              </a:ln>
              <a:solidFill>
                <a:schemeClr val="bg1"/>
              </a:solidFill>
              <a:effectLst/>
              <a:latin typeface="Arial"/>
              <a:ea typeface="微软雅黑" pitchFamily="34" charset="-122"/>
            </a:endParaRPr>
          </a:p>
        </p:txBody>
      </p:sp>
      <p:sp>
        <p:nvSpPr>
          <p:cNvPr id="5" name="矩形 4"/>
          <p:cNvSpPr/>
          <p:nvPr/>
        </p:nvSpPr>
        <p:spPr bwMode="auto">
          <a:xfrm>
            <a:off x="304800" y="3307695"/>
            <a:ext cx="1565275" cy="1054100"/>
          </a:xfrm>
          <a:prstGeom prst="rect">
            <a:avLst/>
          </a:prstGeom>
          <a:solidFill>
            <a:srgbClr val="91BEE7"/>
          </a:solidFill>
          <a:ln w="25400">
            <a:solidFill>
              <a:schemeClr val="tx1"/>
            </a:solidFill>
            <a:prstDash val="sysDash"/>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b="1" i="0" u="none" strike="noStrike" cap="none" normalizeH="0" baseline="0" dirty="0" smtClean="0">
                <a:ln>
                  <a:noFill/>
                </a:ln>
                <a:solidFill>
                  <a:schemeClr val="bg1"/>
                </a:solidFill>
                <a:effectLst/>
                <a:latin typeface="Arial"/>
                <a:ea typeface="微软雅黑" pitchFamily="34" charset="-122"/>
              </a:rPr>
              <a:t>Services</a:t>
            </a:r>
            <a:endParaRPr kumimoji="0" lang="zh-CN" altLang="en-US" b="1" i="0" u="none" strike="noStrike" cap="none" normalizeH="0" baseline="0" dirty="0" smtClean="0">
              <a:ln>
                <a:noFill/>
              </a:ln>
              <a:solidFill>
                <a:schemeClr val="bg1"/>
              </a:solidFill>
              <a:effectLst/>
              <a:latin typeface="Arial"/>
              <a:ea typeface="微软雅黑" pitchFamily="34" charset="-122"/>
            </a:endParaRPr>
          </a:p>
        </p:txBody>
      </p:sp>
      <p:sp>
        <p:nvSpPr>
          <p:cNvPr id="7" name="矩形 6"/>
          <p:cNvSpPr/>
          <p:nvPr/>
        </p:nvSpPr>
        <p:spPr bwMode="auto">
          <a:xfrm>
            <a:off x="3129477" y="1055108"/>
            <a:ext cx="2299774" cy="131661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200" b="0" i="0" u="none" strike="noStrike" cap="none" normalizeH="0" baseline="0" smtClean="0">
              <a:ln>
                <a:noFill/>
              </a:ln>
              <a:solidFill>
                <a:schemeClr val="tx1"/>
              </a:solidFill>
              <a:effectLst/>
              <a:latin typeface="Arial"/>
              <a:ea typeface="微软雅黑" pitchFamily="34" charset="-122"/>
            </a:endParaRPr>
          </a:p>
        </p:txBody>
      </p:sp>
      <p:grpSp>
        <p:nvGrpSpPr>
          <p:cNvPr id="9" name="组合 8"/>
          <p:cNvGrpSpPr/>
          <p:nvPr/>
        </p:nvGrpSpPr>
        <p:grpSpPr>
          <a:xfrm>
            <a:off x="3116777" y="2500646"/>
            <a:ext cx="2331523" cy="937879"/>
            <a:chOff x="3774001" y="2315583"/>
            <a:chExt cx="3274499" cy="1093057"/>
          </a:xfrm>
        </p:grpSpPr>
        <p:sp>
          <p:nvSpPr>
            <p:cNvPr id="10" name="矩形 9"/>
            <p:cNvSpPr/>
            <p:nvPr/>
          </p:nvSpPr>
          <p:spPr bwMode="auto">
            <a:xfrm>
              <a:off x="3774001" y="2315583"/>
              <a:ext cx="3274499" cy="1093057"/>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200" b="0" i="0" u="none" strike="noStrike" cap="none" normalizeH="0" baseline="0" smtClean="0">
                <a:ln>
                  <a:noFill/>
                </a:ln>
                <a:solidFill>
                  <a:schemeClr val="tx1"/>
                </a:solidFill>
                <a:effectLst/>
                <a:latin typeface="Arial"/>
                <a:ea typeface="微软雅黑" pitchFamily="34" charset="-122"/>
              </a:endParaRPr>
            </a:p>
          </p:txBody>
        </p:sp>
        <p:sp>
          <p:nvSpPr>
            <p:cNvPr id="11" name="矩形 10"/>
            <p:cNvSpPr/>
            <p:nvPr/>
          </p:nvSpPr>
          <p:spPr>
            <a:xfrm>
              <a:off x="3903932" y="2425092"/>
              <a:ext cx="2360749" cy="968491"/>
            </a:xfrm>
            <a:prstGeom prst="rect">
              <a:avLst/>
            </a:prstGeom>
          </p:spPr>
          <p:txBody>
            <a:bodyPr wrap="square">
              <a:spAutoFit/>
            </a:bodyPr>
            <a:lstStyle/>
            <a:p>
              <a:pPr defTabSz="686966">
                <a:buFont typeface="Arial" pitchFamily="34" charset="0"/>
                <a:buChar char="•"/>
              </a:pPr>
              <a:r>
                <a:rPr lang="en-US" altLang="zh-CN" sz="1200" dirty="0" smtClean="0">
                  <a:latin typeface="Arial"/>
                  <a:ea typeface="微软雅黑" pitchFamily="34" charset="-122"/>
                </a:rPr>
                <a:t>Switch unit</a:t>
              </a:r>
            </a:p>
            <a:p>
              <a:pPr defTabSz="686966">
                <a:buFont typeface="Arial" pitchFamily="34" charset="0"/>
                <a:buChar char="•"/>
              </a:pPr>
              <a:r>
                <a:rPr lang="en-US" altLang="zh-CN" sz="1200" dirty="0" smtClean="0">
                  <a:latin typeface="Arial"/>
                  <a:ea typeface="微软雅黑" pitchFamily="34" charset="-122"/>
                </a:rPr>
                <a:t>Cabinet/PDU</a:t>
              </a:r>
            </a:p>
            <a:p>
              <a:pPr defTabSz="686966">
                <a:buFont typeface="Arial" pitchFamily="34" charset="0"/>
                <a:buChar char="•"/>
              </a:pPr>
              <a:r>
                <a:rPr lang="en-US" altLang="zh-CN" sz="1200" dirty="0" smtClean="0">
                  <a:latin typeface="Arial"/>
                  <a:ea typeface="微软雅黑" pitchFamily="34" charset="-122"/>
                </a:rPr>
                <a:t>KVM</a:t>
              </a:r>
            </a:p>
            <a:p>
              <a:pPr defTabSz="686966">
                <a:buFont typeface="Arial" pitchFamily="34" charset="0"/>
                <a:buChar char="•"/>
              </a:pPr>
              <a:r>
                <a:rPr lang="en-US" altLang="zh-CN" sz="1200" dirty="0" smtClean="0">
                  <a:latin typeface="Arial"/>
                  <a:ea typeface="微软雅黑" pitchFamily="34" charset="-122"/>
                </a:rPr>
                <a:t>Cable</a:t>
              </a:r>
              <a:endParaRPr lang="zh-CN" altLang="en-US" sz="1200" dirty="0">
                <a:latin typeface="Arial"/>
                <a:ea typeface="微软雅黑" pitchFamily="34" charset="-122"/>
              </a:endParaRPr>
            </a:p>
          </p:txBody>
        </p:sp>
      </p:grpSp>
      <p:grpSp>
        <p:nvGrpSpPr>
          <p:cNvPr id="12" name="组合 11"/>
          <p:cNvGrpSpPr/>
          <p:nvPr/>
        </p:nvGrpSpPr>
        <p:grpSpPr>
          <a:xfrm>
            <a:off x="3116776" y="3643816"/>
            <a:ext cx="2350574" cy="1087839"/>
            <a:chOff x="3774001" y="3471282"/>
            <a:chExt cx="3274498" cy="1350360"/>
          </a:xfrm>
        </p:grpSpPr>
        <p:sp>
          <p:nvSpPr>
            <p:cNvPr id="13" name="矩形 12"/>
            <p:cNvSpPr/>
            <p:nvPr/>
          </p:nvSpPr>
          <p:spPr bwMode="auto">
            <a:xfrm>
              <a:off x="3774001" y="3471282"/>
              <a:ext cx="3274498" cy="1350360"/>
            </a:xfrm>
            <a:prstGeom prst="rect">
              <a:avLst/>
            </a:prstGeom>
            <a:solidFill>
              <a:schemeClr val="bg1">
                <a:lumMod val="8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200" b="0" i="0" u="none" strike="noStrike" cap="none" normalizeH="0" baseline="0" smtClean="0">
                <a:ln>
                  <a:noFill/>
                </a:ln>
                <a:solidFill>
                  <a:schemeClr val="tx1"/>
                </a:solidFill>
                <a:effectLst/>
                <a:latin typeface="Arial"/>
                <a:ea typeface="微软雅黑" pitchFamily="34" charset="-122"/>
              </a:endParaRPr>
            </a:p>
          </p:txBody>
        </p:sp>
        <p:sp>
          <p:nvSpPr>
            <p:cNvPr id="14" name="矩形 13"/>
            <p:cNvSpPr/>
            <p:nvPr/>
          </p:nvSpPr>
          <p:spPr>
            <a:xfrm>
              <a:off x="3918393" y="3559752"/>
              <a:ext cx="3118815" cy="1260766"/>
            </a:xfrm>
            <a:prstGeom prst="rect">
              <a:avLst/>
            </a:prstGeom>
          </p:spPr>
          <p:txBody>
            <a:bodyPr wrap="none">
              <a:spAutoFit/>
            </a:bodyPr>
            <a:lstStyle/>
            <a:p>
              <a:pPr defTabSz="686966">
                <a:buFont typeface="Arial" pitchFamily="34" charset="0"/>
                <a:buChar char="•"/>
                <a:defRPr/>
              </a:pPr>
              <a:r>
                <a:rPr lang="en-US" altLang="zh-CN" sz="1200" dirty="0" smtClean="0">
                  <a:latin typeface="Arial"/>
                  <a:ea typeface="微软雅黑" pitchFamily="34" charset="-122"/>
                </a:rPr>
                <a:t>IP product maintenance</a:t>
              </a:r>
            </a:p>
            <a:p>
              <a:pPr defTabSz="686966">
                <a:buFont typeface="Arial" pitchFamily="34" charset="0"/>
                <a:buChar char="•"/>
                <a:defRPr/>
              </a:pPr>
              <a:r>
                <a:rPr lang="en-US" altLang="zh-CN" sz="1200" dirty="0" smtClean="0">
                  <a:latin typeface="Arial"/>
                  <a:ea typeface="微软雅黑" pitchFamily="34" charset="-122"/>
                </a:rPr>
                <a:t>Software support</a:t>
              </a:r>
            </a:p>
            <a:p>
              <a:pPr defTabSz="686966">
                <a:buFont typeface="Arial" pitchFamily="34" charset="0"/>
                <a:buChar char="•"/>
                <a:defRPr/>
              </a:pPr>
              <a:r>
                <a:rPr lang="en-US" altLang="zh-CN" sz="1200" dirty="0" smtClean="0">
                  <a:latin typeface="Arial"/>
                  <a:ea typeface="微软雅黑" pitchFamily="34" charset="-122"/>
                </a:rPr>
                <a:t>Hardware warranty/Warranty </a:t>
              </a:r>
            </a:p>
            <a:p>
              <a:pPr indent="87313" defTabSz="686966">
                <a:defRPr/>
              </a:pPr>
              <a:r>
                <a:rPr lang="en-US" altLang="zh-CN" sz="1200" dirty="0" smtClean="0">
                  <a:latin typeface="Arial"/>
                  <a:ea typeface="微软雅黑" pitchFamily="34" charset="-122"/>
                </a:rPr>
                <a:t>renewal</a:t>
              </a:r>
              <a:endParaRPr lang="zh-CN" altLang="en-US" sz="1200" dirty="0" smtClean="0">
                <a:latin typeface="Arial"/>
                <a:ea typeface="微软雅黑" pitchFamily="34" charset="-122"/>
              </a:endParaRPr>
            </a:p>
            <a:p>
              <a:pPr defTabSz="686966">
                <a:buFont typeface="Arial" pitchFamily="34" charset="0"/>
                <a:buChar char="•"/>
                <a:defRPr/>
              </a:pPr>
              <a:r>
                <a:rPr lang="en-US" altLang="zh-CN" sz="1200" dirty="0" smtClean="0">
                  <a:latin typeface="Arial"/>
                  <a:ea typeface="微软雅黑" pitchFamily="34" charset="-122"/>
                </a:rPr>
                <a:t>Professional services</a:t>
              </a:r>
              <a:endParaRPr lang="zh-CN" altLang="en-US" sz="1200" dirty="0">
                <a:latin typeface="Arial"/>
                <a:ea typeface="微软雅黑" pitchFamily="34" charset="-122"/>
              </a:endParaRPr>
            </a:p>
          </p:txBody>
        </p:sp>
      </p:grpSp>
      <p:cxnSp>
        <p:nvCxnSpPr>
          <p:cNvPr id="15" name="直接连接符 14"/>
          <p:cNvCxnSpPr/>
          <p:nvPr/>
        </p:nvCxnSpPr>
        <p:spPr bwMode="auto">
          <a:xfrm>
            <a:off x="2009775" y="3042285"/>
            <a:ext cx="1021080" cy="0"/>
          </a:xfrm>
          <a:prstGeom prst="line">
            <a:avLst/>
          </a:prstGeom>
          <a:noFill/>
          <a:ln w="34925">
            <a:solidFill>
              <a:srgbClr val="00458D"/>
            </a:solidFill>
            <a:prstDash val="dash"/>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a:off x="1986915" y="1632585"/>
            <a:ext cx="1021080" cy="0"/>
          </a:xfrm>
          <a:prstGeom prst="line">
            <a:avLst/>
          </a:prstGeom>
          <a:noFill/>
          <a:ln w="34925">
            <a:solidFill>
              <a:srgbClr val="00458D"/>
            </a:solidFill>
            <a:prstDash val="dash"/>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2002155" y="4170045"/>
            <a:ext cx="1021080" cy="0"/>
          </a:xfrm>
          <a:prstGeom prst="line">
            <a:avLst/>
          </a:prstGeom>
          <a:noFill/>
          <a:ln w="34925">
            <a:solidFill>
              <a:srgbClr val="00458D"/>
            </a:solidFill>
            <a:prstDash val="dash"/>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0"/>
          <p:cNvSpPr>
            <a:spLocks noChangeArrowheads="1"/>
          </p:cNvSpPr>
          <p:nvPr/>
        </p:nvSpPr>
        <p:spPr bwMode="gray">
          <a:xfrm>
            <a:off x="5448300" y="803275"/>
            <a:ext cx="3552825" cy="4016375"/>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a:defRPr/>
            </a:pPr>
            <a:r>
              <a:rPr lang="en-US" altLang="zh-CN" sz="1400" b="1" dirty="0" smtClean="0">
                <a:latin typeface="Arial"/>
                <a:ea typeface="微软雅黑" pitchFamily="34" charset="-122"/>
                <a:cs typeface="Arial" pitchFamily="34" charset="0"/>
              </a:rPr>
              <a:t>Parameter description</a:t>
            </a:r>
          </a:p>
          <a:p>
            <a:pPr marL="285750" indent="-285750">
              <a:buFont typeface="Wingdings" pitchFamily="2" charset="2"/>
              <a:buChar char="§"/>
              <a:defRPr/>
            </a:pPr>
            <a:r>
              <a:rPr lang="en-US" altLang="zh-CN" dirty="0" smtClean="0">
                <a:latin typeface="Arial"/>
                <a:ea typeface="微软雅黑" pitchFamily="34" charset="-122"/>
              </a:rPr>
              <a:t>1000 instead of 1024 is used in capacity conversion.</a:t>
            </a:r>
          </a:p>
          <a:p>
            <a:pPr marL="285750" indent="-285750">
              <a:buFont typeface="Wingdings" pitchFamily="2" charset="2"/>
              <a:buChar char="§"/>
              <a:defRPr/>
            </a:pPr>
            <a:r>
              <a:rPr lang="en-US" altLang="zh-CN" dirty="0" smtClean="0">
                <a:latin typeface="Arial"/>
                <a:ea typeface="微软雅黑" pitchFamily="34" charset="-122"/>
              </a:rPr>
              <a:t>10GE back-end networks can support more than 40 nodes. If the number of nodes exceeds 40, the generated order does not contain 10GE switches required for OceanStor 9000 internal networks and must be placed separately from the </a:t>
            </a:r>
            <a:r>
              <a:rPr lang="en-US" altLang="zh-CN" dirty="0" err="1" smtClean="0">
                <a:latin typeface="Arial"/>
                <a:ea typeface="微软雅黑" pitchFamily="34" charset="-122"/>
              </a:rPr>
              <a:t>Datacom</a:t>
            </a:r>
            <a:r>
              <a:rPr lang="en-US" altLang="zh-CN" dirty="0" smtClean="0">
                <a:latin typeface="Arial"/>
                <a:ea typeface="微软雅黑" pitchFamily="34" charset="-122"/>
              </a:rPr>
              <a:t> Product Line. </a:t>
            </a:r>
          </a:p>
          <a:p>
            <a:pPr marL="285750" indent="-285750">
              <a:buFont typeface="Wingdings" pitchFamily="2" charset="2"/>
              <a:buChar char="§"/>
              <a:defRPr/>
            </a:pPr>
            <a:r>
              <a:rPr lang="en-US" altLang="zh-CN" dirty="0" smtClean="0">
                <a:latin typeface="Arial"/>
                <a:ea typeface="微软雅黑" pitchFamily="34" charset="-122"/>
              </a:rPr>
              <a:t>An InfiniBand network can only be configured with a maximum of 16 nodes.</a:t>
            </a:r>
          </a:p>
          <a:p>
            <a:pPr marL="285750" indent="-285750">
              <a:buFont typeface="Wingdings" pitchFamily="2" charset="2"/>
              <a:buChar char="§"/>
              <a:defRPr/>
            </a:pPr>
            <a:r>
              <a:rPr lang="en-US" altLang="zh-CN" dirty="0" smtClean="0">
                <a:latin typeface="Arial"/>
                <a:ea typeface="微软雅黑" pitchFamily="34" charset="-122"/>
              </a:rPr>
              <a:t>10GE front-end and back-end networks are highly recommended for OceanStor 9000.</a:t>
            </a:r>
          </a:p>
          <a:p>
            <a:pPr marL="285750" indent="-285750">
              <a:buFont typeface="Wingdings" pitchFamily="2" charset="2"/>
              <a:buChar char="§"/>
              <a:defRPr/>
            </a:pPr>
            <a:r>
              <a:rPr lang="en-US" altLang="zh-CN" dirty="0" smtClean="0">
                <a:latin typeface="Arial"/>
                <a:ea typeface="微软雅黑" pitchFamily="34" charset="-122"/>
              </a:rPr>
              <a:t>The load balancing software is a piece of free software contained in a basic software package. </a:t>
            </a:r>
            <a:r>
              <a:rPr lang="en-US" altLang="zh-CN" dirty="0" err="1" smtClean="0">
                <a:latin typeface="Arial"/>
                <a:ea typeface="微软雅黑" pitchFamily="34" charset="-122"/>
              </a:rPr>
              <a:t>InfoRevive</a:t>
            </a:r>
            <a:r>
              <a:rPr lang="en-US" altLang="zh-CN" dirty="0" smtClean="0">
                <a:latin typeface="Arial"/>
                <a:ea typeface="微软雅黑" pitchFamily="34" charset="-122"/>
              </a:rPr>
              <a:t> is only configured in video surveillance scenarios and prohibited in other scenarios.</a:t>
            </a:r>
          </a:p>
          <a:p>
            <a:pPr marL="285750" indent="-285750">
              <a:buFont typeface="Wingdings" pitchFamily="2" charset="2"/>
              <a:buChar char="§"/>
              <a:defRPr/>
            </a:pPr>
            <a:r>
              <a:rPr lang="en-US" altLang="zh-CN" dirty="0" smtClean="0">
                <a:latin typeface="Arial"/>
                <a:ea typeface="微软雅黑" pitchFamily="34" charset="-122"/>
              </a:rPr>
              <a:t>The </a:t>
            </a:r>
            <a:r>
              <a:rPr lang="en-US" altLang="zh-CN" dirty="0" err="1" smtClean="0">
                <a:latin typeface="Arial"/>
                <a:ea typeface="微软雅黑" pitchFamily="34" charset="-122"/>
              </a:rPr>
              <a:t>C72</a:t>
            </a:r>
            <a:r>
              <a:rPr lang="en-US" altLang="zh-CN" dirty="0" smtClean="0">
                <a:latin typeface="Arial"/>
                <a:ea typeface="微软雅黑" pitchFamily="34" charset="-122"/>
              </a:rPr>
              <a:t> node is applied to video recording scenarios and cannot be equipped with remote replication software and quota management software.</a:t>
            </a:r>
          </a:p>
        </p:txBody>
      </p:sp>
      <p:sp>
        <p:nvSpPr>
          <p:cNvPr id="19" name="矩形 18"/>
          <p:cNvSpPr/>
          <p:nvPr/>
        </p:nvSpPr>
        <p:spPr>
          <a:xfrm>
            <a:off x="3191335" y="1055791"/>
            <a:ext cx="2313454" cy="1384995"/>
          </a:xfrm>
          <a:prstGeom prst="rect">
            <a:avLst/>
          </a:prstGeom>
        </p:spPr>
        <p:txBody>
          <a:bodyPr wrap="none">
            <a:spAutoFit/>
          </a:bodyPr>
          <a:lstStyle/>
          <a:p>
            <a:pPr defTabSz="686966">
              <a:buFont typeface="Arial" pitchFamily="34" charset="0"/>
              <a:buChar char="•"/>
              <a:defRPr/>
            </a:pPr>
            <a:r>
              <a:rPr lang="en-US" altLang="zh-CN" sz="1200" dirty="0" smtClean="0">
                <a:latin typeface="Arial"/>
                <a:ea typeface="微软雅黑" pitchFamily="34" charset="-122"/>
              </a:rPr>
              <a:t>P25E</a:t>
            </a:r>
            <a:r>
              <a:rPr lang="zh-CN" altLang="en-US" sz="1200" dirty="0" smtClean="0">
                <a:latin typeface="Arial"/>
                <a:ea typeface="微软雅黑" pitchFamily="34" charset="-122"/>
              </a:rPr>
              <a:t> </a:t>
            </a:r>
            <a:r>
              <a:rPr lang="en-US" altLang="zh-CN" sz="1200" dirty="0" smtClean="0">
                <a:latin typeface="Arial"/>
                <a:ea typeface="微软雅黑" pitchFamily="34" charset="-122"/>
              </a:rPr>
              <a:t>node</a:t>
            </a:r>
          </a:p>
          <a:p>
            <a:pPr defTabSz="686966">
              <a:buFont typeface="Arial" pitchFamily="34" charset="0"/>
              <a:buChar char="•"/>
              <a:defRPr/>
            </a:pPr>
            <a:r>
              <a:rPr lang="en-US" altLang="zh-CN" sz="1200" dirty="0" smtClean="0">
                <a:latin typeface="Arial"/>
                <a:ea typeface="微软雅黑" pitchFamily="34" charset="-122"/>
              </a:rPr>
              <a:t>P36E</a:t>
            </a:r>
            <a:r>
              <a:rPr lang="zh-CN" altLang="en-US" sz="1200" dirty="0" smtClean="0">
                <a:latin typeface="Arial"/>
                <a:ea typeface="微软雅黑" pitchFamily="34" charset="-122"/>
              </a:rPr>
              <a:t> </a:t>
            </a:r>
            <a:r>
              <a:rPr lang="en-US" altLang="zh-CN" sz="1200" dirty="0" smtClean="0">
                <a:latin typeface="Arial"/>
                <a:ea typeface="微软雅黑" pitchFamily="34" charset="-122"/>
              </a:rPr>
              <a:t>node</a:t>
            </a:r>
          </a:p>
          <a:p>
            <a:pPr defTabSz="686966">
              <a:buFont typeface="Arial" pitchFamily="34" charset="0"/>
              <a:buChar char="•"/>
              <a:defRPr/>
            </a:pPr>
            <a:r>
              <a:rPr lang="en-US" altLang="zh-CN" sz="1200" dirty="0" smtClean="0">
                <a:latin typeface="Arial"/>
                <a:ea typeface="微软雅黑" pitchFamily="34" charset="-122"/>
              </a:rPr>
              <a:t>P12E node</a:t>
            </a:r>
          </a:p>
          <a:p>
            <a:pPr defTabSz="686966">
              <a:buFont typeface="Arial" pitchFamily="34" charset="0"/>
              <a:buChar char="•"/>
              <a:defRPr/>
            </a:pPr>
            <a:r>
              <a:rPr lang="en-US" altLang="zh-CN" sz="1200" dirty="0" smtClean="0">
                <a:latin typeface="Arial"/>
                <a:ea typeface="微软雅黑" pitchFamily="34" charset="-122"/>
              </a:rPr>
              <a:t>C36E node</a:t>
            </a:r>
          </a:p>
          <a:p>
            <a:pPr defTabSz="686966">
              <a:buFont typeface="Arial" pitchFamily="34" charset="0"/>
              <a:buChar char="•"/>
              <a:defRPr/>
            </a:pPr>
            <a:r>
              <a:rPr lang="en-US" altLang="zh-CN" sz="1200" dirty="0" smtClean="0">
                <a:latin typeface="Arial"/>
                <a:ea typeface="微软雅黑" pitchFamily="34" charset="-122"/>
              </a:rPr>
              <a:t>C72E node</a:t>
            </a:r>
          </a:p>
          <a:p>
            <a:pPr defTabSz="686966">
              <a:buFont typeface="Arial" pitchFamily="34" charset="0"/>
              <a:buChar char="•"/>
              <a:defRPr/>
            </a:pPr>
            <a:r>
              <a:rPr lang="en-US" altLang="zh-CN" sz="1200" dirty="0" smtClean="0">
                <a:latin typeface="Arial"/>
                <a:ea typeface="微软雅黑" pitchFamily="34" charset="-122"/>
              </a:rPr>
              <a:t>System software and licenses </a:t>
            </a:r>
          </a:p>
          <a:p>
            <a:pPr marL="87313" defTabSz="686966">
              <a:defRPr/>
            </a:pPr>
            <a:r>
              <a:rPr lang="en-US" altLang="zh-CN" sz="1200" dirty="0" smtClean="0">
                <a:latin typeface="Arial"/>
                <a:ea typeface="微软雅黑" pitchFamily="34" charset="-122"/>
              </a:rPr>
              <a:t>for value-added software</a:t>
            </a:r>
            <a:endParaRPr lang="zh-CN" altLang="en-US" sz="1200" dirty="0">
              <a:latin typeface="Arial"/>
              <a:ea typeface="微软雅黑" pitchFamily="34" charset="-122"/>
            </a:endParaRPr>
          </a:p>
        </p:txBody>
      </p:sp>
    </p:spTree>
  </p:cSld>
  <p:clrMapOvr>
    <a:masterClrMapping/>
  </p:clrMapOvr>
  <p:transition advClick="0" advTm="80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1988" y="268288"/>
            <a:ext cx="7632700" cy="559338"/>
          </a:xfrm>
        </p:spPr>
        <p:txBody>
          <a:bodyPr/>
          <a:lstStyle/>
          <a:p>
            <a:r>
              <a:rPr lang="en-US" altLang="zh-CN" sz="2400" dirty="0" smtClean="0">
                <a:latin typeface="Arial"/>
              </a:rPr>
              <a:t>Details on Configurations – R</a:t>
            </a:r>
            <a:r>
              <a:rPr lang="en-US" altLang="zh-CN" sz="2400" dirty="0" smtClean="0"/>
              <a:t>equirement </a:t>
            </a:r>
            <a:endParaRPr lang="zh-CN" altLang="en-US" sz="2400" dirty="0">
              <a:latin typeface="Arial" pitchFamily="34" charset="0"/>
              <a:ea typeface="Arial Unicode MS" pitchFamily="34" charset="-122"/>
              <a:cs typeface="Arial" pitchFamily="34" charset="0"/>
            </a:endParaRPr>
          </a:p>
        </p:txBody>
      </p:sp>
      <p:sp>
        <p:nvSpPr>
          <p:cNvPr id="7" name="TextBox 114"/>
          <p:cNvSpPr txBox="1">
            <a:spLocks noChangeArrowheads="1"/>
          </p:cNvSpPr>
          <p:nvPr/>
        </p:nvSpPr>
        <p:spPr bwMode="auto">
          <a:xfrm>
            <a:off x="545485" y="916460"/>
            <a:ext cx="8207990" cy="2862306"/>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200" b="1" dirty="0" smtClean="0">
                <a:latin typeface="Arial"/>
                <a:ea typeface="微软雅黑" pitchFamily="34" charset="-122"/>
              </a:rPr>
              <a:t>Configuration example:</a:t>
            </a:r>
          </a:p>
          <a:p>
            <a:pPr defTabSz="914141">
              <a:lnSpc>
                <a:spcPct val="150000"/>
              </a:lnSpc>
              <a:buFont typeface="Wingdings" pitchFamily="2" charset="2"/>
              <a:buChar char="ü"/>
            </a:pPr>
            <a:r>
              <a:rPr lang="en-US" altLang="zh-CN" sz="1200" b="1" dirty="0" smtClean="0">
                <a:latin typeface="Arial"/>
                <a:ea typeface="微软雅黑" pitchFamily="34" charset="-122"/>
              </a:rPr>
              <a:t>Initial capacity requirements: </a:t>
            </a:r>
          </a:p>
          <a:p>
            <a:pPr lvl="1" defTabSz="914141">
              <a:lnSpc>
                <a:spcPct val="150000"/>
              </a:lnSpc>
              <a:buFont typeface="Wingdings" pitchFamily="2" charset="2"/>
              <a:buChar char="ü"/>
            </a:pPr>
            <a:r>
              <a:rPr lang="en-US" altLang="zh-CN" sz="1200" b="1" dirty="0" smtClean="0">
                <a:latin typeface="Arial"/>
                <a:ea typeface="微软雅黑" pitchFamily="34" charset="-122"/>
              </a:rPr>
              <a:t>Available capacity of a file system is 800 TB (SAS disk 40 TB, SATA disk 760 TB). The redundancy ratio is +2. P25E nodes are equipped with SAS disks (900 GB) and P36E nodes are equipped with SATA disks (6 TB).</a:t>
            </a:r>
          </a:p>
          <a:p>
            <a:pPr defTabSz="914141">
              <a:lnSpc>
                <a:spcPct val="150000"/>
              </a:lnSpc>
              <a:buFont typeface="Wingdings" pitchFamily="2" charset="2"/>
              <a:buChar char="ü"/>
            </a:pPr>
            <a:r>
              <a:rPr lang="en-US" altLang="zh-CN" sz="1200" b="1" dirty="0" smtClean="0">
                <a:latin typeface="Arial"/>
                <a:ea typeface="微软雅黑" pitchFamily="34" charset="-122"/>
              </a:rPr>
              <a:t>Software requirements: quota management software, load balancing software, and storage tiering software</a:t>
            </a:r>
          </a:p>
          <a:p>
            <a:pPr defTabSz="914141">
              <a:lnSpc>
                <a:spcPct val="150000"/>
              </a:lnSpc>
              <a:buFont typeface="Wingdings" pitchFamily="2" charset="2"/>
              <a:buChar char="ü"/>
            </a:pPr>
            <a:r>
              <a:rPr lang="en-US" altLang="zh-CN" sz="1200" b="1" dirty="0" smtClean="0">
                <a:latin typeface="Arial"/>
                <a:ea typeface="微软雅黑" pitchFamily="34" charset="-122"/>
              </a:rPr>
              <a:t>Accessories: including cabinets, KVM, and SMS modems</a:t>
            </a:r>
          </a:p>
          <a:p>
            <a:pPr defTabSz="914141">
              <a:lnSpc>
                <a:spcPct val="150000"/>
              </a:lnSpc>
              <a:buFont typeface="Wingdings" pitchFamily="2" charset="2"/>
              <a:buChar char="ü"/>
            </a:pPr>
            <a:endParaRPr lang="en-US" altLang="zh-CN" sz="1200" b="1" dirty="0" smtClean="0">
              <a:latin typeface="Arial"/>
              <a:ea typeface="微软雅黑" pitchFamily="34" charset="-122"/>
            </a:endParaRPr>
          </a:p>
          <a:p>
            <a:pPr defTabSz="914141">
              <a:lnSpc>
                <a:spcPct val="150000"/>
              </a:lnSpc>
              <a:buFont typeface="Wingdings" pitchFamily="2" charset="2"/>
              <a:buChar char="ü"/>
            </a:pPr>
            <a:r>
              <a:rPr lang="en-US" altLang="zh-CN" sz="1200" b="1" dirty="0" smtClean="0">
                <a:latin typeface="Arial"/>
                <a:ea typeface="微软雅黑" pitchFamily="34" charset="-122"/>
              </a:rPr>
              <a:t>Capacity expansion requirements:</a:t>
            </a:r>
          </a:p>
          <a:p>
            <a:pPr lvl="1" defTabSz="914141">
              <a:lnSpc>
                <a:spcPct val="150000"/>
              </a:lnSpc>
              <a:buFont typeface="Wingdings" pitchFamily="2" charset="2"/>
              <a:buChar char="ü"/>
            </a:pPr>
            <a:r>
              <a:rPr lang="en-US" altLang="zh-CN" sz="1200" b="1" dirty="0" smtClean="0">
                <a:latin typeface="Arial"/>
                <a:ea typeface="微软雅黑" pitchFamily="34" charset="-122"/>
              </a:rPr>
              <a:t>60 TB more SAS capacity and 210 TB more SATA capacity in the file system</a:t>
            </a:r>
            <a:endParaRPr lang="en-US" altLang="zh-CN" sz="1200" b="1" dirty="0" smtClean="0">
              <a:latin typeface="Arial" pitchFamily="34" charset="0"/>
              <a:ea typeface="Arial Unicode MS" pitchFamily="34" charset="-122"/>
              <a:cs typeface="Arial" pitchFamily="34" charset="0"/>
            </a:endParaRPr>
          </a:p>
        </p:txBody>
      </p:sp>
      <p:sp>
        <p:nvSpPr>
          <p:cNvPr id="15" name="TextBox 114"/>
          <p:cNvSpPr txBox="1">
            <a:spLocks noChangeArrowheads="1"/>
          </p:cNvSpPr>
          <p:nvPr/>
        </p:nvSpPr>
        <p:spPr bwMode="auto">
          <a:xfrm>
            <a:off x="461260" y="3939177"/>
            <a:ext cx="8122264"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pitchFamily="34" charset="0"/>
                <a:ea typeface="Arial Unicode MS" pitchFamily="34" charset="-122"/>
                <a:cs typeface="Arial" pitchFamily="34" charset="0"/>
              </a:rPr>
              <a:t>Link for logging into the SCT: </a:t>
            </a:r>
            <a:r>
              <a:rPr lang="en-US" altLang="zh-CN" sz="1100" dirty="0" smtClean="0">
                <a:latin typeface="Arial" pitchFamily="34" charset="0"/>
                <a:ea typeface="Arial Unicode MS" pitchFamily="34" charset="-122"/>
                <a:cs typeface="Arial" pitchFamily="34" charset="0"/>
                <a:hlinkClick r:id="rId3"/>
              </a:rPr>
              <a:t>http://app.huawei.com/unistar/sct/login!loginChoose.action</a:t>
            </a:r>
            <a:r>
              <a:rPr lang="en-US" altLang="zh-CN" sz="1100" dirty="0" smtClean="0">
                <a:latin typeface="Arial" pitchFamily="34" charset="0"/>
                <a:ea typeface="Arial Unicode MS" pitchFamily="34" charset="-122"/>
                <a:cs typeface="Arial" pitchFamily="34" charset="0"/>
              </a:rPr>
              <a:t> </a:t>
            </a:r>
          </a:p>
        </p:txBody>
      </p:sp>
    </p:spTree>
    <p:extLst>
      <p:ext uri="{BB962C8B-B14F-4D97-AF65-F5344CB8AC3E}">
        <p14:creationId xmlns:p14="http://schemas.microsoft.com/office/powerpoint/2010/main" val="799927183"/>
      </p:ext>
    </p:extLst>
  </p:cSld>
  <p:clrMapOvr>
    <a:masterClrMapping/>
  </p:clrMapOvr>
  <p:transition advClick="0" advTm="800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stretch>
            <a:fillRect/>
          </a:stretch>
        </p:blipFill>
        <p:spPr>
          <a:xfrm>
            <a:off x="781317" y="1214437"/>
            <a:ext cx="7458075" cy="885825"/>
          </a:xfrm>
          <a:prstGeom prst="rect">
            <a:avLst/>
          </a:prstGeom>
        </p:spPr>
      </p:pic>
      <p:sp>
        <p:nvSpPr>
          <p:cNvPr id="2" name="标题 1"/>
          <p:cNvSpPr>
            <a:spLocks noGrp="1"/>
          </p:cNvSpPr>
          <p:nvPr>
            <p:ph type="title"/>
          </p:nvPr>
        </p:nvSpPr>
        <p:spPr>
          <a:xfrm>
            <a:off x="661987" y="268288"/>
            <a:ext cx="8219365" cy="559338"/>
          </a:xfrm>
        </p:spPr>
        <p:txBody>
          <a:bodyPr/>
          <a:lstStyle/>
          <a:p>
            <a:r>
              <a:rPr lang="en-US" altLang="zh-CN" sz="2400" dirty="0" smtClean="0">
                <a:latin typeface="Arial"/>
              </a:rPr>
              <a:t>Details on Configurations </a:t>
            </a:r>
            <a:r>
              <a:rPr lang="en-US" altLang="zh-CN" sz="2400" dirty="0">
                <a:latin typeface="Arial"/>
              </a:rPr>
              <a:t>– </a:t>
            </a:r>
            <a:r>
              <a:rPr lang="en-US" altLang="zh-CN" sz="2400" dirty="0" smtClean="0">
                <a:latin typeface="Arial"/>
              </a:rPr>
              <a:t>SCT Initial </a:t>
            </a:r>
            <a:r>
              <a:rPr lang="en-US" altLang="zh-CN" sz="2400" dirty="0">
                <a:latin typeface="Arial"/>
              </a:rPr>
              <a:t>Setup</a:t>
            </a:r>
            <a:r>
              <a:rPr lang="en-US" altLang="zh-CN" sz="2400" dirty="0" smtClean="0">
                <a:latin typeface="Arial"/>
              </a:rPr>
              <a:t> 1</a:t>
            </a:r>
            <a:endParaRPr lang="zh-CN" altLang="en-US" sz="2400" dirty="0">
              <a:latin typeface="Arial"/>
            </a:endParaRPr>
          </a:p>
        </p:txBody>
      </p:sp>
      <p:sp>
        <p:nvSpPr>
          <p:cNvPr id="4" name="TextBox 114"/>
          <p:cNvSpPr txBox="1">
            <a:spLocks noChangeArrowheads="1"/>
          </p:cNvSpPr>
          <p:nvPr/>
        </p:nvSpPr>
        <p:spPr bwMode="auto">
          <a:xfrm>
            <a:off x="859811" y="887885"/>
            <a:ext cx="4769464"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1. Select application scenarios and network types.</a:t>
            </a:r>
          </a:p>
        </p:txBody>
      </p:sp>
      <p:sp>
        <p:nvSpPr>
          <p:cNvPr id="9" name="TextBox 114"/>
          <p:cNvSpPr txBox="1">
            <a:spLocks noChangeArrowheads="1"/>
          </p:cNvSpPr>
          <p:nvPr/>
        </p:nvSpPr>
        <p:spPr bwMode="auto">
          <a:xfrm>
            <a:off x="916961" y="2045945"/>
            <a:ext cx="4769464"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2. Select node types and redundancy ratios.</a:t>
            </a:r>
          </a:p>
        </p:txBody>
      </p:sp>
      <p:sp>
        <p:nvSpPr>
          <p:cNvPr id="14" name="圆角矩形标注 13"/>
          <p:cNvSpPr/>
          <p:nvPr/>
        </p:nvSpPr>
        <p:spPr bwMode="auto">
          <a:xfrm>
            <a:off x="4610912" y="749029"/>
            <a:ext cx="4171582" cy="490103"/>
          </a:xfrm>
          <a:prstGeom prst="wedgeRoundRectCallout">
            <a:avLst>
              <a:gd name="adj1" fmla="val -57560"/>
              <a:gd name="adj2" fmla="val 104216"/>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5" name="Rectangle 10"/>
          <p:cNvSpPr>
            <a:spLocks noChangeArrowheads="1"/>
          </p:cNvSpPr>
          <p:nvPr/>
        </p:nvSpPr>
        <p:spPr bwMode="gray">
          <a:xfrm>
            <a:off x="4688733" y="788470"/>
            <a:ext cx="4105072" cy="408031"/>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1000" dirty="0" smtClean="0">
                <a:latin typeface="Arial"/>
                <a:ea typeface="微软雅黑" pitchFamily="34" charset="-122"/>
              </a:rPr>
              <a:t>The "In the video surveillance scenario or not?" option is added. Capacity is calculated differently in video surveillance scenarios.</a:t>
            </a:r>
            <a:endParaRPr lang="en-US" altLang="zh-CN" sz="1000" dirty="0">
              <a:latin typeface="Arial"/>
              <a:ea typeface="微软雅黑" pitchFamily="34" charset="-122"/>
            </a:endParaRPr>
          </a:p>
        </p:txBody>
      </p:sp>
      <p:sp>
        <p:nvSpPr>
          <p:cNvPr id="12" name="矩形 11"/>
          <p:cNvSpPr/>
          <p:nvPr/>
        </p:nvSpPr>
        <p:spPr bwMode="auto">
          <a:xfrm>
            <a:off x="811660" y="1488041"/>
            <a:ext cx="7448762" cy="309937"/>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3" name="图片 2"/>
          <p:cNvPicPr>
            <a:picLocks noChangeAspect="1"/>
          </p:cNvPicPr>
          <p:nvPr/>
        </p:nvPicPr>
        <p:blipFill>
          <a:blip r:embed="rId4"/>
          <a:stretch>
            <a:fillRect/>
          </a:stretch>
        </p:blipFill>
        <p:spPr>
          <a:xfrm>
            <a:off x="807532" y="2458444"/>
            <a:ext cx="7448550" cy="2276475"/>
          </a:xfrm>
          <a:prstGeom prst="rect">
            <a:avLst/>
          </a:prstGeom>
        </p:spPr>
      </p:pic>
    </p:spTree>
  </p:cSld>
  <p:clrMapOvr>
    <a:masterClrMapping/>
  </p:clrMapOvr>
  <p:transition advClick="0" advTm="800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267329" y="1801795"/>
            <a:ext cx="6945777" cy="2880737"/>
          </a:xfrm>
          <a:prstGeom prst="rect">
            <a:avLst/>
          </a:prstGeom>
        </p:spPr>
      </p:pic>
      <p:sp>
        <p:nvSpPr>
          <p:cNvPr id="2" name="标题 1"/>
          <p:cNvSpPr>
            <a:spLocks noGrp="1"/>
          </p:cNvSpPr>
          <p:nvPr>
            <p:ph type="title"/>
          </p:nvPr>
        </p:nvSpPr>
        <p:spPr>
          <a:xfrm>
            <a:off x="755650" y="276776"/>
            <a:ext cx="8038154" cy="559338"/>
          </a:xfrm>
        </p:spPr>
        <p:txBody>
          <a:bodyPr/>
          <a:lstStyle/>
          <a:p>
            <a:r>
              <a:rPr lang="en-US" altLang="zh-CN" sz="2400" dirty="0" smtClean="0">
                <a:latin typeface="Arial"/>
              </a:rPr>
              <a:t>Details on Configurations </a:t>
            </a:r>
            <a:r>
              <a:rPr lang="en-US" altLang="zh-CN" sz="2400" dirty="0">
                <a:latin typeface="Arial"/>
              </a:rPr>
              <a:t>– SCT Initial Setup </a:t>
            </a:r>
            <a:r>
              <a:rPr lang="en-US" altLang="zh-CN" sz="2400" dirty="0" smtClean="0">
                <a:latin typeface="Arial"/>
              </a:rPr>
              <a:t>2</a:t>
            </a:r>
            <a:endParaRPr lang="zh-CN" altLang="en-US" sz="2400" dirty="0">
              <a:latin typeface="Arial"/>
            </a:endParaRPr>
          </a:p>
        </p:txBody>
      </p:sp>
      <p:sp>
        <p:nvSpPr>
          <p:cNvPr id="3" name="TextBox 114"/>
          <p:cNvSpPr txBox="1">
            <a:spLocks noChangeArrowheads="1"/>
          </p:cNvSpPr>
          <p:nvPr/>
        </p:nvSpPr>
        <p:spPr bwMode="auto">
          <a:xfrm>
            <a:off x="774086" y="780845"/>
            <a:ext cx="7741264" cy="854064"/>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3. Configure nodes.</a:t>
            </a:r>
          </a:p>
          <a:p>
            <a:pPr defTabSz="914141">
              <a:lnSpc>
                <a:spcPct val="150000"/>
              </a:lnSpc>
            </a:pPr>
            <a:r>
              <a:rPr lang="en-US" altLang="zh-CN" sz="1100" dirty="0" smtClean="0">
                <a:latin typeface="Arial"/>
                <a:ea typeface="微软雅黑" pitchFamily="34" charset="-122"/>
              </a:rPr>
              <a:t>In this example, the available capacity is 800 TB (SAS disk 40 TB, SATA disk 760 TB). The redundancy ratio is +2. </a:t>
            </a:r>
            <a:r>
              <a:rPr lang="en-US" altLang="zh-CN" sz="1100" dirty="0" err="1" smtClean="0">
                <a:latin typeface="Arial"/>
                <a:ea typeface="微软雅黑" pitchFamily="34" charset="-122"/>
              </a:rPr>
              <a:t>P25</a:t>
            </a:r>
            <a:r>
              <a:rPr lang="en-US" altLang="zh-CN" sz="1100" dirty="0" smtClean="0">
                <a:latin typeface="Arial"/>
                <a:ea typeface="微软雅黑" pitchFamily="34" charset="-122"/>
              </a:rPr>
              <a:t> nodes are equipped with SAS disks (900 GB) and </a:t>
            </a:r>
            <a:r>
              <a:rPr lang="en-US" altLang="zh-CN" sz="1100" dirty="0" err="1" smtClean="0">
                <a:latin typeface="Arial"/>
                <a:ea typeface="微软雅黑" pitchFamily="34" charset="-122"/>
              </a:rPr>
              <a:t>P36</a:t>
            </a:r>
            <a:r>
              <a:rPr lang="en-US" altLang="zh-CN" sz="1100" dirty="0" smtClean="0">
                <a:latin typeface="Arial"/>
                <a:ea typeface="微软雅黑" pitchFamily="34" charset="-122"/>
              </a:rPr>
              <a:t> nodes are equipped with SATA disks (6 TB).</a:t>
            </a:r>
          </a:p>
        </p:txBody>
      </p:sp>
      <p:sp>
        <p:nvSpPr>
          <p:cNvPr id="5" name="矩形 4"/>
          <p:cNvSpPr/>
          <p:nvPr/>
        </p:nvSpPr>
        <p:spPr bwMode="auto">
          <a:xfrm>
            <a:off x="5767754" y="3743916"/>
            <a:ext cx="1500210" cy="981075"/>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6" name="圆角矩形标注 5"/>
          <p:cNvSpPr/>
          <p:nvPr/>
        </p:nvSpPr>
        <p:spPr bwMode="auto">
          <a:xfrm>
            <a:off x="7387549" y="3744686"/>
            <a:ext cx="1509713" cy="782898"/>
          </a:xfrm>
          <a:prstGeom prst="wedgeRoundRectCallout">
            <a:avLst>
              <a:gd name="adj1" fmla="val -70370"/>
              <a:gd name="adj2" fmla="val 54824"/>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7" name="Rectangle 10"/>
          <p:cNvSpPr>
            <a:spLocks noChangeArrowheads="1"/>
          </p:cNvSpPr>
          <p:nvPr/>
        </p:nvSpPr>
        <p:spPr bwMode="gray">
          <a:xfrm>
            <a:off x="7456890" y="3815931"/>
            <a:ext cx="1440372" cy="530224"/>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900" dirty="0" smtClean="0">
                <a:latin typeface="Arial"/>
                <a:ea typeface="微软雅黑" pitchFamily="34" charset="-122"/>
              </a:rPr>
              <a:t>These parameters are calculated automatically. Node pool allocation and utilization are displayed.</a:t>
            </a:r>
            <a:endParaRPr lang="en-US" altLang="zh-CN" sz="900" dirty="0">
              <a:latin typeface="Arial"/>
              <a:ea typeface="微软雅黑" pitchFamily="34" charset="-122"/>
            </a:endParaRPr>
          </a:p>
        </p:txBody>
      </p:sp>
      <p:sp>
        <p:nvSpPr>
          <p:cNvPr id="10" name="圆角矩形标注 9"/>
          <p:cNvSpPr/>
          <p:nvPr/>
        </p:nvSpPr>
        <p:spPr bwMode="auto">
          <a:xfrm>
            <a:off x="7397074" y="2619375"/>
            <a:ext cx="1500188" cy="428625"/>
          </a:xfrm>
          <a:prstGeom prst="wedgeRoundRectCallout">
            <a:avLst>
              <a:gd name="adj1" fmla="val -133119"/>
              <a:gd name="adj2" fmla="val 178040"/>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1" name="Rectangle 10"/>
          <p:cNvSpPr>
            <a:spLocks noChangeArrowheads="1"/>
          </p:cNvSpPr>
          <p:nvPr/>
        </p:nvSpPr>
        <p:spPr bwMode="gray">
          <a:xfrm>
            <a:off x="7379331" y="2670176"/>
            <a:ext cx="1517931" cy="38734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900" dirty="0" smtClean="0">
                <a:latin typeface="Arial"/>
                <a:ea typeface="微软雅黑" pitchFamily="34" charset="-122"/>
              </a:rPr>
              <a:t>Input the SAS available capacity.</a:t>
            </a:r>
            <a:endParaRPr lang="en-US" altLang="zh-CN" sz="900" dirty="0">
              <a:latin typeface="Arial"/>
              <a:ea typeface="微软雅黑" pitchFamily="34" charset="-122"/>
            </a:endParaRPr>
          </a:p>
        </p:txBody>
      </p:sp>
      <p:sp>
        <p:nvSpPr>
          <p:cNvPr id="12" name="矩形 11"/>
          <p:cNvSpPr/>
          <p:nvPr/>
        </p:nvSpPr>
        <p:spPr bwMode="auto">
          <a:xfrm>
            <a:off x="5787851" y="2090056"/>
            <a:ext cx="1461585" cy="1156577"/>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3" name="圆角矩形标注 12"/>
          <p:cNvSpPr/>
          <p:nvPr/>
        </p:nvSpPr>
        <p:spPr bwMode="auto">
          <a:xfrm>
            <a:off x="7397074" y="1509486"/>
            <a:ext cx="1500187" cy="957490"/>
          </a:xfrm>
          <a:prstGeom prst="wedgeRoundRectCallout">
            <a:avLst>
              <a:gd name="adj1" fmla="val -68235"/>
              <a:gd name="adj2" fmla="val 19702"/>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4" name="Rectangle 10"/>
          <p:cNvSpPr>
            <a:spLocks noChangeArrowheads="1"/>
          </p:cNvSpPr>
          <p:nvPr/>
        </p:nvSpPr>
        <p:spPr bwMode="gray">
          <a:xfrm>
            <a:off x="7388229" y="1583420"/>
            <a:ext cx="1552575" cy="78739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900" dirty="0" smtClean="0">
                <a:latin typeface="Arial"/>
                <a:ea typeface="微软雅黑" pitchFamily="34" charset="-122"/>
              </a:rPr>
              <a:t>The disk type and quantity of SSDs can be changed (four SSDs at most). In this case, one 400 GB SSD and 24 900 GB SAS disks are configured.</a:t>
            </a:r>
            <a:endParaRPr lang="en-US" altLang="zh-CN" sz="900" dirty="0">
              <a:latin typeface="Arial"/>
              <a:ea typeface="微软雅黑" pitchFamily="34" charset="-122"/>
            </a:endParaRPr>
          </a:p>
        </p:txBody>
      </p:sp>
    </p:spTree>
  </p:cSld>
  <p:clrMapOvr>
    <a:masterClrMapping/>
  </p:clrMapOvr>
  <p:transition advClick="0" advTm="8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06389" y="238919"/>
            <a:ext cx="8531224" cy="550069"/>
          </a:xfrm>
          <a:prstGeom prst="rect">
            <a:avLst/>
          </a:prstGeom>
        </p:spPr>
        <p:txBody>
          <a:bodyPr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400" b="1" kern="0" dirty="0" smtClean="0">
                <a:solidFill>
                  <a:srgbClr val="0080CB"/>
                </a:solidFill>
                <a:latin typeface="Arial"/>
                <a:ea typeface="微软雅黑" pitchFamily="34" charset="-122"/>
                <a:cs typeface="Arial" pitchFamily="34" charset="0"/>
              </a:rPr>
              <a:t>Contents</a:t>
            </a:r>
            <a:endParaRPr kumimoji="0" lang="en-US" sz="2400" b="1" i="0" u="none" strike="noStrike" kern="0" cap="none" spc="0" normalizeH="0" baseline="0" noProof="0" dirty="0">
              <a:ln>
                <a:noFill/>
              </a:ln>
              <a:solidFill>
                <a:srgbClr val="0080CB"/>
              </a:solidFill>
              <a:effectLst/>
              <a:uLnTx/>
              <a:uFillTx/>
              <a:latin typeface="Arial"/>
              <a:ea typeface="微软雅黑" pitchFamily="34" charset="-122"/>
              <a:cs typeface="Arial" pitchFamily="34" charset="0"/>
            </a:endParaRPr>
          </a:p>
        </p:txBody>
      </p:sp>
      <p:grpSp>
        <p:nvGrpSpPr>
          <p:cNvPr id="15" name="组合 14"/>
          <p:cNvGrpSpPr/>
          <p:nvPr/>
        </p:nvGrpSpPr>
        <p:grpSpPr>
          <a:xfrm>
            <a:off x="1070124" y="1249717"/>
            <a:ext cx="7198387" cy="2930457"/>
            <a:chOff x="2026783" y="1249717"/>
            <a:chExt cx="7198387" cy="2930457"/>
          </a:xfrm>
        </p:grpSpPr>
        <p:sp>
          <p:nvSpPr>
            <p:cNvPr id="22" name="Freeform 6"/>
            <p:cNvSpPr>
              <a:spLocks/>
            </p:cNvSpPr>
            <p:nvPr/>
          </p:nvSpPr>
          <p:spPr bwMode="gray">
            <a:xfrm>
              <a:off x="2728457" y="2822452"/>
              <a:ext cx="6067200"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defRPr/>
              </a:pPr>
              <a:endParaRPr lang="zh-CN" altLang="en-US">
                <a:latin typeface="Arial"/>
                <a:ea typeface="微软雅黑" pitchFamily="34" charset="-122"/>
                <a:cs typeface="Arial" pitchFamily="34" charset="0"/>
              </a:endParaRPr>
            </a:p>
          </p:txBody>
        </p:sp>
        <p:sp>
          <p:nvSpPr>
            <p:cNvPr id="23" name="Freeform 7"/>
            <p:cNvSpPr>
              <a:spLocks/>
            </p:cNvSpPr>
            <p:nvPr/>
          </p:nvSpPr>
          <p:spPr bwMode="gray">
            <a:xfrm>
              <a:off x="2026783" y="2822452"/>
              <a:ext cx="609600"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lgn="ctr">
                <a:defRPr/>
              </a:pPr>
              <a:r>
                <a:rPr lang="en-US" altLang="zh-CN" sz="2800" b="1" dirty="0" smtClean="0">
                  <a:solidFill>
                    <a:schemeClr val="bg1"/>
                  </a:solidFill>
                  <a:latin typeface="Arial"/>
                  <a:ea typeface="微软雅黑" pitchFamily="34" charset="-122"/>
                  <a:cs typeface="Arial" pitchFamily="34" charset="0"/>
                </a:rPr>
                <a:t>3</a:t>
              </a:r>
              <a:endParaRPr lang="zh-CN" altLang="en-US" sz="2800" b="1" dirty="0">
                <a:solidFill>
                  <a:schemeClr val="bg1"/>
                </a:solidFill>
                <a:latin typeface="Arial"/>
                <a:ea typeface="微软雅黑" pitchFamily="34" charset="-122"/>
                <a:cs typeface="Arial" pitchFamily="34" charset="0"/>
              </a:endParaRPr>
            </a:p>
          </p:txBody>
        </p:sp>
        <p:sp>
          <p:nvSpPr>
            <p:cNvPr id="24" name="Text Box 8"/>
            <p:cNvSpPr txBox="1">
              <a:spLocks noChangeArrowheads="1"/>
            </p:cNvSpPr>
            <p:nvPr/>
          </p:nvSpPr>
          <p:spPr bwMode="gray">
            <a:xfrm>
              <a:off x="2841224" y="2881190"/>
              <a:ext cx="6180750"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pitchFamily="34" charset="0"/>
                  <a:ea typeface="微软雅黑" pitchFamily="34" charset="-122"/>
                  <a:cs typeface="Arial" pitchFamily="34" charset="0"/>
                </a:rPr>
                <a:t>Service Configuration Guide</a:t>
              </a:r>
              <a:endParaRPr lang="zh-CN" altLang="en-US" sz="2000" b="1" dirty="0">
                <a:solidFill>
                  <a:schemeClr val="bg1"/>
                </a:solidFill>
                <a:latin typeface="Arial"/>
                <a:ea typeface="微软雅黑" pitchFamily="34" charset="-122"/>
                <a:cs typeface="Arial" pitchFamily="34" charset="0"/>
              </a:endParaRPr>
            </a:p>
          </p:txBody>
        </p:sp>
        <p:sp>
          <p:nvSpPr>
            <p:cNvPr id="25" name="Freeform 9"/>
            <p:cNvSpPr>
              <a:spLocks/>
            </p:cNvSpPr>
            <p:nvPr/>
          </p:nvSpPr>
          <p:spPr bwMode="gray">
            <a:xfrm>
              <a:off x="2728457" y="2040138"/>
              <a:ext cx="6067200"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defRPr/>
              </a:pPr>
              <a:endParaRPr lang="zh-CN" altLang="en-US">
                <a:latin typeface="Arial"/>
                <a:ea typeface="微软雅黑" pitchFamily="34" charset="-122"/>
                <a:cs typeface="Arial" pitchFamily="34" charset="0"/>
              </a:endParaRPr>
            </a:p>
          </p:txBody>
        </p:sp>
        <p:sp>
          <p:nvSpPr>
            <p:cNvPr id="26" name="Freeform 10"/>
            <p:cNvSpPr>
              <a:spLocks/>
            </p:cNvSpPr>
            <p:nvPr/>
          </p:nvSpPr>
          <p:spPr bwMode="gray">
            <a:xfrm>
              <a:off x="2026783" y="2040138"/>
              <a:ext cx="609600"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lgn="ctr">
                <a:defRPr/>
              </a:pPr>
              <a:r>
                <a:rPr lang="en-US" altLang="zh-CN" sz="2800" b="1" dirty="0" smtClean="0">
                  <a:solidFill>
                    <a:schemeClr val="bg1"/>
                  </a:solidFill>
                  <a:latin typeface="Arial"/>
                  <a:ea typeface="微软雅黑" pitchFamily="34" charset="-122"/>
                  <a:cs typeface="Arial" pitchFamily="34" charset="0"/>
                </a:rPr>
                <a:t>2</a:t>
              </a:r>
              <a:endParaRPr lang="zh-CN" altLang="en-US" sz="2800" b="1" dirty="0">
                <a:solidFill>
                  <a:schemeClr val="bg1"/>
                </a:solidFill>
                <a:latin typeface="Arial"/>
                <a:ea typeface="微软雅黑" pitchFamily="34" charset="-122"/>
                <a:cs typeface="Arial" pitchFamily="34" charset="0"/>
              </a:endParaRPr>
            </a:p>
          </p:txBody>
        </p:sp>
        <p:sp>
          <p:nvSpPr>
            <p:cNvPr id="27" name="Freeform 11"/>
            <p:cNvSpPr>
              <a:spLocks/>
            </p:cNvSpPr>
            <p:nvPr/>
          </p:nvSpPr>
          <p:spPr bwMode="gray">
            <a:xfrm>
              <a:off x="2728457" y="1249717"/>
              <a:ext cx="6067200"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rgbClr val="00458B"/>
            </a:solidFill>
            <a:ln w="19050" cap="flat" cmpd="sng">
              <a:solidFill>
                <a:schemeClr val="bg1"/>
              </a:solidFill>
              <a:prstDash val="solid"/>
              <a:round/>
              <a:headEnd/>
              <a:tailEnd/>
            </a:ln>
            <a:effectLst/>
          </p:spPr>
          <p:txBody>
            <a:bodyPr wrap="none" anchor="ctr"/>
            <a:lstStyle/>
            <a:p>
              <a:pPr>
                <a:defRPr/>
              </a:pPr>
              <a:endParaRPr lang="zh-CN" altLang="en-US">
                <a:latin typeface="Arial"/>
                <a:ea typeface="微软雅黑" pitchFamily="34" charset="-122"/>
                <a:cs typeface="Arial" pitchFamily="34" charset="0"/>
              </a:endParaRPr>
            </a:p>
          </p:txBody>
        </p:sp>
        <p:sp>
          <p:nvSpPr>
            <p:cNvPr id="28" name="Freeform 12"/>
            <p:cNvSpPr>
              <a:spLocks/>
            </p:cNvSpPr>
            <p:nvPr/>
          </p:nvSpPr>
          <p:spPr bwMode="gray">
            <a:xfrm>
              <a:off x="2026783" y="1249717"/>
              <a:ext cx="609600"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rgbClr val="00458B"/>
            </a:solidFill>
            <a:ln w="19050" cap="flat" cmpd="sng">
              <a:solidFill>
                <a:schemeClr val="bg1"/>
              </a:solidFill>
              <a:prstDash val="solid"/>
              <a:round/>
              <a:headEnd/>
              <a:tailEnd/>
            </a:ln>
            <a:effectLst/>
          </p:spPr>
          <p:txBody>
            <a:bodyPr wrap="none" anchor="ctr"/>
            <a:lstStyle/>
            <a:p>
              <a:pPr algn="ctr">
                <a:defRPr/>
              </a:pPr>
              <a:r>
                <a:rPr lang="en-US" altLang="zh-CN" sz="2800" b="1" dirty="0" smtClean="0">
                  <a:solidFill>
                    <a:schemeClr val="bg1"/>
                  </a:solidFill>
                  <a:latin typeface="Arial"/>
                  <a:ea typeface="微软雅黑" pitchFamily="34" charset="-122"/>
                  <a:cs typeface="Arial" pitchFamily="34" charset="0"/>
                </a:rPr>
                <a:t>1</a:t>
              </a:r>
              <a:endParaRPr lang="zh-CN" altLang="en-US" sz="2800" b="1" dirty="0">
                <a:solidFill>
                  <a:schemeClr val="bg1"/>
                </a:solidFill>
                <a:latin typeface="Arial"/>
                <a:ea typeface="微软雅黑" pitchFamily="34" charset="-122"/>
                <a:cs typeface="Arial" pitchFamily="34" charset="0"/>
              </a:endParaRPr>
            </a:p>
          </p:txBody>
        </p:sp>
        <p:sp>
          <p:nvSpPr>
            <p:cNvPr id="29" name="Text Box 13"/>
            <p:cNvSpPr txBox="1">
              <a:spLocks noChangeArrowheads="1"/>
            </p:cNvSpPr>
            <p:nvPr/>
          </p:nvSpPr>
          <p:spPr bwMode="gray">
            <a:xfrm>
              <a:off x="2841225" y="1314805"/>
              <a:ext cx="4792578"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a:ea typeface="微软雅黑" pitchFamily="34" charset="-122"/>
                  <a:cs typeface="Arial" pitchFamily="34" charset="0"/>
                </a:rPr>
                <a:t>System Introduction</a:t>
              </a:r>
              <a:endParaRPr lang="zh-CN" altLang="en-US" sz="2000" b="1" dirty="0">
                <a:solidFill>
                  <a:schemeClr val="bg1"/>
                </a:solidFill>
                <a:latin typeface="Arial"/>
                <a:ea typeface="微软雅黑" pitchFamily="34" charset="-122"/>
                <a:cs typeface="Arial" pitchFamily="34" charset="0"/>
              </a:endParaRPr>
            </a:p>
          </p:txBody>
        </p:sp>
        <p:sp>
          <p:nvSpPr>
            <p:cNvPr id="40" name="Text Box 14"/>
            <p:cNvSpPr txBox="1">
              <a:spLocks noChangeArrowheads="1"/>
            </p:cNvSpPr>
            <p:nvPr/>
          </p:nvSpPr>
          <p:spPr bwMode="gray">
            <a:xfrm>
              <a:off x="2841224" y="2131896"/>
              <a:ext cx="6383946"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pitchFamily="34" charset="0"/>
                  <a:ea typeface="微软雅黑" pitchFamily="34" charset="-122"/>
                  <a:cs typeface="Arial" pitchFamily="34" charset="0"/>
                </a:rPr>
                <a:t>Product Configuration </a:t>
              </a:r>
              <a:r>
                <a:rPr lang="en-US" altLang="zh-CN" sz="2000" b="1" dirty="0">
                  <a:solidFill>
                    <a:schemeClr val="bg1"/>
                  </a:solidFill>
                  <a:latin typeface="Arial" pitchFamily="34" charset="0"/>
                  <a:ea typeface="微软雅黑" pitchFamily="34" charset="-122"/>
                  <a:cs typeface="Arial" pitchFamily="34" charset="0"/>
                </a:rPr>
                <a:t>Guide</a:t>
              </a:r>
              <a:r>
                <a:rPr lang="en-US" altLang="zh-CN" sz="1400" b="1" dirty="0" smtClean="0">
                  <a:solidFill>
                    <a:schemeClr val="bg1"/>
                  </a:solidFill>
                  <a:latin typeface="Arial" pitchFamily="34" charset="0"/>
                  <a:ea typeface="微软雅黑" pitchFamily="34" charset="-122"/>
                  <a:cs typeface="Arial" pitchFamily="34" charset="0"/>
                </a:rPr>
                <a:t> (initial and </a:t>
              </a:r>
              <a:r>
                <a:rPr lang="en-US" altLang="zh-CN" sz="1400" b="1" dirty="0">
                  <a:solidFill>
                    <a:schemeClr val="bg1"/>
                  </a:solidFill>
                  <a:latin typeface="Arial" pitchFamily="34" charset="0"/>
                  <a:ea typeface="微软雅黑" pitchFamily="34" charset="-122"/>
                  <a:cs typeface="Arial" pitchFamily="34" charset="0"/>
                </a:rPr>
                <a:t>expansion)</a:t>
              </a:r>
              <a:endParaRPr lang="zh-CN" altLang="en-US" sz="1400" b="1" dirty="0">
                <a:solidFill>
                  <a:schemeClr val="bg1"/>
                </a:solidFill>
                <a:latin typeface="Arial" pitchFamily="34" charset="0"/>
                <a:ea typeface="微软雅黑" pitchFamily="34" charset="-122"/>
                <a:cs typeface="Arial" pitchFamily="34" charset="0"/>
              </a:endParaRPr>
            </a:p>
          </p:txBody>
        </p:sp>
        <p:sp>
          <p:nvSpPr>
            <p:cNvPr id="12" name="Freeform 6"/>
            <p:cNvSpPr>
              <a:spLocks/>
            </p:cNvSpPr>
            <p:nvPr/>
          </p:nvSpPr>
          <p:spPr bwMode="gray">
            <a:xfrm>
              <a:off x="2737018" y="3611849"/>
              <a:ext cx="6067200"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defRPr/>
              </a:pPr>
              <a:endParaRPr lang="zh-CN" altLang="en-US">
                <a:latin typeface="Arial"/>
                <a:ea typeface="微软雅黑" pitchFamily="34" charset="-122"/>
                <a:cs typeface="Arial" pitchFamily="34" charset="0"/>
              </a:endParaRPr>
            </a:p>
          </p:txBody>
        </p:sp>
        <p:sp>
          <p:nvSpPr>
            <p:cNvPr id="13" name="Freeform 7"/>
            <p:cNvSpPr>
              <a:spLocks/>
            </p:cNvSpPr>
            <p:nvPr/>
          </p:nvSpPr>
          <p:spPr bwMode="gray">
            <a:xfrm>
              <a:off x="2035344" y="3611849"/>
              <a:ext cx="609600"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lgn="ctr">
                <a:defRPr/>
              </a:pPr>
              <a:r>
                <a:rPr lang="en-US" altLang="zh-CN" sz="2800" b="1" dirty="0">
                  <a:solidFill>
                    <a:schemeClr val="bg1"/>
                  </a:solidFill>
                  <a:latin typeface="Arial"/>
                  <a:ea typeface="微软雅黑" pitchFamily="34" charset="-122"/>
                  <a:cs typeface="Arial" pitchFamily="34" charset="0"/>
                </a:rPr>
                <a:t>4</a:t>
              </a:r>
              <a:endParaRPr lang="zh-CN" altLang="en-US" sz="2800" b="1" dirty="0">
                <a:solidFill>
                  <a:schemeClr val="bg1"/>
                </a:solidFill>
                <a:latin typeface="Arial"/>
                <a:ea typeface="微软雅黑" pitchFamily="34" charset="-122"/>
                <a:cs typeface="Arial" pitchFamily="34" charset="0"/>
              </a:endParaRPr>
            </a:p>
          </p:txBody>
        </p:sp>
        <p:sp>
          <p:nvSpPr>
            <p:cNvPr id="14" name="Text Box 8"/>
            <p:cNvSpPr txBox="1">
              <a:spLocks noChangeArrowheads="1"/>
            </p:cNvSpPr>
            <p:nvPr/>
          </p:nvSpPr>
          <p:spPr bwMode="gray">
            <a:xfrm>
              <a:off x="2849785" y="3670587"/>
              <a:ext cx="6180750"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a:ea typeface="微软雅黑" pitchFamily="34" charset="-122"/>
                  <a:cs typeface="Arial" pitchFamily="34" charset="0"/>
                </a:rPr>
                <a:t>eDesigner Solution Configuration Guide</a:t>
              </a:r>
              <a:endParaRPr lang="zh-CN" altLang="en-US" sz="2000" b="1" dirty="0">
                <a:solidFill>
                  <a:schemeClr val="bg1"/>
                </a:solidFill>
                <a:latin typeface="Arial"/>
                <a:ea typeface="微软雅黑" pitchFamily="34" charset="-122"/>
                <a:cs typeface="Arial" pitchFamily="34" charset="0"/>
              </a:endParaRPr>
            </a:p>
          </p:txBody>
        </p:sp>
      </p:grpSp>
    </p:spTree>
  </p:cSld>
  <p:clrMapOvr>
    <a:masterClrMapping/>
  </p:clrMapOvr>
  <p:transition advClick="0" advTm="8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546168" y="1552474"/>
            <a:ext cx="6612757" cy="2688786"/>
          </a:xfrm>
          <a:prstGeom prst="rect">
            <a:avLst/>
          </a:prstGeom>
        </p:spPr>
      </p:pic>
      <p:sp>
        <p:nvSpPr>
          <p:cNvPr id="2" name="标题 1"/>
          <p:cNvSpPr>
            <a:spLocks noGrp="1"/>
          </p:cNvSpPr>
          <p:nvPr>
            <p:ph type="title"/>
          </p:nvPr>
        </p:nvSpPr>
        <p:spPr>
          <a:xfrm>
            <a:off x="661987" y="268288"/>
            <a:ext cx="8180455" cy="559338"/>
          </a:xfrm>
        </p:spPr>
        <p:txBody>
          <a:bodyPr/>
          <a:lstStyle/>
          <a:p>
            <a:r>
              <a:rPr lang="en-US" altLang="zh-CN" sz="2400" dirty="0" smtClean="0">
                <a:latin typeface="Arial"/>
              </a:rPr>
              <a:t>Details on Configurations </a:t>
            </a:r>
            <a:r>
              <a:rPr lang="en-US" altLang="zh-CN" sz="2400" dirty="0">
                <a:latin typeface="Arial"/>
              </a:rPr>
              <a:t>– SCT Initial Setup </a:t>
            </a:r>
            <a:r>
              <a:rPr lang="en-US" altLang="zh-CN" sz="2400" dirty="0" smtClean="0">
                <a:latin typeface="Arial"/>
              </a:rPr>
              <a:t>3</a:t>
            </a:r>
            <a:endParaRPr lang="zh-CN" altLang="en-US" sz="2400" dirty="0">
              <a:latin typeface="Arial"/>
            </a:endParaRPr>
          </a:p>
        </p:txBody>
      </p:sp>
      <p:sp>
        <p:nvSpPr>
          <p:cNvPr id="8" name="TextBox 114"/>
          <p:cNvSpPr txBox="1">
            <a:spLocks noChangeArrowheads="1"/>
          </p:cNvSpPr>
          <p:nvPr/>
        </p:nvSpPr>
        <p:spPr bwMode="auto">
          <a:xfrm>
            <a:off x="526436" y="897410"/>
            <a:ext cx="817560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4. You can select 6 TB SATA disks based on requirements and input the available capacity.</a:t>
            </a:r>
          </a:p>
        </p:txBody>
      </p:sp>
      <p:sp>
        <p:nvSpPr>
          <p:cNvPr id="6" name="矩形 5"/>
          <p:cNvSpPr/>
          <p:nvPr/>
        </p:nvSpPr>
        <p:spPr bwMode="auto">
          <a:xfrm>
            <a:off x="5875507" y="3297567"/>
            <a:ext cx="1313761" cy="986320"/>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7" name="圆角矩形标注 6"/>
          <p:cNvSpPr/>
          <p:nvPr/>
        </p:nvSpPr>
        <p:spPr bwMode="auto">
          <a:xfrm>
            <a:off x="7375207" y="3552825"/>
            <a:ext cx="1448753" cy="733425"/>
          </a:xfrm>
          <a:prstGeom prst="wedgeRoundRectCallout">
            <a:avLst>
              <a:gd name="adj1" fmla="val -75352"/>
              <a:gd name="adj2" fmla="val -25695"/>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b="0" i="0" u="none" strike="noStrike" cap="none" normalizeH="0" baseline="0" smtClean="0">
              <a:ln>
                <a:noFill/>
              </a:ln>
              <a:solidFill>
                <a:schemeClr val="tx1"/>
              </a:solidFill>
              <a:effectLst/>
              <a:latin typeface="Arial" charset="0"/>
              <a:ea typeface="宋体" charset="-122"/>
            </a:endParaRPr>
          </a:p>
        </p:txBody>
      </p:sp>
      <p:sp>
        <p:nvSpPr>
          <p:cNvPr id="9" name="Rectangle 10"/>
          <p:cNvSpPr>
            <a:spLocks noChangeArrowheads="1"/>
          </p:cNvSpPr>
          <p:nvPr/>
        </p:nvSpPr>
        <p:spPr bwMode="gray">
          <a:xfrm>
            <a:off x="7357464" y="3603626"/>
            <a:ext cx="1513007" cy="530224"/>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900" dirty="0" smtClean="0">
                <a:latin typeface="Arial"/>
                <a:ea typeface="微软雅黑" pitchFamily="34" charset="-122"/>
              </a:rPr>
              <a:t>These parameters are calculated automatically. Node pool allocation and utilization are displayed.</a:t>
            </a:r>
            <a:endParaRPr lang="en-US" altLang="zh-CN" sz="900" dirty="0">
              <a:latin typeface="Arial"/>
              <a:ea typeface="微软雅黑" pitchFamily="34" charset="-122"/>
            </a:endParaRPr>
          </a:p>
        </p:txBody>
      </p:sp>
      <p:sp>
        <p:nvSpPr>
          <p:cNvPr id="13" name="圆角矩形标注 12"/>
          <p:cNvSpPr/>
          <p:nvPr/>
        </p:nvSpPr>
        <p:spPr bwMode="auto">
          <a:xfrm>
            <a:off x="7384732" y="2619375"/>
            <a:ext cx="1482794" cy="428625"/>
          </a:xfrm>
          <a:prstGeom prst="wedgeRoundRectCallout">
            <a:avLst>
              <a:gd name="adj1" fmla="val -135766"/>
              <a:gd name="adj2" fmla="val 94565"/>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b="0" i="0" u="none" strike="noStrike" cap="none" normalizeH="0" baseline="0" smtClean="0">
              <a:ln>
                <a:noFill/>
              </a:ln>
              <a:solidFill>
                <a:schemeClr val="tx1"/>
              </a:solidFill>
              <a:effectLst/>
              <a:latin typeface="Arial" charset="0"/>
              <a:ea typeface="宋体" charset="-122"/>
            </a:endParaRPr>
          </a:p>
        </p:txBody>
      </p:sp>
      <p:sp>
        <p:nvSpPr>
          <p:cNvPr id="14" name="Rectangle 10"/>
          <p:cNvSpPr>
            <a:spLocks noChangeArrowheads="1"/>
          </p:cNvSpPr>
          <p:nvPr/>
        </p:nvSpPr>
        <p:spPr bwMode="gray">
          <a:xfrm>
            <a:off x="7366989" y="2670176"/>
            <a:ext cx="1502691" cy="38734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900" dirty="0" smtClean="0">
                <a:latin typeface="Arial"/>
                <a:ea typeface="微软雅黑" pitchFamily="34" charset="-122"/>
              </a:rPr>
              <a:t>Input the SATA available capacity.</a:t>
            </a:r>
            <a:endParaRPr lang="en-US" altLang="zh-CN" sz="900" dirty="0">
              <a:latin typeface="Arial"/>
              <a:ea typeface="微软雅黑" pitchFamily="34" charset="-122"/>
            </a:endParaRPr>
          </a:p>
        </p:txBody>
      </p:sp>
      <p:sp>
        <p:nvSpPr>
          <p:cNvPr id="15" name="矩形 14"/>
          <p:cNvSpPr/>
          <p:nvPr/>
        </p:nvSpPr>
        <p:spPr bwMode="auto">
          <a:xfrm>
            <a:off x="5885234" y="1741250"/>
            <a:ext cx="1313761" cy="1162913"/>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6" name="圆角矩形标注 15"/>
          <p:cNvSpPr/>
          <p:nvPr/>
        </p:nvSpPr>
        <p:spPr bwMode="auto">
          <a:xfrm>
            <a:off x="7384732" y="1417320"/>
            <a:ext cx="1576388" cy="1049656"/>
          </a:xfrm>
          <a:prstGeom prst="wedgeRoundRectCallout">
            <a:avLst>
              <a:gd name="adj1" fmla="val -63629"/>
              <a:gd name="adj2" fmla="val 22270"/>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b="0" i="0" u="none" strike="noStrike" cap="none" normalizeH="0" baseline="0" smtClean="0">
              <a:ln>
                <a:noFill/>
              </a:ln>
              <a:solidFill>
                <a:schemeClr val="tx1"/>
              </a:solidFill>
              <a:effectLst/>
              <a:latin typeface="Arial" charset="0"/>
              <a:ea typeface="宋体" charset="-122"/>
            </a:endParaRPr>
          </a:p>
        </p:txBody>
      </p:sp>
      <p:sp>
        <p:nvSpPr>
          <p:cNvPr id="17" name="Rectangle 10"/>
          <p:cNvSpPr>
            <a:spLocks noChangeArrowheads="1"/>
          </p:cNvSpPr>
          <p:nvPr/>
        </p:nvSpPr>
        <p:spPr bwMode="gray">
          <a:xfrm>
            <a:off x="7393306" y="1428116"/>
            <a:ext cx="1583054" cy="78739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900" dirty="0" smtClean="0">
                <a:latin typeface="Arial"/>
                <a:ea typeface="微软雅黑" pitchFamily="34" charset="-122"/>
              </a:rPr>
              <a:t>The disk type on a single node can be changed. By default, the quantity of SSDs is one and cannot be changed. In this case, one 400 GB SSD and 35 6 TB SATA disks are configured.</a:t>
            </a:r>
            <a:endParaRPr lang="en-US" altLang="zh-CN" sz="900" dirty="0">
              <a:latin typeface="Arial"/>
              <a:ea typeface="微软雅黑" pitchFamily="34" charset="-122"/>
            </a:endParaRPr>
          </a:p>
        </p:txBody>
      </p:sp>
    </p:spTree>
  </p:cSld>
  <p:clrMapOvr>
    <a:masterClrMapping/>
  </p:clrMapOvr>
  <p:transition advClick="0" advTm="8000">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384445" y="1617021"/>
            <a:ext cx="8292627" cy="2485974"/>
          </a:xfrm>
          <a:prstGeom prst="rect">
            <a:avLst/>
          </a:prstGeom>
        </p:spPr>
      </p:pic>
      <p:sp>
        <p:nvSpPr>
          <p:cNvPr id="3" name="标题 1"/>
          <p:cNvSpPr txBox="1">
            <a:spLocks/>
          </p:cNvSpPr>
          <p:nvPr/>
        </p:nvSpPr>
        <p:spPr>
          <a:xfrm>
            <a:off x="661987" y="268288"/>
            <a:ext cx="8160999" cy="559338"/>
          </a:xfrm>
          <a:prstGeom prst="rect">
            <a:avLst/>
          </a:prstGeom>
        </p:spPr>
        <p:txBody>
          <a:bodyPr/>
          <a:lstStyle/>
          <a:p>
            <a:pPr lvl="0" eaLnBrk="0" hangingPunct="0">
              <a:defRPr/>
            </a:pPr>
            <a:r>
              <a:rPr kumimoji="0" lang="en-US" altLang="zh-CN" sz="2400" b="1" i="0" u="none" strike="noStrike" kern="0" cap="none" spc="0" normalizeH="0" baseline="0" noProof="0" dirty="0" smtClean="0">
                <a:ln>
                  <a:noFill/>
                </a:ln>
                <a:solidFill>
                  <a:srgbClr val="0080CB"/>
                </a:solidFill>
                <a:effectLst/>
                <a:uLnTx/>
                <a:uFillTx/>
                <a:latin typeface="Arial"/>
                <a:ea typeface="微软雅黑" pitchFamily="34" charset="-122"/>
                <a:cs typeface="+mj-cs"/>
              </a:rPr>
              <a:t>Details on Configurations </a:t>
            </a:r>
            <a:r>
              <a:rPr lang="en-US" altLang="zh-CN" sz="2400" b="1" kern="0" dirty="0">
                <a:solidFill>
                  <a:srgbClr val="0080CB"/>
                </a:solidFill>
                <a:latin typeface="Arial"/>
                <a:ea typeface="微软雅黑" pitchFamily="34" charset="-122"/>
                <a:cs typeface="+mj-cs"/>
              </a:rPr>
              <a:t>– SCT Initial Setup 4</a:t>
            </a:r>
            <a:endParaRPr lang="zh-CN" altLang="en-US" sz="2400" b="1" kern="0" dirty="0">
              <a:solidFill>
                <a:srgbClr val="0080CB"/>
              </a:solidFill>
              <a:latin typeface="Arial"/>
              <a:ea typeface="微软雅黑" pitchFamily="34" charset="-122"/>
              <a:cs typeface="+mj-cs"/>
            </a:endParaRPr>
          </a:p>
        </p:txBody>
      </p:sp>
      <p:sp>
        <p:nvSpPr>
          <p:cNvPr id="4" name="TextBox 114"/>
          <p:cNvSpPr txBox="1">
            <a:spLocks noChangeArrowheads="1"/>
          </p:cNvSpPr>
          <p:nvPr/>
        </p:nvSpPr>
        <p:spPr bwMode="auto">
          <a:xfrm>
            <a:off x="412136" y="1164110"/>
            <a:ext cx="476946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5. Configure auxiliary devices.</a:t>
            </a:r>
          </a:p>
        </p:txBody>
      </p:sp>
      <p:sp>
        <p:nvSpPr>
          <p:cNvPr id="7" name="圆角矩形标注 6"/>
          <p:cNvSpPr/>
          <p:nvPr/>
        </p:nvSpPr>
        <p:spPr bwMode="auto">
          <a:xfrm>
            <a:off x="7286171" y="690664"/>
            <a:ext cx="1629229" cy="676441"/>
          </a:xfrm>
          <a:prstGeom prst="wedgeRoundRectCallout">
            <a:avLst>
              <a:gd name="adj1" fmla="val -63154"/>
              <a:gd name="adj2" fmla="val 127949"/>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8" name="Rectangle 10"/>
          <p:cNvSpPr>
            <a:spLocks noChangeArrowheads="1"/>
          </p:cNvSpPr>
          <p:nvPr/>
        </p:nvSpPr>
        <p:spPr bwMode="gray">
          <a:xfrm>
            <a:off x="7281232" y="694231"/>
            <a:ext cx="1706154" cy="550644"/>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65125" algn="l"/>
              </a:tabLst>
              <a:defRPr/>
            </a:pPr>
            <a:r>
              <a:rPr lang="en-US" altLang="zh-CN" sz="1000" dirty="0" smtClean="0">
                <a:latin typeface="Arial"/>
                <a:ea typeface="微软雅黑" pitchFamily="34" charset="-122"/>
              </a:rPr>
              <a:t>Front-end optical fibers can be 10 meters long, 30 meters long, or prepared by the customer.</a:t>
            </a:r>
            <a:endParaRPr lang="en-US" altLang="zh-CN" sz="1000" dirty="0">
              <a:latin typeface="Arial"/>
              <a:ea typeface="微软雅黑" pitchFamily="34" charset="-122"/>
            </a:endParaRPr>
          </a:p>
        </p:txBody>
      </p:sp>
    </p:spTree>
  </p:cSld>
  <p:clrMapOvr>
    <a:masterClrMapping/>
  </p:clrMapOvr>
  <p:transition advClick="0" advTm="800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535487" y="1711449"/>
            <a:ext cx="7477125" cy="2028825"/>
          </a:xfrm>
          <a:prstGeom prst="rect">
            <a:avLst/>
          </a:prstGeom>
        </p:spPr>
      </p:pic>
      <p:sp>
        <p:nvSpPr>
          <p:cNvPr id="2" name="标题 1"/>
          <p:cNvSpPr>
            <a:spLocks noGrp="1"/>
          </p:cNvSpPr>
          <p:nvPr>
            <p:ph type="title"/>
          </p:nvPr>
        </p:nvSpPr>
        <p:spPr>
          <a:xfrm>
            <a:off x="755650" y="276776"/>
            <a:ext cx="8388350" cy="559338"/>
          </a:xfrm>
        </p:spPr>
        <p:txBody>
          <a:bodyPr/>
          <a:lstStyle/>
          <a:p>
            <a:r>
              <a:rPr lang="en-US" altLang="zh-CN" sz="2400" dirty="0" smtClean="0">
                <a:latin typeface="Arial"/>
              </a:rPr>
              <a:t>Details on Configurations </a:t>
            </a:r>
            <a:r>
              <a:rPr lang="en-US" altLang="zh-CN" sz="2400" dirty="0">
                <a:latin typeface="Arial"/>
              </a:rPr>
              <a:t>– SCT Initial Setup </a:t>
            </a:r>
            <a:r>
              <a:rPr lang="en-US" altLang="zh-CN" sz="2400" dirty="0" smtClean="0">
                <a:latin typeface="Arial"/>
              </a:rPr>
              <a:t>5</a:t>
            </a:r>
            <a:endParaRPr lang="zh-CN" altLang="en-US" sz="2400" dirty="0">
              <a:latin typeface="Arial"/>
            </a:endParaRPr>
          </a:p>
        </p:txBody>
      </p:sp>
      <p:sp>
        <p:nvSpPr>
          <p:cNvPr id="4" name="TextBox 114"/>
          <p:cNvSpPr txBox="1">
            <a:spLocks noChangeArrowheads="1"/>
          </p:cNvSpPr>
          <p:nvPr/>
        </p:nvSpPr>
        <p:spPr bwMode="auto">
          <a:xfrm>
            <a:off x="412136" y="1164110"/>
            <a:ext cx="476946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6. Configure software functions. </a:t>
            </a:r>
          </a:p>
        </p:txBody>
      </p:sp>
      <p:sp>
        <p:nvSpPr>
          <p:cNvPr id="7" name="圆角矩形标注 6"/>
          <p:cNvSpPr/>
          <p:nvPr/>
        </p:nvSpPr>
        <p:spPr bwMode="auto">
          <a:xfrm>
            <a:off x="5667856" y="3883952"/>
            <a:ext cx="2541196" cy="775134"/>
          </a:xfrm>
          <a:prstGeom prst="wedgeRoundRectCallout">
            <a:avLst>
              <a:gd name="adj1" fmla="val -38870"/>
              <a:gd name="adj2" fmla="val -100862"/>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8" name="Rectangle 10"/>
          <p:cNvSpPr>
            <a:spLocks noChangeArrowheads="1"/>
          </p:cNvSpPr>
          <p:nvPr/>
        </p:nvSpPr>
        <p:spPr bwMode="gray">
          <a:xfrm>
            <a:off x="5630314" y="3955302"/>
            <a:ext cx="2630109" cy="50164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1000" dirty="0" smtClean="0">
                <a:latin typeface="Arial"/>
                <a:ea typeface="微软雅黑" pitchFamily="34" charset="-122"/>
              </a:rPr>
              <a:t>If there are file nodes and object nodes, the preceding value-added features can only be configured on file nodes. The number of licenses is equal to that of file nodes.</a:t>
            </a:r>
          </a:p>
        </p:txBody>
      </p:sp>
      <p:sp>
        <p:nvSpPr>
          <p:cNvPr id="11" name="矩形 10"/>
          <p:cNvSpPr/>
          <p:nvPr/>
        </p:nvSpPr>
        <p:spPr bwMode="auto">
          <a:xfrm>
            <a:off x="606175" y="3443449"/>
            <a:ext cx="7294652" cy="266699"/>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Tree>
  </p:cSld>
  <p:clrMapOvr>
    <a:masterClrMapping/>
  </p:clrMapOvr>
  <p:transition advClick="0" advTm="800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908050" y="429176"/>
            <a:ext cx="8352682"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kern="0" dirty="0" smtClean="0">
                <a:latin typeface="Arial"/>
              </a:rPr>
              <a:t>Details on Configurations </a:t>
            </a:r>
            <a:r>
              <a:rPr lang="en-US" altLang="zh-CN" sz="2400" dirty="0">
                <a:latin typeface="Arial"/>
              </a:rPr>
              <a:t>– SCT Initial Setup </a:t>
            </a:r>
            <a:r>
              <a:rPr lang="en-US" altLang="zh-CN" sz="2400" kern="0" dirty="0" smtClean="0">
                <a:latin typeface="Arial"/>
              </a:rPr>
              <a:t>6</a:t>
            </a:r>
            <a:endParaRPr lang="zh-CN" altLang="en-US" sz="2400" kern="0" dirty="0">
              <a:latin typeface="Arial"/>
            </a:endParaRPr>
          </a:p>
        </p:txBody>
      </p:sp>
      <p:sp>
        <p:nvSpPr>
          <p:cNvPr id="4" name="TextBox 114"/>
          <p:cNvSpPr txBox="1">
            <a:spLocks noChangeArrowheads="1"/>
          </p:cNvSpPr>
          <p:nvPr/>
        </p:nvSpPr>
        <p:spPr bwMode="auto">
          <a:xfrm>
            <a:off x="412136" y="931886"/>
            <a:ext cx="8310624" cy="854064"/>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6. Use dynamic configuration to generate official code.</a:t>
            </a:r>
          </a:p>
          <a:p>
            <a:pPr defTabSz="914141">
              <a:lnSpc>
                <a:spcPct val="150000"/>
              </a:lnSpc>
            </a:pPr>
            <a:r>
              <a:rPr lang="en-US" altLang="zh-CN" sz="1100" dirty="0" smtClean="0">
                <a:latin typeface="Arial"/>
                <a:ea typeface="微软雅黑" pitchFamily="34" charset="-122"/>
              </a:rPr>
              <a:t>In </a:t>
            </a:r>
            <a:r>
              <a:rPr lang="en-US" altLang="zh-CN" sz="1100" dirty="0" err="1" smtClean="0">
                <a:latin typeface="Arial"/>
                <a:ea typeface="微软雅黑" pitchFamily="34" charset="-122"/>
              </a:rPr>
              <a:t>V3R5</a:t>
            </a:r>
            <a:r>
              <a:rPr lang="en-US" altLang="zh-CN" sz="1100" dirty="0" smtClean="0">
                <a:latin typeface="Arial"/>
                <a:ea typeface="微软雅黑" pitchFamily="34" charset="-122"/>
              </a:rPr>
              <a:t> or later, the OceanStor 9000 configuration package uses dynamic configuration. After the configuration, perform the following steps to generate instance code. On SCT, choose </a:t>
            </a:r>
            <a:r>
              <a:rPr lang="en-US" altLang="zh-CN" sz="1100" b="1" dirty="0" smtClean="0">
                <a:latin typeface="Arial"/>
                <a:ea typeface="微软雅黑" pitchFamily="34" charset="-122"/>
              </a:rPr>
              <a:t>Config Result </a:t>
            </a:r>
            <a:r>
              <a:rPr lang="en-US" altLang="zh-CN" sz="1100" dirty="0" smtClean="0">
                <a:latin typeface="Arial"/>
                <a:ea typeface="微软雅黑" pitchFamily="34" charset="-122"/>
              </a:rPr>
              <a:t>&gt; </a:t>
            </a:r>
            <a:r>
              <a:rPr lang="en-US" altLang="zh-CN" sz="1100" b="1" dirty="0" smtClean="0">
                <a:latin typeface="Arial"/>
                <a:ea typeface="微软雅黑" pitchFamily="34" charset="-122"/>
              </a:rPr>
              <a:t>More </a:t>
            </a:r>
            <a:r>
              <a:rPr lang="en-US" altLang="zh-CN" sz="1100" dirty="0" smtClean="0">
                <a:latin typeface="Arial"/>
                <a:ea typeface="微软雅黑" pitchFamily="34" charset="-122"/>
              </a:rPr>
              <a:t>&gt; </a:t>
            </a:r>
            <a:r>
              <a:rPr lang="en-US" altLang="zh-CN" sz="1100" b="1" dirty="0" smtClean="0">
                <a:latin typeface="Arial"/>
                <a:ea typeface="微软雅黑" pitchFamily="34" charset="-122"/>
              </a:rPr>
              <a:t>Instantiation</a:t>
            </a:r>
            <a:r>
              <a:rPr lang="en-US" altLang="zh-CN" sz="1100" dirty="0" smtClean="0">
                <a:latin typeface="Arial"/>
                <a:ea typeface="微软雅黑" pitchFamily="34" charset="-122"/>
              </a:rPr>
              <a:t>.</a:t>
            </a:r>
          </a:p>
        </p:txBody>
      </p:sp>
      <p:pic>
        <p:nvPicPr>
          <p:cNvPr id="12" name="图片 11"/>
          <p:cNvPicPr>
            <a:picLocks noChangeAspect="1"/>
          </p:cNvPicPr>
          <p:nvPr/>
        </p:nvPicPr>
        <p:blipFill>
          <a:blip r:embed="rId3" cstate="print"/>
          <a:stretch>
            <a:fillRect/>
          </a:stretch>
        </p:blipFill>
        <p:spPr>
          <a:xfrm>
            <a:off x="616771" y="1833827"/>
            <a:ext cx="3821665" cy="1039610"/>
          </a:xfrm>
          <a:prstGeom prst="rect">
            <a:avLst/>
          </a:prstGeom>
        </p:spPr>
      </p:pic>
      <p:pic>
        <p:nvPicPr>
          <p:cNvPr id="13" name="图片 12"/>
          <p:cNvPicPr>
            <a:picLocks noChangeAspect="1"/>
          </p:cNvPicPr>
          <p:nvPr/>
        </p:nvPicPr>
        <p:blipFill>
          <a:blip r:embed="rId4" cstate="print"/>
          <a:stretch>
            <a:fillRect/>
          </a:stretch>
        </p:blipFill>
        <p:spPr>
          <a:xfrm>
            <a:off x="4437367" y="1839071"/>
            <a:ext cx="3268252" cy="1023558"/>
          </a:xfrm>
          <a:prstGeom prst="rect">
            <a:avLst/>
          </a:prstGeom>
        </p:spPr>
      </p:pic>
      <p:sp>
        <p:nvSpPr>
          <p:cNvPr id="14" name="矩形 13"/>
          <p:cNvSpPr/>
          <p:nvPr/>
        </p:nvSpPr>
        <p:spPr bwMode="auto">
          <a:xfrm>
            <a:off x="2743201" y="1941813"/>
            <a:ext cx="1037689" cy="626724"/>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5" name="矩形 14"/>
          <p:cNvSpPr/>
          <p:nvPr/>
        </p:nvSpPr>
        <p:spPr bwMode="auto">
          <a:xfrm>
            <a:off x="6727862" y="2053117"/>
            <a:ext cx="1037689" cy="626724"/>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val="3822181380"/>
      </p:ext>
    </p:extLst>
  </p:cSld>
  <p:clrMapOvr>
    <a:masterClrMapping/>
  </p:clrMapOvr>
  <p:transition advClick="0" advTm="800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648" y="268288"/>
            <a:ext cx="8608978" cy="559338"/>
          </a:xfrm>
        </p:spPr>
        <p:txBody>
          <a:bodyPr/>
          <a:lstStyle/>
          <a:p>
            <a:r>
              <a:rPr lang="en-US" altLang="zh-CN" sz="2400" dirty="0" smtClean="0">
                <a:latin typeface="Arial"/>
              </a:rPr>
              <a:t>Details on Configurations </a:t>
            </a:r>
            <a:r>
              <a:rPr lang="en-US" altLang="zh-CN" sz="2400" dirty="0">
                <a:latin typeface="Arial"/>
              </a:rPr>
              <a:t>– </a:t>
            </a:r>
            <a:r>
              <a:rPr lang="en-US" altLang="zh-CN" sz="2400" dirty="0" err="1" smtClean="0">
                <a:latin typeface="Arial"/>
              </a:rPr>
              <a:t>UniSTAR</a:t>
            </a:r>
            <a:r>
              <a:rPr lang="en-US" altLang="zh-CN" sz="2400" dirty="0" smtClean="0">
                <a:latin typeface="Arial"/>
              </a:rPr>
              <a:t> CFG Initial </a:t>
            </a:r>
            <a:r>
              <a:rPr lang="en-US" altLang="zh-CN" sz="2400" dirty="0">
                <a:latin typeface="Arial"/>
              </a:rPr>
              <a:t>Setup</a:t>
            </a:r>
            <a:r>
              <a:rPr lang="en-US" altLang="zh-CN" sz="2400" dirty="0" smtClean="0">
                <a:latin typeface="Arial"/>
              </a:rPr>
              <a:t> 1</a:t>
            </a:r>
            <a:endParaRPr lang="zh-CN" altLang="en-US" sz="2400" dirty="0">
              <a:latin typeface="Arial"/>
            </a:endParaRPr>
          </a:p>
        </p:txBody>
      </p:sp>
      <p:sp>
        <p:nvSpPr>
          <p:cNvPr id="4" name="TextBox 114"/>
          <p:cNvSpPr txBox="1">
            <a:spLocks noChangeArrowheads="1"/>
          </p:cNvSpPr>
          <p:nvPr/>
        </p:nvSpPr>
        <p:spPr bwMode="auto">
          <a:xfrm>
            <a:off x="859811" y="887885"/>
            <a:ext cx="4769464"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1. Select application scenarios and network types.</a:t>
            </a:r>
          </a:p>
        </p:txBody>
      </p:sp>
      <p:sp>
        <p:nvSpPr>
          <p:cNvPr id="9" name="TextBox 114"/>
          <p:cNvSpPr txBox="1">
            <a:spLocks noChangeArrowheads="1"/>
          </p:cNvSpPr>
          <p:nvPr/>
        </p:nvSpPr>
        <p:spPr bwMode="auto">
          <a:xfrm>
            <a:off x="916961" y="2289139"/>
            <a:ext cx="4769464"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2. Select node types and redundancy ratios.</a:t>
            </a:r>
          </a:p>
        </p:txBody>
      </p:sp>
      <p:pic>
        <p:nvPicPr>
          <p:cNvPr id="5" name="图片 4"/>
          <p:cNvPicPr>
            <a:picLocks noChangeAspect="1"/>
          </p:cNvPicPr>
          <p:nvPr/>
        </p:nvPicPr>
        <p:blipFill>
          <a:blip r:embed="rId3"/>
          <a:stretch>
            <a:fillRect/>
          </a:stretch>
        </p:blipFill>
        <p:spPr>
          <a:xfrm>
            <a:off x="1095476" y="1152525"/>
            <a:ext cx="4676775" cy="1009650"/>
          </a:xfrm>
          <a:prstGeom prst="rect">
            <a:avLst/>
          </a:prstGeom>
        </p:spPr>
      </p:pic>
      <p:pic>
        <p:nvPicPr>
          <p:cNvPr id="7" name="图片 6"/>
          <p:cNvPicPr>
            <a:picLocks noChangeAspect="1"/>
          </p:cNvPicPr>
          <p:nvPr/>
        </p:nvPicPr>
        <p:blipFill>
          <a:blip r:embed="rId4"/>
          <a:stretch>
            <a:fillRect/>
          </a:stretch>
        </p:blipFill>
        <p:spPr>
          <a:xfrm>
            <a:off x="1095679" y="2683111"/>
            <a:ext cx="4695825" cy="1781175"/>
          </a:xfrm>
          <a:prstGeom prst="rect">
            <a:avLst/>
          </a:prstGeom>
        </p:spPr>
      </p:pic>
    </p:spTree>
    <p:extLst>
      <p:ext uri="{BB962C8B-B14F-4D97-AF65-F5344CB8AC3E}">
        <p14:creationId xmlns:p14="http://schemas.microsoft.com/office/powerpoint/2010/main" val="2851334444"/>
      </p:ext>
    </p:extLst>
  </p:cSld>
  <p:clrMapOvr>
    <a:masterClrMapping/>
  </p:clrMapOvr>
  <p:transition advClick="0" advTm="800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978946" y="1687647"/>
            <a:ext cx="4695825" cy="2390775"/>
          </a:xfrm>
          <a:prstGeom prst="rect">
            <a:avLst/>
          </a:prstGeom>
        </p:spPr>
      </p:pic>
      <p:sp>
        <p:nvSpPr>
          <p:cNvPr id="3" name="TextBox 114"/>
          <p:cNvSpPr txBox="1">
            <a:spLocks noChangeArrowheads="1"/>
          </p:cNvSpPr>
          <p:nvPr/>
        </p:nvSpPr>
        <p:spPr bwMode="auto">
          <a:xfrm>
            <a:off x="774086" y="780845"/>
            <a:ext cx="7741264" cy="854064"/>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3. Configure nodes.</a:t>
            </a:r>
          </a:p>
          <a:p>
            <a:pPr defTabSz="914141">
              <a:lnSpc>
                <a:spcPct val="150000"/>
              </a:lnSpc>
            </a:pPr>
            <a:r>
              <a:rPr lang="en-US" altLang="zh-CN" sz="1100" dirty="0" smtClean="0">
                <a:latin typeface="Arial"/>
                <a:ea typeface="微软雅黑" pitchFamily="34" charset="-122"/>
              </a:rPr>
              <a:t>In this example, the available capacity is 800 TB (SAS disk 40 TB, SATA disk 760 TB). The redundancy ratio is +2. </a:t>
            </a:r>
            <a:r>
              <a:rPr lang="en-US" altLang="zh-CN" sz="1100" dirty="0" err="1" smtClean="0">
                <a:latin typeface="Arial"/>
                <a:ea typeface="微软雅黑" pitchFamily="34" charset="-122"/>
              </a:rPr>
              <a:t>P25</a:t>
            </a:r>
            <a:r>
              <a:rPr lang="en-US" altLang="zh-CN" sz="1100" dirty="0" smtClean="0">
                <a:latin typeface="Arial"/>
                <a:ea typeface="微软雅黑" pitchFamily="34" charset="-122"/>
              </a:rPr>
              <a:t> nodes are equipped with SAS disks (900 GB) and </a:t>
            </a:r>
            <a:r>
              <a:rPr lang="en-US" altLang="zh-CN" sz="1100" dirty="0" err="1" smtClean="0">
                <a:latin typeface="Arial"/>
                <a:ea typeface="微软雅黑" pitchFamily="34" charset="-122"/>
              </a:rPr>
              <a:t>P36</a:t>
            </a:r>
            <a:r>
              <a:rPr lang="en-US" altLang="zh-CN" sz="1100" dirty="0" smtClean="0">
                <a:latin typeface="Arial"/>
                <a:ea typeface="微软雅黑" pitchFamily="34" charset="-122"/>
              </a:rPr>
              <a:t> nodes are equipped with SATA disks (6 TB).</a:t>
            </a:r>
          </a:p>
        </p:txBody>
      </p:sp>
      <p:sp>
        <p:nvSpPr>
          <p:cNvPr id="5" name="矩形 4"/>
          <p:cNvSpPr/>
          <p:nvPr/>
        </p:nvSpPr>
        <p:spPr bwMode="auto">
          <a:xfrm>
            <a:off x="3822222" y="3471542"/>
            <a:ext cx="1829548" cy="623804"/>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6" name="圆角矩形标注 5"/>
          <p:cNvSpPr/>
          <p:nvPr/>
        </p:nvSpPr>
        <p:spPr bwMode="auto">
          <a:xfrm>
            <a:off x="5996493" y="3404218"/>
            <a:ext cx="1509713" cy="782898"/>
          </a:xfrm>
          <a:prstGeom prst="wedgeRoundRectCallout">
            <a:avLst>
              <a:gd name="adj1" fmla="val -71659"/>
              <a:gd name="adj2" fmla="val 8851"/>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7" name="Rectangle 10"/>
          <p:cNvSpPr>
            <a:spLocks noChangeArrowheads="1"/>
          </p:cNvSpPr>
          <p:nvPr/>
        </p:nvSpPr>
        <p:spPr bwMode="gray">
          <a:xfrm>
            <a:off x="6065834" y="3475463"/>
            <a:ext cx="1440372" cy="530224"/>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900" dirty="0" smtClean="0">
                <a:latin typeface="Arial"/>
                <a:ea typeface="微软雅黑" pitchFamily="34" charset="-122"/>
              </a:rPr>
              <a:t>These parameters are calculated automatically. Node pool allocation and utilization are displayed.</a:t>
            </a:r>
            <a:endParaRPr lang="en-US" altLang="zh-CN" sz="900" dirty="0">
              <a:latin typeface="Arial"/>
              <a:ea typeface="微软雅黑" pitchFamily="34" charset="-122"/>
            </a:endParaRPr>
          </a:p>
        </p:txBody>
      </p:sp>
      <p:sp>
        <p:nvSpPr>
          <p:cNvPr id="10" name="圆角矩形标注 9"/>
          <p:cNvSpPr/>
          <p:nvPr/>
        </p:nvSpPr>
        <p:spPr bwMode="auto">
          <a:xfrm>
            <a:off x="5976835" y="2794473"/>
            <a:ext cx="1500188" cy="428625"/>
          </a:xfrm>
          <a:prstGeom prst="wedgeRoundRectCallout">
            <a:avLst>
              <a:gd name="adj1" fmla="val -70222"/>
              <a:gd name="adj2" fmla="val 37331"/>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1" name="Rectangle 10"/>
          <p:cNvSpPr>
            <a:spLocks noChangeArrowheads="1"/>
          </p:cNvSpPr>
          <p:nvPr/>
        </p:nvSpPr>
        <p:spPr bwMode="gray">
          <a:xfrm>
            <a:off x="5959092" y="2845274"/>
            <a:ext cx="1517931" cy="38734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900" dirty="0" smtClean="0">
                <a:latin typeface="Arial"/>
                <a:ea typeface="微软雅黑" pitchFamily="34" charset="-122"/>
              </a:rPr>
              <a:t>Input the SAS available capacity.</a:t>
            </a:r>
            <a:endParaRPr lang="en-US" altLang="zh-CN" sz="900" dirty="0">
              <a:latin typeface="Arial"/>
              <a:ea typeface="微软雅黑" pitchFamily="34" charset="-122"/>
            </a:endParaRPr>
          </a:p>
        </p:txBody>
      </p:sp>
      <p:sp>
        <p:nvSpPr>
          <p:cNvPr id="12" name="矩形 11"/>
          <p:cNvSpPr/>
          <p:nvPr/>
        </p:nvSpPr>
        <p:spPr bwMode="auto">
          <a:xfrm>
            <a:off x="3842319" y="1856592"/>
            <a:ext cx="1819179" cy="1217348"/>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3" name="圆角矩形标注 12"/>
          <p:cNvSpPr/>
          <p:nvPr/>
        </p:nvSpPr>
        <p:spPr bwMode="auto">
          <a:xfrm>
            <a:off x="5957381" y="1655400"/>
            <a:ext cx="1500187" cy="957490"/>
          </a:xfrm>
          <a:prstGeom prst="wedgeRoundRectCallout">
            <a:avLst>
              <a:gd name="adj1" fmla="val -68235"/>
              <a:gd name="adj2" fmla="val 19702"/>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4" name="Rectangle 10"/>
          <p:cNvSpPr>
            <a:spLocks noChangeArrowheads="1"/>
          </p:cNvSpPr>
          <p:nvPr/>
        </p:nvSpPr>
        <p:spPr bwMode="gray">
          <a:xfrm>
            <a:off x="5948536" y="1729334"/>
            <a:ext cx="1552575" cy="78739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900" dirty="0" smtClean="0">
                <a:latin typeface="Arial"/>
                <a:ea typeface="微软雅黑" pitchFamily="34" charset="-122"/>
              </a:rPr>
              <a:t>The disk type and quantity of SSDs can be changed (four SSDs at most). In this case, one 400 GB SSD and 24 900 GB SAS disks are configured.</a:t>
            </a:r>
            <a:endParaRPr lang="en-US" altLang="zh-CN" sz="900" dirty="0">
              <a:latin typeface="Arial"/>
              <a:ea typeface="微软雅黑" pitchFamily="34" charset="-122"/>
            </a:endParaRPr>
          </a:p>
        </p:txBody>
      </p:sp>
      <p:sp>
        <p:nvSpPr>
          <p:cNvPr id="15" name="标题 1"/>
          <p:cNvSpPr txBox="1">
            <a:spLocks/>
          </p:cNvSpPr>
          <p:nvPr/>
        </p:nvSpPr>
        <p:spPr>
          <a:xfrm>
            <a:off x="262648" y="268288"/>
            <a:ext cx="8608978"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kern="0" dirty="0" smtClean="0">
                <a:latin typeface="Arial"/>
              </a:rPr>
              <a:t>Details on Configurations – </a:t>
            </a:r>
            <a:r>
              <a:rPr lang="en-US" altLang="zh-CN" sz="2400" kern="0" dirty="0" err="1" smtClean="0">
                <a:latin typeface="Arial"/>
              </a:rPr>
              <a:t>UniSTAR</a:t>
            </a:r>
            <a:r>
              <a:rPr lang="en-US" altLang="zh-CN" sz="2400" kern="0" dirty="0" smtClean="0">
                <a:latin typeface="Arial"/>
              </a:rPr>
              <a:t> CFG Initial Setup 2</a:t>
            </a:r>
            <a:endParaRPr lang="zh-CN" altLang="en-US" sz="2400" kern="0" dirty="0">
              <a:latin typeface="Arial"/>
            </a:endParaRPr>
          </a:p>
        </p:txBody>
      </p:sp>
    </p:spTree>
    <p:extLst>
      <p:ext uri="{BB962C8B-B14F-4D97-AF65-F5344CB8AC3E}">
        <p14:creationId xmlns:p14="http://schemas.microsoft.com/office/powerpoint/2010/main" val="2368999007"/>
      </p:ext>
    </p:extLst>
  </p:cSld>
  <p:clrMapOvr>
    <a:masterClrMapping/>
  </p:clrMapOvr>
  <p:transition advClick="0" advTm="800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750448" y="1415475"/>
            <a:ext cx="4705350" cy="2409825"/>
          </a:xfrm>
          <a:prstGeom prst="rect">
            <a:avLst/>
          </a:prstGeom>
        </p:spPr>
      </p:pic>
      <p:sp>
        <p:nvSpPr>
          <p:cNvPr id="8" name="TextBox 114"/>
          <p:cNvSpPr txBox="1">
            <a:spLocks noChangeArrowheads="1"/>
          </p:cNvSpPr>
          <p:nvPr/>
        </p:nvSpPr>
        <p:spPr bwMode="auto">
          <a:xfrm>
            <a:off x="526436" y="897410"/>
            <a:ext cx="817560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4. You can select 6 TB SATA disks based on requirements and input the available capacity.</a:t>
            </a:r>
          </a:p>
        </p:txBody>
      </p:sp>
      <p:sp>
        <p:nvSpPr>
          <p:cNvPr id="6" name="矩形 5"/>
          <p:cNvSpPr/>
          <p:nvPr/>
        </p:nvSpPr>
        <p:spPr bwMode="auto">
          <a:xfrm>
            <a:off x="3599235" y="3210018"/>
            <a:ext cx="1848254" cy="642135"/>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7" name="圆角矩形标注 6"/>
          <p:cNvSpPr/>
          <p:nvPr/>
        </p:nvSpPr>
        <p:spPr bwMode="auto">
          <a:xfrm>
            <a:off x="5799326" y="3358272"/>
            <a:ext cx="1448753" cy="733425"/>
          </a:xfrm>
          <a:prstGeom prst="wedgeRoundRectCallout">
            <a:avLst>
              <a:gd name="adj1" fmla="val -75352"/>
              <a:gd name="adj2" fmla="val -25695"/>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b="0" i="0" u="none" strike="noStrike" cap="none" normalizeH="0" baseline="0" smtClean="0">
              <a:ln>
                <a:noFill/>
              </a:ln>
              <a:solidFill>
                <a:schemeClr val="tx1"/>
              </a:solidFill>
              <a:effectLst/>
              <a:latin typeface="Arial" charset="0"/>
              <a:ea typeface="宋体" charset="-122"/>
            </a:endParaRPr>
          </a:p>
        </p:txBody>
      </p:sp>
      <p:sp>
        <p:nvSpPr>
          <p:cNvPr id="9" name="Rectangle 10"/>
          <p:cNvSpPr>
            <a:spLocks noChangeArrowheads="1"/>
          </p:cNvSpPr>
          <p:nvPr/>
        </p:nvSpPr>
        <p:spPr bwMode="gray">
          <a:xfrm>
            <a:off x="5781583" y="3409073"/>
            <a:ext cx="1513007" cy="530224"/>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900" dirty="0" smtClean="0">
                <a:latin typeface="Arial"/>
                <a:ea typeface="微软雅黑" pitchFamily="34" charset="-122"/>
              </a:rPr>
              <a:t>These parameters are calculated automatically. Node pool allocation and utilization are displayed.</a:t>
            </a:r>
            <a:endParaRPr lang="en-US" altLang="zh-CN" sz="900" dirty="0">
              <a:latin typeface="Arial"/>
              <a:ea typeface="微软雅黑" pitchFamily="34" charset="-122"/>
            </a:endParaRPr>
          </a:p>
        </p:txBody>
      </p:sp>
      <p:sp>
        <p:nvSpPr>
          <p:cNvPr id="13" name="圆角矩形标注 12"/>
          <p:cNvSpPr/>
          <p:nvPr/>
        </p:nvSpPr>
        <p:spPr bwMode="auto">
          <a:xfrm>
            <a:off x="5789396" y="2726379"/>
            <a:ext cx="1482794" cy="428625"/>
          </a:xfrm>
          <a:prstGeom prst="wedgeRoundRectCallout">
            <a:avLst>
              <a:gd name="adj1" fmla="val -72787"/>
              <a:gd name="adj2" fmla="val -3024"/>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b="0" i="0" u="none" strike="noStrike" cap="none" normalizeH="0" baseline="0" smtClean="0">
              <a:ln>
                <a:noFill/>
              </a:ln>
              <a:solidFill>
                <a:schemeClr val="tx1"/>
              </a:solidFill>
              <a:effectLst/>
              <a:latin typeface="Arial" charset="0"/>
              <a:ea typeface="宋体" charset="-122"/>
            </a:endParaRPr>
          </a:p>
        </p:txBody>
      </p:sp>
      <p:sp>
        <p:nvSpPr>
          <p:cNvPr id="14" name="Rectangle 10"/>
          <p:cNvSpPr>
            <a:spLocks noChangeArrowheads="1"/>
          </p:cNvSpPr>
          <p:nvPr/>
        </p:nvSpPr>
        <p:spPr bwMode="gray">
          <a:xfrm>
            <a:off x="5771653" y="2777180"/>
            <a:ext cx="1502691" cy="38734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900" dirty="0" smtClean="0">
                <a:latin typeface="Arial"/>
                <a:ea typeface="微软雅黑" pitchFamily="34" charset="-122"/>
              </a:rPr>
              <a:t>Input the SATA available capacity.</a:t>
            </a:r>
            <a:endParaRPr lang="en-US" altLang="zh-CN" sz="900" dirty="0">
              <a:latin typeface="Arial"/>
              <a:ea typeface="微软雅黑" pitchFamily="34" charset="-122"/>
            </a:endParaRPr>
          </a:p>
        </p:txBody>
      </p:sp>
      <p:sp>
        <p:nvSpPr>
          <p:cNvPr id="15" name="矩形 14"/>
          <p:cNvSpPr/>
          <p:nvPr/>
        </p:nvSpPr>
        <p:spPr bwMode="auto">
          <a:xfrm>
            <a:off x="3599234" y="1595335"/>
            <a:ext cx="1848255" cy="1235414"/>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6" name="圆角矩形标注 15"/>
          <p:cNvSpPr/>
          <p:nvPr/>
        </p:nvSpPr>
        <p:spPr bwMode="auto">
          <a:xfrm>
            <a:off x="5711574" y="1524324"/>
            <a:ext cx="1576388" cy="1049656"/>
          </a:xfrm>
          <a:prstGeom prst="wedgeRoundRectCallout">
            <a:avLst>
              <a:gd name="adj1" fmla="val -63629"/>
              <a:gd name="adj2" fmla="val 22270"/>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600" b="0" i="0" u="none" strike="noStrike" cap="none" normalizeH="0" baseline="0" smtClean="0">
              <a:ln>
                <a:noFill/>
              </a:ln>
              <a:solidFill>
                <a:schemeClr val="tx1"/>
              </a:solidFill>
              <a:effectLst/>
              <a:latin typeface="Arial" charset="0"/>
              <a:ea typeface="宋体" charset="-122"/>
            </a:endParaRPr>
          </a:p>
        </p:txBody>
      </p:sp>
      <p:sp>
        <p:nvSpPr>
          <p:cNvPr id="17" name="Rectangle 10"/>
          <p:cNvSpPr>
            <a:spLocks noChangeArrowheads="1"/>
          </p:cNvSpPr>
          <p:nvPr/>
        </p:nvSpPr>
        <p:spPr bwMode="gray">
          <a:xfrm>
            <a:off x="5720148" y="1535120"/>
            <a:ext cx="1583054" cy="78739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900" dirty="0" smtClean="0">
                <a:latin typeface="Arial"/>
                <a:ea typeface="微软雅黑" pitchFamily="34" charset="-122"/>
              </a:rPr>
              <a:t>The disk type on a single node can be changed. By default, the quantity of SSDs is one and cannot be changed. In this case, one 400 GB SSD and 35 6 TB SATA disks are configured.</a:t>
            </a:r>
            <a:endParaRPr lang="en-US" altLang="zh-CN" sz="900" dirty="0">
              <a:latin typeface="Arial"/>
              <a:ea typeface="微软雅黑" pitchFamily="34" charset="-122"/>
            </a:endParaRPr>
          </a:p>
        </p:txBody>
      </p:sp>
      <p:sp>
        <p:nvSpPr>
          <p:cNvPr id="18" name="标题 1"/>
          <p:cNvSpPr>
            <a:spLocks noGrp="1"/>
          </p:cNvSpPr>
          <p:nvPr>
            <p:ph type="title"/>
          </p:nvPr>
        </p:nvSpPr>
        <p:spPr>
          <a:xfrm>
            <a:off x="262648" y="268288"/>
            <a:ext cx="8608978" cy="559338"/>
          </a:xfrm>
        </p:spPr>
        <p:txBody>
          <a:bodyPr/>
          <a:lstStyle/>
          <a:p>
            <a:r>
              <a:rPr lang="en-US" altLang="zh-CN" sz="2400" dirty="0" smtClean="0">
                <a:latin typeface="Arial"/>
              </a:rPr>
              <a:t>Details on Configurations </a:t>
            </a:r>
            <a:r>
              <a:rPr lang="en-US" altLang="zh-CN" sz="2400" dirty="0">
                <a:latin typeface="Arial"/>
              </a:rPr>
              <a:t>– </a:t>
            </a:r>
            <a:r>
              <a:rPr lang="en-US" altLang="zh-CN" sz="2400" dirty="0" err="1" smtClean="0">
                <a:latin typeface="Arial"/>
              </a:rPr>
              <a:t>UniSTAR</a:t>
            </a:r>
            <a:r>
              <a:rPr lang="en-US" altLang="zh-CN" sz="2400" dirty="0" smtClean="0">
                <a:latin typeface="Arial"/>
              </a:rPr>
              <a:t> CFG Initial </a:t>
            </a:r>
            <a:r>
              <a:rPr lang="en-US" altLang="zh-CN" sz="2400" dirty="0">
                <a:latin typeface="Arial"/>
              </a:rPr>
              <a:t>Setup</a:t>
            </a:r>
            <a:r>
              <a:rPr lang="en-US" altLang="zh-CN" sz="2400" dirty="0" smtClean="0">
                <a:latin typeface="Arial"/>
              </a:rPr>
              <a:t> 3</a:t>
            </a:r>
            <a:endParaRPr lang="zh-CN" altLang="en-US" sz="2400" dirty="0">
              <a:latin typeface="Arial"/>
            </a:endParaRPr>
          </a:p>
        </p:txBody>
      </p:sp>
    </p:spTree>
    <p:extLst>
      <p:ext uri="{BB962C8B-B14F-4D97-AF65-F5344CB8AC3E}">
        <p14:creationId xmlns:p14="http://schemas.microsoft.com/office/powerpoint/2010/main" val="4115348798"/>
      </p:ext>
    </p:extLst>
  </p:cSld>
  <p:clrMapOvr>
    <a:masterClrMapping/>
  </p:clrMapOvr>
  <p:transition advClick="0" advTm="800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4"/>
          <p:cNvSpPr txBox="1">
            <a:spLocks noChangeArrowheads="1"/>
          </p:cNvSpPr>
          <p:nvPr/>
        </p:nvSpPr>
        <p:spPr bwMode="auto">
          <a:xfrm>
            <a:off x="412136" y="1008467"/>
            <a:ext cx="476946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5. Configure auxiliary devices.</a:t>
            </a:r>
          </a:p>
        </p:txBody>
      </p:sp>
      <p:sp>
        <p:nvSpPr>
          <p:cNvPr id="7" name="圆角矩形标注 6"/>
          <p:cNvSpPr/>
          <p:nvPr/>
        </p:nvSpPr>
        <p:spPr bwMode="auto">
          <a:xfrm>
            <a:off x="5895116" y="1235413"/>
            <a:ext cx="1629229" cy="676441"/>
          </a:xfrm>
          <a:prstGeom prst="wedgeRoundRectCallout">
            <a:avLst>
              <a:gd name="adj1" fmla="val -82857"/>
              <a:gd name="adj2" fmla="val 20094"/>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8" name="Rectangle 10"/>
          <p:cNvSpPr>
            <a:spLocks noChangeArrowheads="1"/>
          </p:cNvSpPr>
          <p:nvPr/>
        </p:nvSpPr>
        <p:spPr bwMode="gray">
          <a:xfrm>
            <a:off x="5890177" y="1238980"/>
            <a:ext cx="1706154" cy="550644"/>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tabLst>
                <a:tab pos="365125" algn="l"/>
              </a:tabLst>
              <a:defRPr/>
            </a:pPr>
            <a:r>
              <a:rPr lang="en-US" altLang="zh-CN" sz="1000" dirty="0" smtClean="0">
                <a:latin typeface="Arial"/>
                <a:ea typeface="微软雅黑" pitchFamily="34" charset="-122"/>
              </a:rPr>
              <a:t>Front-end optical fibers can be 10 meters long, 30 meters long, or prepared by the customer.</a:t>
            </a:r>
            <a:endParaRPr lang="en-US" altLang="zh-CN" sz="1000" dirty="0">
              <a:latin typeface="Arial"/>
              <a:ea typeface="微软雅黑" pitchFamily="34" charset="-122"/>
            </a:endParaRPr>
          </a:p>
        </p:txBody>
      </p:sp>
      <p:sp>
        <p:nvSpPr>
          <p:cNvPr id="11" name="标题 1"/>
          <p:cNvSpPr>
            <a:spLocks noGrp="1"/>
          </p:cNvSpPr>
          <p:nvPr>
            <p:ph type="title"/>
          </p:nvPr>
        </p:nvSpPr>
        <p:spPr>
          <a:xfrm>
            <a:off x="262648" y="268288"/>
            <a:ext cx="8608978" cy="559338"/>
          </a:xfrm>
        </p:spPr>
        <p:txBody>
          <a:bodyPr/>
          <a:lstStyle/>
          <a:p>
            <a:r>
              <a:rPr lang="en-US" altLang="zh-CN" sz="2400" dirty="0" smtClean="0">
                <a:latin typeface="Arial"/>
              </a:rPr>
              <a:t>Details on Configurations </a:t>
            </a:r>
            <a:r>
              <a:rPr lang="en-US" altLang="zh-CN" sz="2400" dirty="0">
                <a:latin typeface="Arial"/>
              </a:rPr>
              <a:t>– </a:t>
            </a:r>
            <a:r>
              <a:rPr lang="en-US" altLang="zh-CN" sz="2400" dirty="0" err="1" smtClean="0">
                <a:latin typeface="Arial"/>
              </a:rPr>
              <a:t>UniSTAR</a:t>
            </a:r>
            <a:r>
              <a:rPr lang="en-US" altLang="zh-CN" sz="2400" dirty="0" smtClean="0">
                <a:latin typeface="Arial"/>
              </a:rPr>
              <a:t> CFG Initial </a:t>
            </a:r>
            <a:r>
              <a:rPr lang="en-US" altLang="zh-CN" sz="2400" dirty="0">
                <a:latin typeface="Arial"/>
              </a:rPr>
              <a:t>Setup</a:t>
            </a:r>
            <a:r>
              <a:rPr lang="en-US" altLang="zh-CN" sz="2400" dirty="0" smtClean="0">
                <a:latin typeface="Arial"/>
              </a:rPr>
              <a:t> 4</a:t>
            </a:r>
            <a:endParaRPr lang="zh-CN" altLang="en-US" sz="2400" dirty="0">
              <a:latin typeface="Arial"/>
            </a:endParaRPr>
          </a:p>
        </p:txBody>
      </p:sp>
      <p:pic>
        <p:nvPicPr>
          <p:cNvPr id="5" name="图片 4"/>
          <p:cNvPicPr>
            <a:picLocks noChangeAspect="1"/>
          </p:cNvPicPr>
          <p:nvPr/>
        </p:nvPicPr>
        <p:blipFill>
          <a:blip r:embed="rId3"/>
          <a:stretch>
            <a:fillRect/>
          </a:stretch>
        </p:blipFill>
        <p:spPr>
          <a:xfrm>
            <a:off x="633919" y="1443645"/>
            <a:ext cx="4724400" cy="1400175"/>
          </a:xfrm>
          <a:prstGeom prst="rect">
            <a:avLst/>
          </a:prstGeom>
        </p:spPr>
      </p:pic>
      <p:pic>
        <p:nvPicPr>
          <p:cNvPr id="6" name="图片 5"/>
          <p:cNvPicPr>
            <a:picLocks noChangeAspect="1"/>
          </p:cNvPicPr>
          <p:nvPr/>
        </p:nvPicPr>
        <p:blipFill>
          <a:blip r:embed="rId4"/>
          <a:stretch>
            <a:fillRect/>
          </a:stretch>
        </p:blipFill>
        <p:spPr>
          <a:xfrm>
            <a:off x="604534" y="3277208"/>
            <a:ext cx="4705350" cy="1390650"/>
          </a:xfrm>
          <a:prstGeom prst="rect">
            <a:avLst/>
          </a:prstGeom>
        </p:spPr>
      </p:pic>
      <p:sp>
        <p:nvSpPr>
          <p:cNvPr id="12" name="TextBox 114"/>
          <p:cNvSpPr txBox="1">
            <a:spLocks noChangeArrowheads="1"/>
          </p:cNvSpPr>
          <p:nvPr/>
        </p:nvSpPr>
        <p:spPr bwMode="auto">
          <a:xfrm>
            <a:off x="438077" y="2911846"/>
            <a:ext cx="476946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6. Configure software functions. </a:t>
            </a:r>
          </a:p>
        </p:txBody>
      </p:sp>
      <p:sp>
        <p:nvSpPr>
          <p:cNvPr id="13" name="圆角矩形标注 12"/>
          <p:cNvSpPr/>
          <p:nvPr/>
        </p:nvSpPr>
        <p:spPr bwMode="auto">
          <a:xfrm>
            <a:off x="5667856" y="3728309"/>
            <a:ext cx="2541196" cy="775134"/>
          </a:xfrm>
          <a:prstGeom prst="wedgeRoundRectCallout">
            <a:avLst>
              <a:gd name="adj1" fmla="val -63752"/>
              <a:gd name="adj2" fmla="val 57264"/>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4" name="Rectangle 10"/>
          <p:cNvSpPr>
            <a:spLocks noChangeArrowheads="1"/>
          </p:cNvSpPr>
          <p:nvPr/>
        </p:nvSpPr>
        <p:spPr bwMode="gray">
          <a:xfrm>
            <a:off x="5630314" y="3799659"/>
            <a:ext cx="2630109" cy="50164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1000" dirty="0" smtClean="0">
                <a:latin typeface="Arial"/>
                <a:ea typeface="微软雅黑" pitchFamily="34" charset="-122"/>
              </a:rPr>
              <a:t>If there are file nodes and object nodes, the preceding value-added features can only be configured on file nodes. The number of licenses is equal to that of file nodes.</a:t>
            </a:r>
          </a:p>
        </p:txBody>
      </p:sp>
    </p:spTree>
    <p:extLst>
      <p:ext uri="{BB962C8B-B14F-4D97-AF65-F5344CB8AC3E}">
        <p14:creationId xmlns:p14="http://schemas.microsoft.com/office/powerpoint/2010/main" val="3174633092"/>
      </p:ext>
    </p:extLst>
  </p:cSld>
  <p:clrMapOvr>
    <a:masterClrMapping/>
  </p:clrMapOvr>
  <p:transition advClick="0" advTm="800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4"/>
          <p:cNvSpPr txBox="1">
            <a:spLocks noChangeArrowheads="1"/>
          </p:cNvSpPr>
          <p:nvPr/>
        </p:nvSpPr>
        <p:spPr bwMode="auto">
          <a:xfrm>
            <a:off x="412136" y="931886"/>
            <a:ext cx="8310624" cy="854064"/>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6. Use dynamic configuration to generate official code.</a:t>
            </a:r>
          </a:p>
          <a:p>
            <a:pPr defTabSz="914141">
              <a:lnSpc>
                <a:spcPct val="150000"/>
              </a:lnSpc>
            </a:pPr>
            <a:r>
              <a:rPr lang="en-US" altLang="zh-CN" sz="1100" dirty="0" smtClean="0">
                <a:latin typeface="Arial"/>
                <a:ea typeface="微软雅黑" pitchFamily="34" charset="-122"/>
              </a:rPr>
              <a:t>In V300R005 or later, the OceanStor 9000 configuration package uses dynamic configuration. After the configuration, perform the following steps to generate instance code. </a:t>
            </a:r>
          </a:p>
        </p:txBody>
      </p:sp>
      <p:sp>
        <p:nvSpPr>
          <p:cNvPr id="8" name="标题 1"/>
          <p:cNvSpPr>
            <a:spLocks noGrp="1"/>
          </p:cNvSpPr>
          <p:nvPr>
            <p:ph type="title"/>
          </p:nvPr>
        </p:nvSpPr>
        <p:spPr>
          <a:xfrm>
            <a:off x="262648" y="268288"/>
            <a:ext cx="8608978" cy="559338"/>
          </a:xfrm>
        </p:spPr>
        <p:txBody>
          <a:bodyPr/>
          <a:lstStyle/>
          <a:p>
            <a:r>
              <a:rPr lang="en-US" altLang="zh-CN" sz="2400" dirty="0" smtClean="0">
                <a:latin typeface="Arial"/>
              </a:rPr>
              <a:t>Details on Configurations </a:t>
            </a:r>
            <a:r>
              <a:rPr lang="en-US" altLang="zh-CN" sz="2400" dirty="0">
                <a:latin typeface="Arial"/>
              </a:rPr>
              <a:t>– </a:t>
            </a:r>
            <a:r>
              <a:rPr lang="en-US" altLang="zh-CN" sz="2400" dirty="0" err="1" smtClean="0">
                <a:latin typeface="Arial"/>
              </a:rPr>
              <a:t>UniSTAR</a:t>
            </a:r>
            <a:r>
              <a:rPr lang="en-US" altLang="zh-CN" sz="2400" dirty="0" smtClean="0">
                <a:latin typeface="Arial"/>
              </a:rPr>
              <a:t> CFG Initial </a:t>
            </a:r>
            <a:r>
              <a:rPr lang="en-US" altLang="zh-CN" sz="2400" dirty="0">
                <a:latin typeface="Arial"/>
              </a:rPr>
              <a:t>Setup</a:t>
            </a:r>
            <a:r>
              <a:rPr lang="en-US" altLang="zh-CN" sz="2400" dirty="0" smtClean="0">
                <a:latin typeface="Arial"/>
              </a:rPr>
              <a:t> 5</a:t>
            </a:r>
            <a:endParaRPr lang="zh-CN" altLang="en-US" sz="2400" dirty="0">
              <a:latin typeface="Arial"/>
            </a:endParaRPr>
          </a:p>
        </p:txBody>
      </p:sp>
      <p:pic>
        <p:nvPicPr>
          <p:cNvPr id="6" name="图片 5"/>
          <p:cNvPicPr>
            <a:picLocks noChangeAspect="1"/>
          </p:cNvPicPr>
          <p:nvPr/>
        </p:nvPicPr>
        <p:blipFill>
          <a:blip r:embed="rId3"/>
          <a:stretch>
            <a:fillRect/>
          </a:stretch>
        </p:blipFill>
        <p:spPr>
          <a:xfrm>
            <a:off x="514350" y="1791502"/>
            <a:ext cx="8115300" cy="1190625"/>
          </a:xfrm>
          <a:prstGeom prst="rect">
            <a:avLst/>
          </a:prstGeom>
        </p:spPr>
      </p:pic>
      <p:sp>
        <p:nvSpPr>
          <p:cNvPr id="2" name="矩形 1"/>
          <p:cNvSpPr/>
          <p:nvPr/>
        </p:nvSpPr>
        <p:spPr>
          <a:xfrm>
            <a:off x="2762654" y="1937300"/>
            <a:ext cx="4572000" cy="461665"/>
          </a:xfrm>
          <a:prstGeom prst="rect">
            <a:avLst/>
          </a:prstGeom>
        </p:spPr>
        <p:txBody>
          <a:bodyPr>
            <a:spAutoFit/>
          </a:bodyPr>
          <a:lstStyle/>
          <a:p>
            <a:r>
              <a:rPr lang="en-US" altLang="zh-CN" sz="1200" dirty="0">
                <a:solidFill>
                  <a:srgbClr val="FF0000"/>
                </a:solidFill>
              </a:rPr>
              <a:t>The red </a:t>
            </a:r>
            <a:r>
              <a:rPr lang="en-US" altLang="zh-CN" sz="1200" dirty="0" smtClean="0">
                <a:solidFill>
                  <a:srgbClr val="FF0000"/>
                </a:solidFill>
              </a:rPr>
              <a:t>“C” </a:t>
            </a:r>
            <a:r>
              <a:rPr lang="en-US" altLang="zh-CN" sz="1200" dirty="0">
                <a:solidFill>
                  <a:srgbClr val="FF0000"/>
                </a:solidFill>
              </a:rPr>
              <a:t>indicates that the </a:t>
            </a:r>
            <a:r>
              <a:rPr lang="en-US" altLang="zh-CN" sz="1200" dirty="0" smtClean="0">
                <a:solidFill>
                  <a:srgbClr val="FF0000"/>
                </a:solidFill>
              </a:rPr>
              <a:t>part number is a virtual code. You need click </a:t>
            </a:r>
            <a:r>
              <a:rPr lang="zh-CN" altLang="en-US" sz="1200" dirty="0" smtClean="0">
                <a:solidFill>
                  <a:srgbClr val="FF0000"/>
                </a:solidFill>
              </a:rPr>
              <a:t>‘</a:t>
            </a:r>
            <a:r>
              <a:rPr lang="en-US" altLang="zh-CN" sz="1200" dirty="0" smtClean="0">
                <a:solidFill>
                  <a:srgbClr val="FF0000"/>
                </a:solidFill>
              </a:rPr>
              <a:t>output quotation</a:t>
            </a:r>
            <a:r>
              <a:rPr lang="zh-CN" altLang="en-US" sz="1200" dirty="0" smtClean="0">
                <a:solidFill>
                  <a:srgbClr val="FF0000"/>
                </a:solidFill>
              </a:rPr>
              <a:t>’</a:t>
            </a:r>
            <a:r>
              <a:rPr lang="en-US" altLang="zh-CN" sz="1200" dirty="0" smtClean="0">
                <a:solidFill>
                  <a:srgbClr val="FF0000"/>
                </a:solidFill>
              </a:rPr>
              <a:t>to </a:t>
            </a:r>
            <a:r>
              <a:rPr lang="en-US" altLang="zh-CN" sz="1200" dirty="0">
                <a:solidFill>
                  <a:srgbClr val="FF0000"/>
                </a:solidFill>
              </a:rPr>
              <a:t>generate </a:t>
            </a:r>
            <a:r>
              <a:rPr lang="en-US" altLang="zh-CN" sz="1200" dirty="0" smtClean="0">
                <a:solidFill>
                  <a:srgbClr val="FF0000"/>
                </a:solidFill>
              </a:rPr>
              <a:t>a instance code</a:t>
            </a:r>
            <a:r>
              <a:rPr lang="en-US" altLang="zh-CN" sz="1200" dirty="0">
                <a:solidFill>
                  <a:srgbClr val="FF0000"/>
                </a:solidFill>
              </a:rPr>
              <a:t>.</a:t>
            </a:r>
            <a:r>
              <a:rPr lang="en-US" altLang="zh-CN" sz="1200" dirty="0" smtClean="0">
                <a:solidFill>
                  <a:srgbClr val="FF0000"/>
                </a:solidFill>
              </a:rPr>
              <a:t> </a:t>
            </a:r>
            <a:endParaRPr lang="zh-CN" altLang="en-US" sz="1200" dirty="0">
              <a:solidFill>
                <a:srgbClr val="FF0000"/>
              </a:solidFill>
            </a:endParaRPr>
          </a:p>
        </p:txBody>
      </p:sp>
      <p:cxnSp>
        <p:nvCxnSpPr>
          <p:cNvPr id="5" name="直接箭头连接符 4"/>
          <p:cNvCxnSpPr/>
          <p:nvPr/>
        </p:nvCxnSpPr>
        <p:spPr bwMode="auto">
          <a:xfrm flipH="1">
            <a:off x="1079771" y="2169268"/>
            <a:ext cx="1731523" cy="116732"/>
          </a:xfrm>
          <a:prstGeom prst="straightConnector1">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图片 8"/>
          <p:cNvPicPr>
            <a:picLocks noChangeAspect="1"/>
          </p:cNvPicPr>
          <p:nvPr/>
        </p:nvPicPr>
        <p:blipFill>
          <a:blip r:embed="rId4"/>
          <a:stretch>
            <a:fillRect/>
          </a:stretch>
        </p:blipFill>
        <p:spPr>
          <a:xfrm>
            <a:off x="536743" y="3324022"/>
            <a:ext cx="7019925" cy="1219200"/>
          </a:xfrm>
          <a:prstGeom prst="rect">
            <a:avLst/>
          </a:prstGeom>
        </p:spPr>
      </p:pic>
      <p:sp>
        <p:nvSpPr>
          <p:cNvPr id="10" name="矩形 9"/>
          <p:cNvSpPr/>
          <p:nvPr/>
        </p:nvSpPr>
        <p:spPr>
          <a:xfrm>
            <a:off x="2778866" y="3451572"/>
            <a:ext cx="4572000" cy="276999"/>
          </a:xfrm>
          <a:prstGeom prst="rect">
            <a:avLst/>
          </a:prstGeom>
        </p:spPr>
        <p:txBody>
          <a:bodyPr>
            <a:spAutoFit/>
          </a:bodyPr>
          <a:lstStyle/>
          <a:p>
            <a:r>
              <a:rPr lang="en-US" altLang="zh-CN" sz="1200" dirty="0">
                <a:solidFill>
                  <a:srgbClr val="FF0000"/>
                </a:solidFill>
              </a:rPr>
              <a:t>The </a:t>
            </a:r>
            <a:r>
              <a:rPr lang="en-US" altLang="zh-CN" sz="1200" dirty="0" smtClean="0">
                <a:solidFill>
                  <a:srgbClr val="FF0000"/>
                </a:solidFill>
              </a:rPr>
              <a:t>green “C” </a:t>
            </a:r>
            <a:r>
              <a:rPr lang="en-US" altLang="zh-CN" sz="1200" dirty="0">
                <a:solidFill>
                  <a:srgbClr val="FF0000"/>
                </a:solidFill>
              </a:rPr>
              <a:t>indicates that the </a:t>
            </a:r>
            <a:r>
              <a:rPr lang="en-US" altLang="zh-CN" sz="1200" dirty="0" smtClean="0">
                <a:solidFill>
                  <a:srgbClr val="FF0000"/>
                </a:solidFill>
              </a:rPr>
              <a:t>part number is real instance code</a:t>
            </a:r>
            <a:r>
              <a:rPr lang="en-US" altLang="zh-CN" sz="1200" dirty="0">
                <a:solidFill>
                  <a:srgbClr val="FF0000"/>
                </a:solidFill>
              </a:rPr>
              <a:t>.</a:t>
            </a:r>
            <a:r>
              <a:rPr lang="en-US" altLang="zh-CN" sz="1200" dirty="0" smtClean="0">
                <a:solidFill>
                  <a:srgbClr val="FF0000"/>
                </a:solidFill>
              </a:rPr>
              <a:t> </a:t>
            </a:r>
            <a:endParaRPr lang="zh-CN" altLang="en-US" sz="1200" dirty="0">
              <a:solidFill>
                <a:srgbClr val="FF0000"/>
              </a:solidFill>
            </a:endParaRPr>
          </a:p>
        </p:txBody>
      </p:sp>
      <p:cxnSp>
        <p:nvCxnSpPr>
          <p:cNvPr id="11" name="直接箭头连接符 10"/>
          <p:cNvCxnSpPr/>
          <p:nvPr/>
        </p:nvCxnSpPr>
        <p:spPr bwMode="auto">
          <a:xfrm flipH="1">
            <a:off x="1105712" y="3634902"/>
            <a:ext cx="1731523" cy="116732"/>
          </a:xfrm>
          <a:prstGeom prst="straightConnector1">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70239973"/>
      </p:ext>
    </p:extLst>
  </p:cSld>
  <p:clrMapOvr>
    <a:masterClrMapping/>
  </p:clrMapOvr>
  <p:transition advClick="0" advTm="8000">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172013" y="3676923"/>
            <a:ext cx="3876622" cy="453885"/>
          </a:xfrm>
          <a:prstGeom prst="rect">
            <a:avLst/>
          </a:prstGeom>
        </p:spPr>
      </p:pic>
      <p:pic>
        <p:nvPicPr>
          <p:cNvPr id="2" name="图片 1"/>
          <p:cNvPicPr>
            <a:picLocks noChangeAspect="1"/>
          </p:cNvPicPr>
          <p:nvPr/>
        </p:nvPicPr>
        <p:blipFill>
          <a:blip r:embed="rId3"/>
          <a:stretch>
            <a:fillRect/>
          </a:stretch>
        </p:blipFill>
        <p:spPr>
          <a:xfrm>
            <a:off x="734475" y="1693089"/>
            <a:ext cx="2800350" cy="1333500"/>
          </a:xfrm>
          <a:prstGeom prst="rect">
            <a:avLst/>
          </a:prstGeom>
        </p:spPr>
      </p:pic>
      <p:sp>
        <p:nvSpPr>
          <p:cNvPr id="3" name="标题 1"/>
          <p:cNvSpPr txBox="1">
            <a:spLocks/>
          </p:cNvSpPr>
          <p:nvPr/>
        </p:nvSpPr>
        <p:spPr>
          <a:xfrm>
            <a:off x="272374" y="429176"/>
            <a:ext cx="8696528" cy="559338"/>
          </a:xfrm>
          <a:prstGeom prst="rect">
            <a:avLst/>
          </a:prstGeom>
        </p:spPr>
        <p:txBody>
          <a:bodyPr/>
          <a:lstStyle>
            <a:defPPr>
              <a:defRPr lang="zh-CN"/>
            </a:defPPr>
            <a:lvl1pPr eaLnBrk="0" hangingPunct="0">
              <a:defRPr sz="2400" b="1">
                <a:solidFill>
                  <a:srgbClr val="0080CB"/>
                </a:solidFill>
                <a:latin typeface="Arial" pitchFamily="34" charset="0"/>
                <a:ea typeface="微软雅黑" pitchFamily="34" charset="-122"/>
                <a:cs typeface="Arial" pitchFamily="34" charset="0"/>
              </a:defRPr>
            </a:lvl1pPr>
            <a:lvl2pPr eaLnBrk="0" hangingPunct="0">
              <a:defRPr sz="3200" b="1">
                <a:solidFill>
                  <a:srgbClr val="990000"/>
                </a:solidFill>
                <a:latin typeface="FrutigerNext LT Medium" pitchFamily="34" charset="0"/>
                <a:ea typeface="黑体" pitchFamily="49" charset="-122"/>
                <a:cs typeface="宋体" charset="-122"/>
              </a:defRPr>
            </a:lvl2pPr>
            <a:lvl3pPr eaLnBrk="0" hangingPunct="0">
              <a:defRPr sz="3200" b="1">
                <a:solidFill>
                  <a:srgbClr val="990000"/>
                </a:solidFill>
                <a:latin typeface="FrutigerNext LT Medium" pitchFamily="34" charset="0"/>
                <a:ea typeface="黑体" pitchFamily="49" charset="-122"/>
                <a:cs typeface="宋体" charset="-122"/>
              </a:defRPr>
            </a:lvl3pPr>
            <a:lvl4pPr eaLnBrk="0" hangingPunct="0">
              <a:defRPr sz="3200" b="1">
                <a:solidFill>
                  <a:srgbClr val="990000"/>
                </a:solidFill>
                <a:latin typeface="FrutigerNext LT Medium" pitchFamily="34" charset="0"/>
                <a:ea typeface="黑体" pitchFamily="49" charset="-122"/>
                <a:cs typeface="宋体" charset="-122"/>
              </a:defRPr>
            </a:lvl4pPr>
            <a:lvl5pPr eaLnBrk="0" hangingPunct="0">
              <a:defRPr sz="3200" b="1">
                <a:solidFill>
                  <a:srgbClr val="990000"/>
                </a:solidFill>
                <a:latin typeface="FrutigerNext LT Medium" pitchFamily="34" charset="0"/>
                <a:ea typeface="黑体" pitchFamily="49" charset="-122"/>
                <a:cs typeface="宋体" charset="-122"/>
              </a:defRPr>
            </a:lvl5pPr>
            <a:lvl6pPr marL="4572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dirty="0"/>
              <a:t>Details on Configurations – SCT Expansion Setup</a:t>
            </a:r>
            <a:endParaRPr lang="zh-CN" altLang="en-US" dirty="0"/>
          </a:p>
        </p:txBody>
      </p:sp>
      <p:sp>
        <p:nvSpPr>
          <p:cNvPr id="4" name="矩形 3"/>
          <p:cNvSpPr/>
          <p:nvPr/>
        </p:nvSpPr>
        <p:spPr bwMode="auto">
          <a:xfrm>
            <a:off x="5496674" y="1149160"/>
            <a:ext cx="1520575" cy="534256"/>
          </a:xfrm>
          <a:prstGeom prst="rect">
            <a:avLst/>
          </a:prstGeom>
          <a:solidFill>
            <a:srgbClr val="0070C0"/>
          </a:solidFill>
          <a:ln>
            <a:solidFill>
              <a:srgbClr val="0070C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5" name="TextBox 114"/>
          <p:cNvSpPr txBox="1">
            <a:spLocks noChangeArrowheads="1"/>
          </p:cNvSpPr>
          <p:nvPr/>
        </p:nvSpPr>
        <p:spPr bwMode="auto">
          <a:xfrm>
            <a:off x="5435247" y="1243172"/>
            <a:ext cx="1643427"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solidFill>
                  <a:schemeClr val="bg1"/>
                </a:solidFill>
                <a:latin typeface="微软雅黑" pitchFamily="34" charset="-122"/>
                <a:ea typeface="微软雅黑" pitchFamily="34" charset="-122"/>
              </a:rPr>
              <a:t>Select expand project</a:t>
            </a:r>
          </a:p>
        </p:txBody>
      </p:sp>
      <p:sp>
        <p:nvSpPr>
          <p:cNvPr id="6" name="TextBox 114"/>
          <p:cNvSpPr txBox="1">
            <a:spLocks noChangeArrowheads="1"/>
          </p:cNvSpPr>
          <p:nvPr/>
        </p:nvSpPr>
        <p:spPr bwMode="auto">
          <a:xfrm>
            <a:off x="908050" y="1243172"/>
            <a:ext cx="2026265" cy="316353"/>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zh-CN" altLang="en-US" sz="1100" dirty="0" smtClean="0">
                <a:solidFill>
                  <a:srgbClr val="FF0000"/>
                </a:solidFill>
                <a:latin typeface="微软雅黑" pitchFamily="34" charset="-122"/>
                <a:ea typeface="微软雅黑" pitchFamily="34" charset="-122"/>
              </a:rPr>
              <a:t>不要使用工具自带的扩容功能</a:t>
            </a:r>
            <a:endParaRPr lang="en-US" altLang="zh-CN" sz="1100" dirty="0" smtClean="0">
              <a:solidFill>
                <a:srgbClr val="FF0000"/>
              </a:solidFill>
              <a:latin typeface="微软雅黑" pitchFamily="34" charset="-122"/>
              <a:ea typeface="微软雅黑" pitchFamily="34" charset="-122"/>
            </a:endParaRPr>
          </a:p>
        </p:txBody>
      </p:sp>
      <p:cxnSp>
        <p:nvCxnSpPr>
          <p:cNvPr id="8" name="直接连接符 7"/>
          <p:cNvCxnSpPr/>
          <p:nvPr/>
        </p:nvCxnSpPr>
        <p:spPr bwMode="auto">
          <a:xfrm>
            <a:off x="4263776" y="1149160"/>
            <a:ext cx="10274" cy="357695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矩形 10"/>
          <p:cNvSpPr/>
          <p:nvPr/>
        </p:nvSpPr>
        <p:spPr bwMode="auto">
          <a:xfrm>
            <a:off x="2449541" y="2671723"/>
            <a:ext cx="1051392" cy="236305"/>
          </a:xfrm>
          <a:prstGeom prst="rect">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5" name="矩形 14"/>
          <p:cNvSpPr/>
          <p:nvPr/>
        </p:nvSpPr>
        <p:spPr bwMode="auto">
          <a:xfrm>
            <a:off x="3173663" y="3883407"/>
            <a:ext cx="874971" cy="236305"/>
          </a:xfrm>
          <a:prstGeom prst="rect">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cxnSp>
        <p:nvCxnSpPr>
          <p:cNvPr id="17" name="直接连接符 16"/>
          <p:cNvCxnSpPr/>
          <p:nvPr/>
        </p:nvCxnSpPr>
        <p:spPr bwMode="auto">
          <a:xfrm>
            <a:off x="3068067" y="4315146"/>
            <a:ext cx="120829" cy="236306"/>
          </a:xfrm>
          <a:prstGeom prst="line">
            <a:avLst/>
          </a:prstGeom>
          <a:noFill/>
          <a:ln w="317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nvCxnSpPr>
        <p:spPr bwMode="auto">
          <a:xfrm flipH="1">
            <a:off x="3188897" y="4129338"/>
            <a:ext cx="644596" cy="412711"/>
          </a:xfrm>
          <a:prstGeom prst="line">
            <a:avLst/>
          </a:prstGeom>
          <a:noFill/>
          <a:ln w="3175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a:off x="2905126" y="2908028"/>
            <a:ext cx="446711" cy="409892"/>
          </a:xfrm>
          <a:prstGeom prst="line">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22"/>
          <p:cNvCxnSpPr/>
          <p:nvPr/>
        </p:nvCxnSpPr>
        <p:spPr bwMode="auto">
          <a:xfrm flipH="1">
            <a:off x="2905127" y="2908028"/>
            <a:ext cx="446710" cy="409892"/>
          </a:xfrm>
          <a:prstGeom prst="line">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矩形 29"/>
          <p:cNvSpPr/>
          <p:nvPr/>
        </p:nvSpPr>
        <p:spPr bwMode="auto">
          <a:xfrm>
            <a:off x="5496674" y="2034282"/>
            <a:ext cx="1520575" cy="534256"/>
          </a:xfrm>
          <a:prstGeom prst="rect">
            <a:avLst/>
          </a:prstGeom>
          <a:solidFill>
            <a:srgbClr val="0070C0"/>
          </a:solidFill>
          <a:ln>
            <a:solidFill>
              <a:srgbClr val="0070C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1" name="TextBox 114"/>
          <p:cNvSpPr txBox="1">
            <a:spLocks noChangeArrowheads="1"/>
          </p:cNvSpPr>
          <p:nvPr/>
        </p:nvSpPr>
        <p:spPr bwMode="auto">
          <a:xfrm>
            <a:off x="5522964" y="1992554"/>
            <a:ext cx="1779032" cy="60014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solidFill>
                  <a:schemeClr val="bg1"/>
                </a:solidFill>
                <a:latin typeface="微软雅黑" pitchFamily="34" charset="-122"/>
                <a:ea typeface="微软雅黑" pitchFamily="34" charset="-122"/>
              </a:rPr>
              <a:t>Select live network version</a:t>
            </a:r>
          </a:p>
        </p:txBody>
      </p:sp>
      <p:sp>
        <p:nvSpPr>
          <p:cNvPr id="32" name="矩形 31"/>
          <p:cNvSpPr/>
          <p:nvPr/>
        </p:nvSpPr>
        <p:spPr bwMode="auto">
          <a:xfrm>
            <a:off x="5496674" y="2860579"/>
            <a:ext cx="1520575" cy="534256"/>
          </a:xfrm>
          <a:prstGeom prst="rect">
            <a:avLst/>
          </a:prstGeom>
          <a:solidFill>
            <a:srgbClr val="0070C0"/>
          </a:solidFill>
          <a:ln>
            <a:solidFill>
              <a:srgbClr val="0070C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4" name="矩形 33"/>
          <p:cNvSpPr/>
          <p:nvPr/>
        </p:nvSpPr>
        <p:spPr bwMode="auto">
          <a:xfrm>
            <a:off x="5496674" y="3734432"/>
            <a:ext cx="1520575" cy="534256"/>
          </a:xfrm>
          <a:prstGeom prst="rect">
            <a:avLst/>
          </a:prstGeom>
          <a:solidFill>
            <a:srgbClr val="0070C0"/>
          </a:solidFill>
          <a:ln>
            <a:solidFill>
              <a:srgbClr val="0070C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6" name="TextBox 114"/>
          <p:cNvSpPr txBox="1">
            <a:spLocks noChangeArrowheads="1"/>
          </p:cNvSpPr>
          <p:nvPr/>
        </p:nvSpPr>
        <p:spPr bwMode="auto">
          <a:xfrm>
            <a:off x="4984948" y="1228232"/>
            <a:ext cx="309937"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微软雅黑" pitchFamily="34" charset="-122"/>
                <a:ea typeface="微软雅黑" pitchFamily="34" charset="-122"/>
              </a:rPr>
              <a:t>1</a:t>
            </a:r>
          </a:p>
        </p:txBody>
      </p:sp>
      <p:sp>
        <p:nvSpPr>
          <p:cNvPr id="37" name="TextBox 114"/>
          <p:cNvSpPr txBox="1">
            <a:spLocks noChangeArrowheads="1"/>
          </p:cNvSpPr>
          <p:nvPr/>
        </p:nvSpPr>
        <p:spPr bwMode="auto">
          <a:xfrm>
            <a:off x="4984947" y="2128294"/>
            <a:ext cx="309937" cy="316353"/>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微软雅黑" pitchFamily="34" charset="-122"/>
                <a:ea typeface="微软雅黑" pitchFamily="34" charset="-122"/>
              </a:rPr>
              <a:t>2</a:t>
            </a:r>
          </a:p>
        </p:txBody>
      </p:sp>
      <p:sp>
        <p:nvSpPr>
          <p:cNvPr id="38" name="TextBox 114"/>
          <p:cNvSpPr txBox="1">
            <a:spLocks noChangeArrowheads="1"/>
          </p:cNvSpPr>
          <p:nvPr/>
        </p:nvSpPr>
        <p:spPr bwMode="auto">
          <a:xfrm>
            <a:off x="5031020" y="3007174"/>
            <a:ext cx="309937" cy="316353"/>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微软雅黑" pitchFamily="34" charset="-122"/>
                <a:ea typeface="微软雅黑" pitchFamily="34" charset="-122"/>
              </a:rPr>
              <a:t>3</a:t>
            </a:r>
          </a:p>
        </p:txBody>
      </p:sp>
      <p:sp>
        <p:nvSpPr>
          <p:cNvPr id="39" name="TextBox 114"/>
          <p:cNvSpPr txBox="1">
            <a:spLocks noChangeArrowheads="1"/>
          </p:cNvSpPr>
          <p:nvPr/>
        </p:nvSpPr>
        <p:spPr bwMode="auto">
          <a:xfrm>
            <a:off x="5046592" y="3877357"/>
            <a:ext cx="309937" cy="316353"/>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微软雅黑" pitchFamily="34" charset="-122"/>
                <a:ea typeface="微软雅黑" pitchFamily="34" charset="-122"/>
              </a:rPr>
              <a:t>4</a:t>
            </a:r>
          </a:p>
        </p:txBody>
      </p:sp>
      <p:sp>
        <p:nvSpPr>
          <p:cNvPr id="40" name="下箭头 39"/>
          <p:cNvSpPr/>
          <p:nvPr/>
        </p:nvSpPr>
        <p:spPr bwMode="auto">
          <a:xfrm>
            <a:off x="6097984" y="1724787"/>
            <a:ext cx="195209" cy="256854"/>
          </a:xfrm>
          <a:prstGeom prst="downArrow">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1" name="下箭头 40"/>
          <p:cNvSpPr/>
          <p:nvPr/>
        </p:nvSpPr>
        <p:spPr bwMode="auto">
          <a:xfrm>
            <a:off x="6097984" y="2603725"/>
            <a:ext cx="195209" cy="256854"/>
          </a:xfrm>
          <a:prstGeom prst="downArrow">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2" name="下箭头 41"/>
          <p:cNvSpPr/>
          <p:nvPr/>
        </p:nvSpPr>
        <p:spPr bwMode="auto">
          <a:xfrm>
            <a:off x="6097984" y="3474031"/>
            <a:ext cx="195209" cy="256854"/>
          </a:xfrm>
          <a:prstGeom prst="downArrow">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43" name="TextBox 114"/>
          <p:cNvSpPr txBox="1">
            <a:spLocks noChangeArrowheads="1"/>
          </p:cNvSpPr>
          <p:nvPr/>
        </p:nvSpPr>
        <p:spPr bwMode="auto">
          <a:xfrm>
            <a:off x="5541304" y="2865276"/>
            <a:ext cx="1779032" cy="60014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solidFill>
                  <a:schemeClr val="bg1"/>
                </a:solidFill>
                <a:latin typeface="微软雅黑" pitchFamily="34" charset="-122"/>
                <a:ea typeface="微软雅黑" pitchFamily="34" charset="-122"/>
              </a:rPr>
              <a:t>Select live network software/hardware</a:t>
            </a:r>
          </a:p>
        </p:txBody>
      </p:sp>
      <p:sp>
        <p:nvSpPr>
          <p:cNvPr id="44" name="TextBox 114"/>
          <p:cNvSpPr txBox="1">
            <a:spLocks noChangeArrowheads="1"/>
          </p:cNvSpPr>
          <p:nvPr/>
        </p:nvSpPr>
        <p:spPr bwMode="auto">
          <a:xfrm>
            <a:off x="5496674" y="3737998"/>
            <a:ext cx="1779032" cy="57026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solidFill>
                  <a:schemeClr val="bg1"/>
                </a:solidFill>
                <a:latin typeface="微软雅黑" pitchFamily="34" charset="-122"/>
                <a:ea typeface="微软雅黑" pitchFamily="34" charset="-122"/>
              </a:rPr>
              <a:t>Select expansion software/hardware</a:t>
            </a:r>
          </a:p>
        </p:txBody>
      </p:sp>
    </p:spTree>
    <p:extLst>
      <p:ext uri="{BB962C8B-B14F-4D97-AF65-F5344CB8AC3E}">
        <p14:creationId xmlns:p14="http://schemas.microsoft.com/office/powerpoint/2010/main" val="2076798180"/>
      </p:ext>
    </p:extLst>
  </p:cSld>
  <p:clrMapOvr>
    <a:masterClrMapping/>
  </p:clrMapOvr>
  <p:transition advClick="0" advTm="800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3772" y="88094"/>
            <a:ext cx="7632700" cy="559338"/>
          </a:xfrm>
        </p:spPr>
        <p:txBody>
          <a:bodyPr/>
          <a:lstStyle/>
          <a:p>
            <a:r>
              <a:rPr lang="en-US" altLang="zh-CN" sz="2400" kern="1200" dirty="0" smtClean="0">
                <a:solidFill>
                  <a:srgbClr val="0080CB"/>
                </a:solidFill>
                <a:latin typeface="Arial" pitchFamily="34" charset="0"/>
                <a:ea typeface="微软雅黑" pitchFamily="34" charset="-122"/>
                <a:cs typeface="Arial" pitchFamily="34" charset="0"/>
              </a:rPr>
              <a:t>Configuration Tools</a:t>
            </a:r>
            <a:endParaRPr lang="zh-CN" altLang="en-US" sz="2400" kern="1200" dirty="0" smtClean="0">
              <a:solidFill>
                <a:srgbClr val="0080CB"/>
              </a:solidFill>
              <a:latin typeface="Arial" pitchFamily="34" charset="0"/>
              <a:ea typeface="微软雅黑" pitchFamily="34" charset="-122"/>
              <a:cs typeface="Arial" pitchFamily="34" charset="0"/>
            </a:endParaRPr>
          </a:p>
        </p:txBody>
      </p:sp>
      <p:sp>
        <p:nvSpPr>
          <p:cNvPr id="6" name="Rectangle 27"/>
          <p:cNvSpPr>
            <a:spLocks noChangeArrowheads="1"/>
          </p:cNvSpPr>
          <p:nvPr/>
        </p:nvSpPr>
        <p:spPr bwMode="auto">
          <a:xfrm>
            <a:off x="585627" y="1690318"/>
            <a:ext cx="3726283" cy="2953602"/>
          </a:xfrm>
          <a:prstGeom prst="rect">
            <a:avLst/>
          </a:prstGeom>
          <a:gradFill rotWithShape="1">
            <a:gsLst>
              <a:gs pos="0">
                <a:schemeClr val="bg1">
                  <a:lumMod val="75000"/>
                </a:schemeClr>
              </a:gs>
              <a:gs pos="100000">
                <a:schemeClr val="bg2"/>
              </a:gs>
            </a:gsLst>
            <a:lin ang="16200000"/>
          </a:gradFill>
          <a:ln w="9525">
            <a:noFill/>
            <a:miter lim="800000"/>
            <a:headEnd/>
            <a:tailEnd/>
          </a:ln>
          <a:effectLst>
            <a:outerShdw blurRad="63500" dist="38100" dir="2700000" algn="tl" rotWithShape="0">
              <a:srgbClr val="000000">
                <a:alpha val="39998"/>
              </a:srgbClr>
            </a:outerShdw>
          </a:effectLst>
        </p:spPr>
        <p:txBody>
          <a:bodyPr anchor="ctr"/>
          <a:lstStyle/>
          <a:p>
            <a:pPr algn="ctr" fontAlgn="auto">
              <a:spcBef>
                <a:spcPts val="0"/>
              </a:spcBef>
              <a:spcAft>
                <a:spcPts val="0"/>
              </a:spcAft>
            </a:pPr>
            <a:endParaRPr lang="de-DE" kern="0" dirty="0">
              <a:solidFill>
                <a:srgbClr val="FFFFFF"/>
              </a:solidFill>
              <a:latin typeface="Arial"/>
              <a:ea typeface="ＭＳ Ｐゴシック" pitchFamily="-97" charset="-128"/>
            </a:endParaRPr>
          </a:p>
        </p:txBody>
      </p:sp>
      <p:sp>
        <p:nvSpPr>
          <p:cNvPr id="8" name="Rectangle 39"/>
          <p:cNvSpPr>
            <a:spLocks noChangeArrowheads="1"/>
          </p:cNvSpPr>
          <p:nvPr/>
        </p:nvSpPr>
        <p:spPr bwMode="auto">
          <a:xfrm>
            <a:off x="585627" y="1144217"/>
            <a:ext cx="3726283" cy="681038"/>
          </a:xfrm>
          <a:prstGeom prst="rect">
            <a:avLst/>
          </a:prstGeom>
          <a:gradFill rotWithShape="1">
            <a:gsLst>
              <a:gs pos="0">
                <a:srgbClr val="208A00"/>
              </a:gs>
              <a:gs pos="100000">
                <a:srgbClr val="5AF300"/>
              </a:gs>
            </a:gsLst>
            <a:lin ang="5400000" scaled="1"/>
          </a:gradFill>
          <a:ln w="19050">
            <a:noFill/>
            <a:round/>
            <a:headEnd/>
            <a:tailEnd/>
          </a:ln>
        </p:spPr>
        <p:txBody>
          <a:bodyPr/>
          <a:lstStyle/>
          <a:p>
            <a:pPr algn="ctr" defTabSz="914400" fontAlgn="auto">
              <a:spcBef>
                <a:spcPts val="0"/>
              </a:spcBef>
              <a:spcAft>
                <a:spcPts val="0"/>
              </a:spcAft>
              <a:defRPr/>
            </a:pPr>
            <a:endParaRPr lang="en-US" sz="1400" b="1" kern="0" noProof="1">
              <a:solidFill>
                <a:srgbClr val="000000"/>
              </a:solidFill>
              <a:latin typeface="Arial"/>
              <a:ea typeface="ＭＳ Ｐゴシック" pitchFamily="-97" charset="-128"/>
            </a:endParaRPr>
          </a:p>
        </p:txBody>
      </p:sp>
      <p:sp>
        <p:nvSpPr>
          <p:cNvPr id="9" name="Rectangle 39"/>
          <p:cNvSpPr>
            <a:spLocks noChangeArrowheads="1"/>
          </p:cNvSpPr>
          <p:nvPr/>
        </p:nvSpPr>
        <p:spPr bwMode="auto">
          <a:xfrm>
            <a:off x="1212351" y="1154492"/>
            <a:ext cx="2277626" cy="680501"/>
          </a:xfrm>
          <a:prstGeom prst="rect">
            <a:avLst/>
          </a:prstGeom>
          <a:noFill/>
          <a:ln w="19050">
            <a:noFill/>
            <a:round/>
            <a:headEnd/>
            <a:tailEnd/>
          </a:ln>
        </p:spPr>
        <p:txBody>
          <a:bodyPr anchor="ctr"/>
          <a:lstStyle/>
          <a:p>
            <a:pPr algn="ctr"/>
            <a:r>
              <a:rPr lang="en-US" altLang="zh-CN" sz="1600" b="1" noProof="1" smtClean="0">
                <a:solidFill>
                  <a:srgbClr val="000000"/>
                </a:solidFill>
                <a:latin typeface="Arial"/>
                <a:ea typeface="微软雅黑" panose="020B0503020204020204" pitchFamily="34" charset="-122"/>
                <a:cs typeface="Arial" panose="020B0604020202020204" pitchFamily="34" charset="0"/>
              </a:rPr>
              <a:t>eDesigner</a:t>
            </a:r>
          </a:p>
        </p:txBody>
      </p:sp>
      <p:sp>
        <p:nvSpPr>
          <p:cNvPr id="10" name="Tekstboks 36"/>
          <p:cNvSpPr txBox="1">
            <a:spLocks noChangeArrowheads="1"/>
          </p:cNvSpPr>
          <p:nvPr/>
        </p:nvSpPr>
        <p:spPr bwMode="auto">
          <a:xfrm>
            <a:off x="585627" y="1911123"/>
            <a:ext cx="3726283" cy="2662267"/>
          </a:xfrm>
          <a:prstGeom prst="rect">
            <a:avLst/>
          </a:prstGeom>
          <a:noFill/>
          <a:ln w="9525">
            <a:noFill/>
            <a:miter lim="800000"/>
            <a:headEnd/>
            <a:tailEnd/>
          </a:ln>
        </p:spPr>
        <p:txBody>
          <a:bodyPr wrap="square">
            <a:spAutoFit/>
          </a:bodyPr>
          <a:lstStyle>
            <a:defPPr>
              <a:defRPr lang="en-US"/>
            </a:defPPr>
            <a:lvl1pPr marL="174625" indent="-174625" defTabSz="914400" fontAlgn="auto">
              <a:lnSpc>
                <a:spcPct val="110000"/>
              </a:lnSpc>
              <a:spcBef>
                <a:spcPts val="0"/>
              </a:spcBef>
              <a:spcAft>
                <a:spcPts val="600"/>
              </a:spcAft>
              <a:buFont typeface="Wingdings" pitchFamily="2" charset="2"/>
              <a:buChar char="§"/>
              <a:defRPr sz="1600" kern="0">
                <a:solidFill>
                  <a:sysClr val="window" lastClr="BDF2C4"/>
                </a:solidFill>
                <a:latin typeface="Calibri" pitchFamily="34" charset="0"/>
                <a:ea typeface="ＭＳ Ｐゴシック" pitchFamily="-97" charset="-128"/>
              </a:defRPr>
            </a:lvl1pPr>
          </a:lstStyle>
          <a:p>
            <a:pPr>
              <a:lnSpc>
                <a:spcPct val="100000"/>
              </a:lnSpc>
            </a:pPr>
            <a:r>
              <a:rPr lang="en-US" altLang="zh-CN" sz="1100" b="1" kern="1200" dirty="0" smtClean="0">
                <a:solidFill>
                  <a:srgbClr val="000000"/>
                </a:solidFill>
                <a:latin typeface="Arial"/>
                <a:ea typeface="微软雅黑" panose="020B0503020204020204" pitchFamily="34" charset="-122"/>
                <a:cs typeface="Arial" panose="020B0604020202020204" pitchFamily="34" charset="0"/>
              </a:rPr>
              <a:t>Solution scenario-specific configuration tool </a:t>
            </a:r>
            <a:r>
              <a:rPr lang="en-US" altLang="zh-CN" sz="1100" kern="1200" dirty="0" smtClean="0">
                <a:solidFill>
                  <a:srgbClr val="000000"/>
                </a:solidFill>
                <a:latin typeface="Arial"/>
                <a:ea typeface="微软雅黑" panose="020B0503020204020204" pitchFamily="34" charset="-122"/>
                <a:cs typeface="Arial" panose="020B0604020202020204" pitchFamily="34" charset="0"/>
              </a:rPr>
              <a:t>that provides different templates in different scenarios after parameters are inputted. The tool can output configuration solutions, technical proposals, networking diagrams, topologies, as well as performance and capacity evaluations. </a:t>
            </a:r>
            <a:endParaRPr lang="da-DK" sz="1100" kern="1200" dirty="0">
              <a:solidFill>
                <a:srgbClr val="000000"/>
              </a:solidFill>
              <a:latin typeface="Arial"/>
              <a:ea typeface="微软雅黑" panose="020B0503020204020204" pitchFamily="34" charset="-122"/>
              <a:cs typeface="Arial" panose="020B0604020202020204" pitchFamily="34" charset="0"/>
            </a:endParaRPr>
          </a:p>
          <a:p>
            <a:pPr>
              <a:lnSpc>
                <a:spcPct val="100000"/>
              </a:lnSpc>
            </a:pPr>
            <a:r>
              <a:rPr lang="en-US" altLang="zh-CN" sz="1100" kern="1200" dirty="0" smtClean="0">
                <a:solidFill>
                  <a:srgbClr val="000000"/>
                </a:solidFill>
                <a:latin typeface="Arial"/>
                <a:ea typeface="微软雅黑" panose="020B0503020204020204" pitchFamily="34" charset="-122"/>
                <a:cs typeface="Arial" panose="020B0604020202020204" pitchFamily="34" charset="0"/>
              </a:rPr>
              <a:t>Outputted configuration solutions can interconnect with </a:t>
            </a:r>
            <a:r>
              <a:rPr lang="en-US" altLang="zh-CN" sz="1100" kern="1200" dirty="0" err="1" smtClean="0">
                <a:solidFill>
                  <a:srgbClr val="000000"/>
                </a:solidFill>
                <a:latin typeface="Arial"/>
                <a:ea typeface="微软雅黑" panose="020B0503020204020204" pitchFamily="34" charset="-122"/>
                <a:cs typeface="Arial" panose="020B0604020202020204" pitchFamily="34" charset="0"/>
              </a:rPr>
              <a:t>BOQs</a:t>
            </a:r>
            <a:r>
              <a:rPr lang="en-US" altLang="zh-CN" sz="1100" kern="1200" dirty="0" smtClean="0">
                <a:solidFill>
                  <a:srgbClr val="000000"/>
                </a:solidFill>
                <a:latin typeface="Arial"/>
                <a:ea typeface="微软雅黑" panose="020B0503020204020204" pitchFamily="34" charset="-122"/>
                <a:cs typeface="Arial" panose="020B0604020202020204" pitchFamily="34" charset="0"/>
              </a:rPr>
              <a:t> generated by SCT by one click.</a:t>
            </a:r>
          </a:p>
          <a:p>
            <a:pPr>
              <a:lnSpc>
                <a:spcPct val="100000"/>
              </a:lnSpc>
            </a:pPr>
            <a:r>
              <a:rPr lang="en-US" altLang="zh-CN" sz="1100" kern="1200" dirty="0" smtClean="0">
                <a:solidFill>
                  <a:srgbClr val="000000"/>
                </a:solidFill>
                <a:latin typeface="Arial"/>
                <a:ea typeface="微软雅黑" panose="020B0503020204020204" pitchFamily="34" charset="-122"/>
                <a:cs typeface="Arial" panose="020B0604020202020204" pitchFamily="34" charset="0"/>
              </a:rPr>
              <a:t>OceanStor 9000 supports configuration templates for media, video surveillance, and high-performance computing scenarios.</a:t>
            </a:r>
          </a:p>
          <a:p>
            <a:pPr>
              <a:lnSpc>
                <a:spcPct val="100000"/>
              </a:lnSpc>
            </a:pPr>
            <a:r>
              <a:rPr lang="en-US" altLang="zh-CN" sz="1100" kern="1200" dirty="0" smtClean="0">
                <a:solidFill>
                  <a:srgbClr val="000000"/>
                </a:solidFill>
                <a:latin typeface="Arial"/>
                <a:ea typeface="微软雅黑" panose="020B0503020204020204" pitchFamily="34" charset="-122"/>
                <a:cs typeface="Arial" panose="020B0604020202020204" pitchFamily="34" charset="0"/>
              </a:rPr>
              <a:t>Website of eDesigner: </a:t>
            </a:r>
            <a:r>
              <a:rPr lang="en-US" altLang="zh-CN" sz="1100" kern="1200" dirty="0" smtClean="0">
                <a:solidFill>
                  <a:srgbClr val="000000"/>
                </a:solidFill>
                <a:latin typeface="Arial"/>
                <a:ea typeface="微软雅黑" panose="020B0503020204020204" pitchFamily="34" charset="-122"/>
                <a:cs typeface="Arial" panose="020B0604020202020204" pitchFamily="34" charset="0"/>
                <a:hlinkClick r:id="rId3"/>
              </a:rPr>
              <a:t>http</a:t>
            </a:r>
            <a:r>
              <a:rPr lang="en-US" altLang="zh-CN" sz="1000" kern="1200" dirty="0" smtClean="0">
                <a:solidFill>
                  <a:srgbClr val="000000"/>
                </a:solidFill>
                <a:latin typeface="Arial" panose="020B0604020202020204" pitchFamily="34" charset="0"/>
                <a:ea typeface="微软雅黑" panose="020B0503020204020204" pitchFamily="34" charset="-122"/>
                <a:cs typeface="Arial" panose="020B0604020202020204" pitchFamily="34" charset="0"/>
                <a:hlinkClick r:id="rId3"/>
              </a:rPr>
              <a:t>://app.huawei.com/unistar/edesigner/solutionAction!showHome.action</a:t>
            </a:r>
            <a:r>
              <a:rPr lang="en-US" altLang="zh-CN" sz="1000" kern="1200" dirty="0" smtClean="0">
                <a:solidFill>
                  <a:srgbClr val="000000"/>
                </a:solidFill>
                <a:latin typeface="Arial" panose="020B0604020202020204" pitchFamily="34" charset="0"/>
                <a:ea typeface="微软雅黑" panose="020B0503020204020204" pitchFamily="34" charset="-122"/>
                <a:cs typeface="Arial" panose="020B0604020202020204" pitchFamily="34" charset="0"/>
              </a:rPr>
              <a:t> </a:t>
            </a:r>
            <a:endParaRPr lang="da-DK" sz="1000" kern="1200" dirty="0">
              <a:solidFill>
                <a:srgbClr val="00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Rectangle 27"/>
          <p:cNvSpPr>
            <a:spLocks noChangeArrowheads="1"/>
          </p:cNvSpPr>
          <p:nvPr/>
        </p:nvSpPr>
        <p:spPr bwMode="auto">
          <a:xfrm>
            <a:off x="4518285" y="1690318"/>
            <a:ext cx="3951320" cy="2953602"/>
          </a:xfrm>
          <a:prstGeom prst="rect">
            <a:avLst/>
          </a:prstGeom>
          <a:gradFill rotWithShape="1">
            <a:gsLst>
              <a:gs pos="0">
                <a:schemeClr val="bg1">
                  <a:lumMod val="75000"/>
                </a:schemeClr>
              </a:gs>
              <a:gs pos="100000">
                <a:schemeClr val="bg2"/>
              </a:gs>
            </a:gsLst>
            <a:lin ang="16200000"/>
          </a:gradFill>
          <a:ln w="9525">
            <a:noFill/>
            <a:miter lim="800000"/>
            <a:headEnd/>
            <a:tailEnd/>
          </a:ln>
          <a:effectLst>
            <a:outerShdw blurRad="63500" dist="38100" dir="2700000" algn="tl" rotWithShape="0">
              <a:srgbClr val="000000">
                <a:alpha val="39998"/>
              </a:srgbClr>
            </a:outerShdw>
          </a:effectLst>
        </p:spPr>
        <p:txBody>
          <a:bodyPr anchor="ctr"/>
          <a:lstStyle/>
          <a:p>
            <a:pPr algn="ctr" fontAlgn="auto">
              <a:spcBef>
                <a:spcPts val="0"/>
              </a:spcBef>
              <a:spcAft>
                <a:spcPts val="0"/>
              </a:spcAft>
            </a:pPr>
            <a:endParaRPr lang="de-DE" kern="0" dirty="0">
              <a:solidFill>
                <a:srgbClr val="FFFFFF"/>
              </a:solidFill>
              <a:latin typeface="Arial"/>
              <a:ea typeface="ＭＳ Ｐゴシック" pitchFamily="-97" charset="-128"/>
            </a:endParaRPr>
          </a:p>
        </p:txBody>
      </p:sp>
      <p:sp>
        <p:nvSpPr>
          <p:cNvPr id="12" name="Rectangle 39"/>
          <p:cNvSpPr>
            <a:spLocks noChangeArrowheads="1"/>
          </p:cNvSpPr>
          <p:nvPr/>
        </p:nvSpPr>
        <p:spPr bwMode="auto">
          <a:xfrm>
            <a:off x="4518285" y="1144217"/>
            <a:ext cx="3951320" cy="681038"/>
          </a:xfrm>
          <a:prstGeom prst="rect">
            <a:avLst/>
          </a:prstGeom>
          <a:gradFill rotWithShape="1">
            <a:gsLst>
              <a:gs pos="0">
                <a:srgbClr val="FF0000"/>
              </a:gs>
              <a:gs pos="100000">
                <a:srgbClr val="800000"/>
              </a:gs>
            </a:gsLst>
            <a:lin ang="13500000" scaled="1"/>
          </a:gradFill>
          <a:ln w="9525">
            <a:noFill/>
            <a:miter lim="800000"/>
            <a:headEnd/>
            <a:tailEnd/>
          </a:ln>
          <a:effectLst>
            <a:outerShdw blurRad="63500" dist="23000" dir="5400000" rotWithShape="0">
              <a:srgbClr val="000000">
                <a:alpha val="34998"/>
              </a:srgbClr>
            </a:outerShdw>
          </a:effectLst>
        </p:spPr>
        <p:txBody>
          <a:bodyPr anchor="ctr"/>
          <a:lstStyle/>
          <a:p>
            <a:pPr algn="ctr" defTabSz="914400" fontAlgn="auto">
              <a:spcBef>
                <a:spcPts val="0"/>
              </a:spcBef>
              <a:spcAft>
                <a:spcPts val="0"/>
              </a:spcAft>
              <a:defRPr/>
            </a:pPr>
            <a:endParaRPr lang="en-US" sz="1600" b="1" kern="0" noProof="1">
              <a:solidFill>
                <a:sysClr val="window" lastClr="BDF2C4"/>
              </a:solidFill>
              <a:latin typeface="Arial"/>
              <a:ea typeface="ＭＳ Ｐゴシック" pitchFamily="-97" charset="-128"/>
            </a:endParaRPr>
          </a:p>
        </p:txBody>
      </p:sp>
      <p:sp>
        <p:nvSpPr>
          <p:cNvPr id="13" name="Rectangle 39"/>
          <p:cNvSpPr>
            <a:spLocks noChangeArrowheads="1"/>
          </p:cNvSpPr>
          <p:nvPr/>
        </p:nvSpPr>
        <p:spPr bwMode="auto">
          <a:xfrm>
            <a:off x="5155283" y="1144217"/>
            <a:ext cx="2930479" cy="681038"/>
          </a:xfrm>
          <a:prstGeom prst="rect">
            <a:avLst/>
          </a:prstGeom>
          <a:noFill/>
          <a:ln w="9525">
            <a:noFill/>
            <a:miter lim="800000"/>
            <a:headEnd/>
            <a:tailEnd/>
          </a:ln>
          <a:effectLst>
            <a:outerShdw blurRad="63500" dist="23000" dir="5400000" rotWithShape="0">
              <a:srgbClr val="000000">
                <a:alpha val="34998"/>
              </a:srgbClr>
            </a:outerShdw>
          </a:effectLst>
        </p:spPr>
        <p:txBody>
          <a:bodyPr anchor="ctr"/>
          <a:lstStyle/>
          <a:p>
            <a:pPr algn="ctr" defTabSz="914400" fontAlgn="auto">
              <a:spcBef>
                <a:spcPts val="0"/>
              </a:spcBef>
              <a:spcAft>
                <a:spcPts val="0"/>
              </a:spcAft>
              <a:defRPr/>
            </a:pPr>
            <a:r>
              <a:rPr lang="en-US" altLang="zh-CN" sz="1600" b="1" noProof="1" smtClean="0">
                <a:solidFill>
                  <a:schemeClr val="bg1"/>
                </a:solidFill>
                <a:latin typeface="Arial" panose="020B0604020202020204" pitchFamily="34" charset="0"/>
                <a:ea typeface="微软雅黑" panose="020B0503020204020204" pitchFamily="34" charset="-122"/>
                <a:cs typeface="Arial" panose="020B0604020202020204" pitchFamily="34" charset="0"/>
              </a:rPr>
              <a:t>UniSTAR and SCT</a:t>
            </a:r>
            <a:endParaRPr lang="en-US" sz="1600" b="1" noProof="1">
              <a:solidFill>
                <a:schemeClr val="bg1"/>
              </a:solidFill>
              <a:latin typeface="Arial"/>
              <a:ea typeface="微软雅黑" panose="020B0503020204020204" pitchFamily="34" charset="-122"/>
              <a:cs typeface="Arial" panose="020B0604020202020204" pitchFamily="34" charset="0"/>
            </a:endParaRPr>
          </a:p>
        </p:txBody>
      </p:sp>
      <p:sp>
        <p:nvSpPr>
          <p:cNvPr id="14" name="Tekstboks 37"/>
          <p:cNvSpPr txBox="1">
            <a:spLocks noChangeArrowheads="1"/>
          </p:cNvSpPr>
          <p:nvPr/>
        </p:nvSpPr>
        <p:spPr bwMode="auto">
          <a:xfrm>
            <a:off x="4559380" y="1880301"/>
            <a:ext cx="3968169" cy="2400657"/>
          </a:xfrm>
          <a:prstGeom prst="rect">
            <a:avLst/>
          </a:prstGeom>
          <a:noFill/>
          <a:ln w="9525">
            <a:noFill/>
            <a:miter lim="800000"/>
            <a:headEnd/>
            <a:tailEnd/>
          </a:ln>
        </p:spPr>
        <p:txBody>
          <a:bodyPr wrap="square">
            <a:spAutoFit/>
          </a:bodyPr>
          <a:lstStyle>
            <a:defPPr>
              <a:defRPr lang="en-US"/>
            </a:defPPr>
            <a:lvl1pPr marL="174625" indent="-174625" defTabSz="914400" fontAlgn="auto">
              <a:lnSpc>
                <a:spcPct val="110000"/>
              </a:lnSpc>
              <a:spcBef>
                <a:spcPts val="0"/>
              </a:spcBef>
              <a:spcAft>
                <a:spcPts val="600"/>
              </a:spcAft>
              <a:buFont typeface="Wingdings" pitchFamily="2" charset="2"/>
              <a:buChar char="§"/>
              <a:defRPr sz="1600" kern="0">
                <a:solidFill>
                  <a:sysClr val="window" lastClr="BDF2C4"/>
                </a:solidFill>
                <a:latin typeface="Calibri" pitchFamily="34" charset="0"/>
                <a:ea typeface="ＭＳ Ｐゴシック" pitchFamily="-97" charset="-128"/>
              </a:defRPr>
            </a:lvl1pPr>
          </a:lstStyle>
          <a:p>
            <a:pPr>
              <a:lnSpc>
                <a:spcPct val="100000"/>
              </a:lnSpc>
            </a:pPr>
            <a:r>
              <a:rPr lang="en-US" altLang="zh-CN" sz="1100" kern="1200" dirty="0" smtClean="0">
                <a:solidFill>
                  <a:srgbClr val="000000"/>
                </a:solidFill>
                <a:latin typeface="Arial"/>
                <a:ea typeface="微软雅黑" panose="020B0503020204020204" pitchFamily="34" charset="-122"/>
                <a:cs typeface="Arial" panose="020B0604020202020204" pitchFamily="34" charset="0"/>
              </a:rPr>
              <a:t>Product configuration output tool that allows users to input parameters regardless of scenarios.</a:t>
            </a:r>
          </a:p>
          <a:p>
            <a:pPr>
              <a:lnSpc>
                <a:spcPct val="100000"/>
              </a:lnSpc>
            </a:pPr>
            <a:r>
              <a:rPr lang="en-US" altLang="zh-CN" sz="1100" kern="1200" dirty="0" smtClean="0">
                <a:solidFill>
                  <a:srgbClr val="000000"/>
                </a:solidFill>
                <a:latin typeface="Arial"/>
                <a:ea typeface="微软雅黑" panose="020B0503020204020204" pitchFamily="34" charset="-122"/>
                <a:cs typeface="Arial" panose="020B0604020202020204" pitchFamily="34" charset="0"/>
              </a:rPr>
              <a:t>Enterprises in and outside of China use SCT while carriers worldwide use UniSTAR. Users must apply for different configuration permissions. The two tools share the configuration algorithm. </a:t>
            </a:r>
          </a:p>
          <a:p>
            <a:pPr>
              <a:lnSpc>
                <a:spcPct val="100000"/>
              </a:lnSpc>
            </a:pPr>
            <a:r>
              <a:rPr lang="en-US" altLang="zh-CN" sz="1100" kern="1200" dirty="0" smtClean="0">
                <a:solidFill>
                  <a:srgbClr val="000000"/>
                </a:solidFill>
                <a:latin typeface="Arial"/>
                <a:ea typeface="微软雅黑" panose="020B0503020204020204" pitchFamily="34" charset="-122"/>
                <a:cs typeface="Arial" panose="020B0604020202020204" pitchFamily="34" charset="0"/>
              </a:rPr>
              <a:t>Website of SCT: </a:t>
            </a:r>
            <a:r>
              <a:rPr lang="en-US" altLang="zh-CN" sz="1000" kern="1200" dirty="0" smtClean="0">
                <a:solidFill>
                  <a:schemeClr val="tx1"/>
                </a:solidFill>
                <a:latin typeface="Arial" panose="020B0604020202020204" pitchFamily="34" charset="0"/>
                <a:ea typeface="微软雅黑" panose="020B0503020204020204" pitchFamily="34" charset="-122"/>
                <a:cs typeface="Arial" panose="020B0604020202020204" pitchFamily="34" charset="0"/>
                <a:hlinkClick r:id="rId4"/>
              </a:rPr>
              <a:t>http</a:t>
            </a:r>
            <a:r>
              <a:rPr lang="en-US" altLang="zh-CN" sz="1000" kern="1200" dirty="0">
                <a:solidFill>
                  <a:schemeClr val="tx1"/>
                </a:solidFill>
                <a:latin typeface="Arial" panose="020B0604020202020204" pitchFamily="34" charset="0"/>
                <a:ea typeface="微软雅黑" panose="020B0503020204020204" pitchFamily="34" charset="-122"/>
                <a:cs typeface="Arial" panose="020B0604020202020204" pitchFamily="34" charset="0"/>
                <a:hlinkClick r:id="rId4"/>
              </a:rPr>
              <a:t>://</a:t>
            </a:r>
            <a:r>
              <a:rPr lang="en-US" altLang="zh-CN" sz="1000" kern="1200" dirty="0" smtClean="0">
                <a:solidFill>
                  <a:schemeClr val="tx1"/>
                </a:solidFill>
                <a:latin typeface="Arial" panose="020B0604020202020204" pitchFamily="34" charset="0"/>
                <a:ea typeface="微软雅黑" panose="020B0503020204020204" pitchFamily="34" charset="-122"/>
                <a:cs typeface="Arial" panose="020B0604020202020204" pitchFamily="34" charset="0"/>
                <a:hlinkClick r:id="rId4"/>
              </a:rPr>
              <a:t>app.huawei.com/sct/queryProductAction!queryProduct.action</a:t>
            </a:r>
            <a:endParaRPr lang="en-US" altLang="zh-CN" sz="1000" kern="1200" dirty="0" smtClean="0">
              <a:solidFill>
                <a:schemeClr val="tx1"/>
              </a:solidFill>
              <a:latin typeface="Arial" panose="020B0604020202020204" pitchFamily="34" charset="0"/>
              <a:ea typeface="微软雅黑" panose="020B0503020204020204" pitchFamily="34" charset="-122"/>
              <a:cs typeface="Arial" panose="020B0604020202020204" pitchFamily="34" charset="0"/>
            </a:endParaRPr>
          </a:p>
          <a:p>
            <a:pPr>
              <a:lnSpc>
                <a:spcPct val="100000"/>
              </a:lnSpc>
            </a:pPr>
            <a:r>
              <a:rPr lang="en-US" altLang="zh-CN" sz="1100" kern="1200" dirty="0" smtClean="0">
                <a:solidFill>
                  <a:srgbClr val="000000"/>
                </a:solidFill>
                <a:latin typeface="Arial"/>
                <a:ea typeface="微软雅黑" panose="020B0503020204020204" pitchFamily="34" charset="-122"/>
                <a:cs typeface="Arial" panose="020B0604020202020204" pitchFamily="34" charset="0"/>
              </a:rPr>
              <a:t>UniSTAR in China: UniSTAR </a:t>
            </a:r>
            <a:r>
              <a:rPr lang="en-US" altLang="zh-CN" sz="1100" kern="1200" dirty="0">
                <a:solidFill>
                  <a:srgbClr val="000000"/>
                </a:solidFill>
                <a:latin typeface="Arial"/>
                <a:ea typeface="微软雅黑" panose="020B0503020204020204" pitchFamily="34" charset="-122"/>
                <a:cs typeface="Arial" panose="020B0604020202020204" pitchFamily="34" charset="0"/>
              </a:rPr>
              <a:t>CFG for </a:t>
            </a:r>
            <a:r>
              <a:rPr lang="en-US" altLang="zh-CN" sz="1100" kern="1200" dirty="0" err="1" smtClean="0">
                <a:solidFill>
                  <a:srgbClr val="000000"/>
                </a:solidFill>
                <a:latin typeface="Arial"/>
                <a:ea typeface="微软雅黑" panose="020B0503020204020204" pitchFamily="34" charset="-122"/>
                <a:cs typeface="Arial" panose="020B0604020202020204" pitchFamily="34" charset="0"/>
              </a:rPr>
              <a:t>AppSoft</a:t>
            </a:r>
            <a:r>
              <a:rPr lang="en-US" altLang="zh-CN" sz="1100" kern="1200" dirty="0" smtClean="0">
                <a:solidFill>
                  <a:srgbClr val="000000"/>
                </a:solidFill>
                <a:latin typeface="Arial"/>
                <a:ea typeface="微软雅黑" panose="020B0503020204020204" pitchFamily="34" charset="-122"/>
                <a:cs typeface="Arial" panose="020B0604020202020204" pitchFamily="34" charset="0"/>
              </a:rPr>
              <a:t> &amp; IT China</a:t>
            </a:r>
          </a:p>
          <a:p>
            <a:pPr>
              <a:lnSpc>
                <a:spcPct val="100000"/>
              </a:lnSpc>
            </a:pPr>
            <a:r>
              <a:rPr lang="en-US" altLang="zh-CN" sz="1100" kern="1200" dirty="0" smtClean="0">
                <a:solidFill>
                  <a:srgbClr val="000000"/>
                </a:solidFill>
                <a:latin typeface="Arial"/>
                <a:ea typeface="微软雅黑" panose="020B0503020204020204" pitchFamily="34" charset="-122"/>
                <a:cs typeface="Arial" panose="020B0604020202020204" pitchFamily="34" charset="0"/>
              </a:rPr>
              <a:t>UniSTAR outside of China: UniSTAR </a:t>
            </a:r>
            <a:r>
              <a:rPr lang="en-US" altLang="zh-CN" sz="1100" kern="1200" dirty="0">
                <a:solidFill>
                  <a:srgbClr val="000000"/>
                </a:solidFill>
                <a:latin typeface="Arial"/>
                <a:ea typeface="微软雅黑" panose="020B0503020204020204" pitchFamily="34" charset="-122"/>
                <a:cs typeface="Arial" panose="020B0604020202020204" pitchFamily="34" charset="0"/>
              </a:rPr>
              <a:t>CFG for </a:t>
            </a:r>
            <a:r>
              <a:rPr lang="en-US" altLang="zh-CN" sz="1100" kern="1200" dirty="0" smtClean="0">
                <a:solidFill>
                  <a:srgbClr val="000000"/>
                </a:solidFill>
                <a:latin typeface="Arial"/>
                <a:ea typeface="微软雅黑" panose="020B0503020204020204" pitchFamily="34" charset="-122"/>
                <a:cs typeface="Arial" panose="020B0604020202020204" pitchFamily="34" charset="0"/>
              </a:rPr>
              <a:t>Wireless &amp; Core Network &amp; IT </a:t>
            </a:r>
            <a:r>
              <a:rPr lang="en-US" altLang="zh-CN" sz="1100" kern="1200" dirty="0">
                <a:solidFill>
                  <a:srgbClr val="000000"/>
                </a:solidFill>
                <a:latin typeface="Arial"/>
                <a:ea typeface="微软雅黑" panose="020B0503020204020204" pitchFamily="34" charset="-122"/>
                <a:cs typeface="Arial" panose="020B0604020202020204" pitchFamily="34" charset="0"/>
              </a:rPr>
              <a:t>Oversea</a:t>
            </a:r>
            <a:endParaRPr lang="da-DK" altLang="zh-CN" sz="1100" kern="1200" dirty="0">
              <a:solidFill>
                <a:srgbClr val="000000"/>
              </a:solidFill>
              <a:latin typeface="Arial"/>
              <a:ea typeface="微软雅黑" panose="020B0503020204020204" pitchFamily="34" charset="-122"/>
              <a:cs typeface="Arial" panose="020B0604020202020204" pitchFamily="34" charset="0"/>
            </a:endParaRPr>
          </a:p>
        </p:txBody>
      </p:sp>
    </p:spTree>
  </p:cSld>
  <p:clrMapOvr>
    <a:masterClrMapping/>
  </p:clrMapOvr>
  <p:transition advClick="0" advTm="800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464571" y="429176"/>
            <a:ext cx="8245782"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dirty="0" smtClean="0">
                <a:latin typeface="Arial" pitchFamily="34" charset="0"/>
                <a:cs typeface="Arial" pitchFamily="34" charset="0"/>
              </a:rPr>
              <a:t>Details on Configurations – SCT Expansion Setup 1</a:t>
            </a:r>
            <a:endParaRPr lang="zh-CN" altLang="en-US" sz="2400" kern="0" dirty="0">
              <a:latin typeface="Arial" pitchFamily="34" charset="0"/>
              <a:cs typeface="Arial" pitchFamily="34" charset="0"/>
            </a:endParaRPr>
          </a:p>
        </p:txBody>
      </p:sp>
      <p:sp>
        <p:nvSpPr>
          <p:cNvPr id="6" name="TextBox 114"/>
          <p:cNvSpPr txBox="1">
            <a:spLocks noChangeArrowheads="1"/>
          </p:cNvSpPr>
          <p:nvPr/>
        </p:nvSpPr>
        <p:spPr bwMode="auto">
          <a:xfrm>
            <a:off x="464571" y="2581092"/>
            <a:ext cx="8310624"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pitchFamily="34" charset="0"/>
                <a:ea typeface="微软雅黑" pitchFamily="34" charset="-122"/>
                <a:cs typeface="Arial" pitchFamily="34" charset="0"/>
              </a:rPr>
              <a:t>2. Select a product version.</a:t>
            </a:r>
          </a:p>
        </p:txBody>
      </p:sp>
      <p:pic>
        <p:nvPicPr>
          <p:cNvPr id="8" name="图片 7"/>
          <p:cNvPicPr>
            <a:picLocks noChangeAspect="1"/>
          </p:cNvPicPr>
          <p:nvPr/>
        </p:nvPicPr>
        <p:blipFill>
          <a:blip r:embed="rId3" cstate="print"/>
          <a:stretch>
            <a:fillRect/>
          </a:stretch>
        </p:blipFill>
        <p:spPr>
          <a:xfrm>
            <a:off x="485323" y="2948185"/>
            <a:ext cx="8350180" cy="1310268"/>
          </a:xfrm>
          <a:prstGeom prst="rect">
            <a:avLst/>
          </a:prstGeom>
        </p:spPr>
      </p:pic>
      <p:sp>
        <p:nvSpPr>
          <p:cNvPr id="10" name="TextBox 114"/>
          <p:cNvSpPr txBox="1">
            <a:spLocks noChangeArrowheads="1"/>
          </p:cNvSpPr>
          <p:nvPr/>
        </p:nvSpPr>
        <p:spPr bwMode="auto">
          <a:xfrm>
            <a:off x="399729" y="1069725"/>
            <a:ext cx="8310624"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pitchFamily="34" charset="0"/>
                <a:ea typeface="微软雅黑" pitchFamily="34" charset="-122"/>
                <a:cs typeface="Arial" pitchFamily="34" charset="0"/>
              </a:rPr>
              <a:t>1. Select a expand project.</a:t>
            </a:r>
          </a:p>
        </p:txBody>
      </p:sp>
      <p:pic>
        <p:nvPicPr>
          <p:cNvPr id="2" name="图片 1"/>
          <p:cNvPicPr>
            <a:picLocks noChangeAspect="1"/>
          </p:cNvPicPr>
          <p:nvPr/>
        </p:nvPicPr>
        <p:blipFill>
          <a:blip r:embed="rId4"/>
          <a:stretch>
            <a:fillRect/>
          </a:stretch>
        </p:blipFill>
        <p:spPr>
          <a:xfrm>
            <a:off x="764938" y="1599112"/>
            <a:ext cx="6524625" cy="647700"/>
          </a:xfrm>
          <a:prstGeom prst="rect">
            <a:avLst/>
          </a:prstGeom>
        </p:spPr>
      </p:pic>
      <p:sp>
        <p:nvSpPr>
          <p:cNvPr id="11" name="矩形 10"/>
          <p:cNvSpPr/>
          <p:nvPr/>
        </p:nvSpPr>
        <p:spPr bwMode="auto">
          <a:xfrm>
            <a:off x="6146052" y="1917344"/>
            <a:ext cx="1217786" cy="329468"/>
          </a:xfrm>
          <a:prstGeom prst="rect">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2" name="矩形 11"/>
          <p:cNvSpPr/>
          <p:nvPr/>
        </p:nvSpPr>
        <p:spPr bwMode="auto">
          <a:xfrm>
            <a:off x="6969661" y="3080531"/>
            <a:ext cx="1217786" cy="329468"/>
          </a:xfrm>
          <a:prstGeom prst="rect">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val="67189050"/>
      </p:ext>
    </p:extLst>
  </p:cSld>
  <p:clrMapOvr>
    <a:masterClrMapping/>
  </p:clrMapOvr>
  <p:transition advClick="0" advTm="800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449825" y="429176"/>
            <a:ext cx="8113047"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dirty="0" smtClean="0">
                <a:latin typeface="Arial" pitchFamily="34" charset="0"/>
                <a:cs typeface="Arial" pitchFamily="34" charset="0"/>
              </a:rPr>
              <a:t>Details on Configurations – SCT Expansion Setup 2</a:t>
            </a:r>
            <a:endParaRPr lang="zh-CN" altLang="en-US" sz="2400" kern="0" dirty="0">
              <a:latin typeface="Arial" pitchFamily="34" charset="0"/>
              <a:cs typeface="Arial" pitchFamily="34" charset="0"/>
            </a:endParaRPr>
          </a:p>
        </p:txBody>
      </p:sp>
      <p:sp>
        <p:nvSpPr>
          <p:cNvPr id="4" name="TextBox 114"/>
          <p:cNvSpPr txBox="1">
            <a:spLocks noChangeArrowheads="1"/>
          </p:cNvSpPr>
          <p:nvPr/>
        </p:nvSpPr>
        <p:spPr bwMode="auto">
          <a:xfrm>
            <a:off x="605633" y="1096675"/>
            <a:ext cx="8310624"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pitchFamily="34" charset="0"/>
                <a:ea typeface="微软雅黑" pitchFamily="34" charset="-122"/>
                <a:cs typeface="Arial" pitchFamily="34" charset="0"/>
              </a:rPr>
              <a:t>3. Configure hardware information on the live network.</a:t>
            </a:r>
          </a:p>
        </p:txBody>
      </p:sp>
      <p:pic>
        <p:nvPicPr>
          <p:cNvPr id="2" name="图片 1"/>
          <p:cNvPicPr>
            <a:picLocks noChangeAspect="1"/>
          </p:cNvPicPr>
          <p:nvPr/>
        </p:nvPicPr>
        <p:blipFill>
          <a:blip r:embed="rId3" cstate="print"/>
          <a:stretch>
            <a:fillRect/>
          </a:stretch>
        </p:blipFill>
        <p:spPr>
          <a:xfrm>
            <a:off x="359923" y="1409821"/>
            <a:ext cx="8443609" cy="1398449"/>
          </a:xfrm>
          <a:prstGeom prst="rect">
            <a:avLst/>
          </a:prstGeom>
        </p:spPr>
      </p:pic>
      <p:pic>
        <p:nvPicPr>
          <p:cNvPr id="12" name="图片 11"/>
          <p:cNvPicPr>
            <a:picLocks noChangeAspect="1"/>
          </p:cNvPicPr>
          <p:nvPr/>
        </p:nvPicPr>
        <p:blipFill>
          <a:blip r:embed="rId4" cstate="print"/>
          <a:stretch>
            <a:fillRect/>
          </a:stretch>
        </p:blipFill>
        <p:spPr>
          <a:xfrm>
            <a:off x="1651068" y="2905633"/>
            <a:ext cx="2628660" cy="1569090"/>
          </a:xfrm>
          <a:prstGeom prst="rect">
            <a:avLst/>
          </a:prstGeom>
        </p:spPr>
      </p:pic>
      <p:pic>
        <p:nvPicPr>
          <p:cNvPr id="13" name="图片 12"/>
          <p:cNvPicPr>
            <a:picLocks noChangeAspect="1"/>
          </p:cNvPicPr>
          <p:nvPr/>
        </p:nvPicPr>
        <p:blipFill>
          <a:blip r:embed="rId5" cstate="print"/>
          <a:stretch>
            <a:fillRect/>
          </a:stretch>
        </p:blipFill>
        <p:spPr>
          <a:xfrm>
            <a:off x="139329" y="2900667"/>
            <a:ext cx="1509984" cy="1574056"/>
          </a:xfrm>
          <a:prstGeom prst="rect">
            <a:avLst/>
          </a:prstGeom>
        </p:spPr>
      </p:pic>
      <p:pic>
        <p:nvPicPr>
          <p:cNvPr id="14" name="图片 13"/>
          <p:cNvPicPr>
            <a:picLocks noChangeAspect="1"/>
          </p:cNvPicPr>
          <p:nvPr/>
        </p:nvPicPr>
        <p:blipFill>
          <a:blip r:embed="rId6" cstate="print"/>
          <a:stretch>
            <a:fillRect/>
          </a:stretch>
        </p:blipFill>
        <p:spPr>
          <a:xfrm>
            <a:off x="4628345" y="2939374"/>
            <a:ext cx="1593715" cy="1593715"/>
          </a:xfrm>
          <a:prstGeom prst="rect">
            <a:avLst/>
          </a:prstGeom>
        </p:spPr>
      </p:pic>
      <p:pic>
        <p:nvPicPr>
          <p:cNvPr id="15" name="图片 14"/>
          <p:cNvPicPr>
            <a:picLocks noChangeAspect="1"/>
          </p:cNvPicPr>
          <p:nvPr/>
        </p:nvPicPr>
        <p:blipFill>
          <a:blip r:embed="rId7" cstate="print"/>
          <a:stretch>
            <a:fillRect/>
          </a:stretch>
        </p:blipFill>
        <p:spPr>
          <a:xfrm>
            <a:off x="6233206" y="2937753"/>
            <a:ext cx="2563973" cy="1624519"/>
          </a:xfrm>
          <a:prstGeom prst="rect">
            <a:avLst/>
          </a:prstGeom>
        </p:spPr>
      </p:pic>
    </p:spTree>
    <p:extLst>
      <p:ext uri="{BB962C8B-B14F-4D97-AF65-F5344CB8AC3E}">
        <p14:creationId xmlns:p14="http://schemas.microsoft.com/office/powerpoint/2010/main" val="884743813"/>
      </p:ext>
    </p:extLst>
  </p:cSld>
  <p:clrMapOvr>
    <a:masterClrMapping/>
  </p:clrMapOvr>
  <p:transition advClick="0" advTm="800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530941" y="429176"/>
            <a:ext cx="8413955"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dirty="0" smtClean="0">
                <a:latin typeface="Arial" pitchFamily="34" charset="0"/>
                <a:cs typeface="Arial" pitchFamily="34" charset="0"/>
              </a:rPr>
              <a:t>Details on Configurations – SCT Expansion Setup 3</a:t>
            </a:r>
            <a:endParaRPr lang="zh-CN" altLang="en-US" sz="2400" kern="0" dirty="0">
              <a:latin typeface="Arial" pitchFamily="34" charset="0"/>
              <a:cs typeface="Arial" pitchFamily="34" charset="0"/>
            </a:endParaRPr>
          </a:p>
        </p:txBody>
      </p:sp>
      <p:sp>
        <p:nvSpPr>
          <p:cNvPr id="4" name="TextBox 114"/>
          <p:cNvSpPr txBox="1">
            <a:spLocks noChangeArrowheads="1"/>
          </p:cNvSpPr>
          <p:nvPr/>
        </p:nvSpPr>
        <p:spPr bwMode="auto">
          <a:xfrm>
            <a:off x="605633" y="1131575"/>
            <a:ext cx="8310624"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pitchFamily="34" charset="0"/>
                <a:ea typeface="微软雅黑" pitchFamily="34" charset="-122"/>
                <a:cs typeface="Arial" pitchFamily="34" charset="0"/>
              </a:rPr>
              <a:t>4. Configure software information on the live network.</a:t>
            </a:r>
          </a:p>
        </p:txBody>
      </p:sp>
      <p:pic>
        <p:nvPicPr>
          <p:cNvPr id="2" name="图片 1"/>
          <p:cNvPicPr>
            <a:picLocks noChangeAspect="1"/>
          </p:cNvPicPr>
          <p:nvPr/>
        </p:nvPicPr>
        <p:blipFill>
          <a:blip r:embed="rId3" cstate="print"/>
          <a:stretch>
            <a:fillRect/>
          </a:stretch>
        </p:blipFill>
        <p:spPr>
          <a:xfrm>
            <a:off x="414439" y="1498971"/>
            <a:ext cx="8389094" cy="1604019"/>
          </a:xfrm>
          <a:prstGeom prst="rect">
            <a:avLst/>
          </a:prstGeom>
        </p:spPr>
      </p:pic>
    </p:spTree>
    <p:extLst>
      <p:ext uri="{BB962C8B-B14F-4D97-AF65-F5344CB8AC3E}">
        <p14:creationId xmlns:p14="http://schemas.microsoft.com/office/powerpoint/2010/main" val="82168081"/>
      </p:ext>
    </p:extLst>
  </p:cSld>
  <p:clrMapOvr>
    <a:masterClrMapping/>
  </p:clrMapOvr>
  <p:transition advClick="0" advTm="800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494071" y="326434"/>
            <a:ext cx="8318090"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dirty="0" smtClean="0">
                <a:latin typeface="Arial"/>
              </a:rPr>
              <a:t>Details on Configurations – SCT Expansion Setup 4</a:t>
            </a:r>
            <a:endParaRPr lang="zh-CN" altLang="en-US" sz="2400" kern="0" dirty="0"/>
          </a:p>
        </p:txBody>
      </p:sp>
      <p:sp>
        <p:nvSpPr>
          <p:cNvPr id="4" name="TextBox 114"/>
          <p:cNvSpPr txBox="1">
            <a:spLocks noChangeArrowheads="1"/>
          </p:cNvSpPr>
          <p:nvPr/>
        </p:nvSpPr>
        <p:spPr bwMode="auto">
          <a:xfrm>
            <a:off x="645016" y="830338"/>
            <a:ext cx="6773423" cy="600148"/>
          </a:xfrm>
          <a:prstGeom prst="rect">
            <a:avLst/>
          </a:prstGeom>
          <a:noFill/>
          <a:ln w="9525">
            <a:noFill/>
            <a:miter lim="800000"/>
            <a:headEnd/>
            <a:tailEnd/>
          </a:ln>
        </p:spPr>
        <p:txBody>
          <a:bodyPr wrap="square" lIns="91424" tIns="45712" rIns="91424" bIns="45712">
            <a:spAutoFit/>
          </a:bodyPr>
          <a:lstStyle/>
          <a:p>
            <a:pPr defTabSz="914141"/>
            <a:r>
              <a:rPr lang="en-US" altLang="zh-CN" sz="1100" dirty="0" smtClean="0">
                <a:latin typeface="Arial" pitchFamily="34" charset="0"/>
                <a:ea typeface="微软雅黑" pitchFamily="34" charset="-122"/>
                <a:cs typeface="Arial" pitchFamily="34" charset="0"/>
              </a:rPr>
              <a:t>5. Configure the capacity expansion nodes.</a:t>
            </a:r>
          </a:p>
          <a:p>
            <a:pPr defTabSz="914141"/>
            <a:r>
              <a:rPr lang="en-US" altLang="zh-CN" sz="1100" dirty="0" smtClean="0">
                <a:latin typeface="Arial" pitchFamily="34" charset="0"/>
                <a:ea typeface="微软雅黑" pitchFamily="34" charset="-122"/>
                <a:cs typeface="Arial" pitchFamily="34" charset="0"/>
              </a:rPr>
              <a:t>If the configurations are the same as original nodes, perform the expansion in the original node pool; otherwise, perform the expansion in a new node pool and add at least three nodes.</a:t>
            </a:r>
          </a:p>
        </p:txBody>
      </p:sp>
      <p:pic>
        <p:nvPicPr>
          <p:cNvPr id="2" name="图片 1"/>
          <p:cNvPicPr>
            <a:picLocks noChangeAspect="1"/>
          </p:cNvPicPr>
          <p:nvPr/>
        </p:nvPicPr>
        <p:blipFill>
          <a:blip r:embed="rId3" cstate="print"/>
          <a:stretch>
            <a:fillRect/>
          </a:stretch>
        </p:blipFill>
        <p:spPr>
          <a:xfrm>
            <a:off x="375529" y="1418718"/>
            <a:ext cx="8204267" cy="827545"/>
          </a:xfrm>
          <a:prstGeom prst="rect">
            <a:avLst/>
          </a:prstGeom>
        </p:spPr>
      </p:pic>
      <p:pic>
        <p:nvPicPr>
          <p:cNvPr id="11" name="图片 10"/>
          <p:cNvPicPr>
            <a:picLocks noChangeAspect="1"/>
          </p:cNvPicPr>
          <p:nvPr/>
        </p:nvPicPr>
        <p:blipFill>
          <a:blip r:embed="rId4" cstate="print"/>
          <a:stretch>
            <a:fillRect/>
          </a:stretch>
        </p:blipFill>
        <p:spPr>
          <a:xfrm>
            <a:off x="385257" y="2241820"/>
            <a:ext cx="7202318" cy="2534388"/>
          </a:xfrm>
          <a:prstGeom prst="rect">
            <a:avLst/>
          </a:prstGeom>
        </p:spPr>
      </p:pic>
    </p:spTree>
    <p:extLst>
      <p:ext uri="{BB962C8B-B14F-4D97-AF65-F5344CB8AC3E}">
        <p14:creationId xmlns:p14="http://schemas.microsoft.com/office/powerpoint/2010/main" val="3576663143"/>
      </p:ext>
    </p:extLst>
  </p:cSld>
  <p:clrMapOvr>
    <a:masterClrMapping/>
  </p:clrMapOvr>
  <p:transition advClick="0" advTm="8000">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stretch>
            <a:fillRect/>
          </a:stretch>
        </p:blipFill>
        <p:spPr>
          <a:xfrm>
            <a:off x="293147" y="1278782"/>
            <a:ext cx="8432564" cy="2959324"/>
          </a:xfrm>
          <a:prstGeom prst="rect">
            <a:avLst/>
          </a:prstGeom>
        </p:spPr>
      </p:pic>
      <p:sp>
        <p:nvSpPr>
          <p:cNvPr id="4" name="标题 1"/>
          <p:cNvSpPr txBox="1">
            <a:spLocks/>
          </p:cNvSpPr>
          <p:nvPr/>
        </p:nvSpPr>
        <p:spPr>
          <a:xfrm>
            <a:off x="494071" y="326434"/>
            <a:ext cx="8318090"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dirty="0" smtClean="0">
                <a:latin typeface="Arial"/>
              </a:rPr>
              <a:t>Details on Configurations – SCT Expansion Setup 5</a:t>
            </a:r>
            <a:endParaRPr lang="zh-CN" altLang="en-US" sz="2400" kern="0" dirty="0"/>
          </a:p>
        </p:txBody>
      </p:sp>
    </p:spTree>
    <p:extLst>
      <p:ext uri="{BB962C8B-B14F-4D97-AF65-F5344CB8AC3E}">
        <p14:creationId xmlns:p14="http://schemas.microsoft.com/office/powerpoint/2010/main" val="3280550546"/>
      </p:ext>
    </p:extLst>
  </p:cSld>
  <p:clrMapOvr>
    <a:masterClrMapping/>
  </p:clrMapOvr>
  <p:transition advClick="0" advTm="800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448790" y="1156173"/>
            <a:ext cx="8374198" cy="2504013"/>
          </a:xfrm>
          <a:prstGeom prst="rect">
            <a:avLst/>
          </a:prstGeom>
        </p:spPr>
      </p:pic>
      <p:sp>
        <p:nvSpPr>
          <p:cNvPr id="3" name="标题 1"/>
          <p:cNvSpPr txBox="1">
            <a:spLocks/>
          </p:cNvSpPr>
          <p:nvPr/>
        </p:nvSpPr>
        <p:spPr>
          <a:xfrm>
            <a:off x="534784" y="326434"/>
            <a:ext cx="8292127"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dirty="0" smtClean="0">
                <a:latin typeface="Arial"/>
              </a:rPr>
              <a:t>Details on Configurations – SCT Expansion Setup 6</a:t>
            </a:r>
            <a:endParaRPr lang="zh-CN" altLang="en-US" sz="2400" kern="0" dirty="0"/>
          </a:p>
        </p:txBody>
      </p:sp>
      <p:sp>
        <p:nvSpPr>
          <p:cNvPr id="4" name="TextBox 114"/>
          <p:cNvSpPr txBox="1">
            <a:spLocks noChangeArrowheads="1"/>
          </p:cNvSpPr>
          <p:nvPr/>
        </p:nvSpPr>
        <p:spPr bwMode="auto">
          <a:xfrm>
            <a:off x="645016" y="852460"/>
            <a:ext cx="8498983"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pitchFamily="34" charset="0"/>
                <a:ea typeface="微软雅黑" pitchFamily="34" charset="-122"/>
                <a:cs typeface="Arial" pitchFamily="34" charset="0"/>
              </a:rPr>
              <a:t>6. Select the mapping devices and value-added software.</a:t>
            </a:r>
          </a:p>
        </p:txBody>
      </p:sp>
      <p:sp>
        <p:nvSpPr>
          <p:cNvPr id="6" name="圆角矩形标注 5"/>
          <p:cNvSpPr/>
          <p:nvPr/>
        </p:nvSpPr>
        <p:spPr bwMode="auto">
          <a:xfrm>
            <a:off x="2057400" y="3729519"/>
            <a:ext cx="6518787" cy="821933"/>
          </a:xfrm>
          <a:prstGeom prst="wedgeRoundRectCallout">
            <a:avLst>
              <a:gd name="adj1" fmla="val -57951"/>
              <a:gd name="adj2" fmla="val -204444"/>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7" name="Rectangle 10"/>
          <p:cNvSpPr>
            <a:spLocks noChangeArrowheads="1"/>
          </p:cNvSpPr>
          <p:nvPr/>
        </p:nvSpPr>
        <p:spPr bwMode="gray">
          <a:xfrm>
            <a:off x="1814050" y="3711127"/>
            <a:ext cx="6813755" cy="96601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a:defRPr/>
            </a:pPr>
            <a:r>
              <a:rPr lang="en-US" altLang="zh-CN" sz="1000" dirty="0" smtClean="0">
                <a:latin typeface="Arial" pitchFamily="34" charset="0"/>
                <a:ea typeface="微软雅黑" pitchFamily="34" charset="-122"/>
                <a:cs typeface="Arial" pitchFamily="34" charset="0"/>
              </a:rPr>
              <a:t>1. If these value-added features have been configured for the original system, enable these features for the new nodes during capacity expansion.</a:t>
            </a:r>
          </a:p>
          <a:p>
            <a:pPr marL="285750">
              <a:defRPr/>
            </a:pPr>
            <a:r>
              <a:rPr lang="en-US" altLang="zh-CN" sz="1000" dirty="0" smtClean="0">
                <a:latin typeface="Arial" pitchFamily="34" charset="0"/>
                <a:ea typeface="微软雅黑" pitchFamily="34" charset="-122"/>
                <a:cs typeface="Arial" pitchFamily="34" charset="0"/>
              </a:rPr>
              <a:t>In this example, the </a:t>
            </a:r>
            <a:r>
              <a:rPr lang="en-US" altLang="zh-CN" sz="1000" dirty="0" err="1" smtClean="0">
                <a:latin typeface="Arial" pitchFamily="34" charset="0"/>
                <a:ea typeface="微软雅黑" pitchFamily="34" charset="-122"/>
                <a:cs typeface="Arial" pitchFamily="34" charset="0"/>
              </a:rPr>
              <a:t>InfoAllocator</a:t>
            </a:r>
            <a:r>
              <a:rPr lang="en-US" altLang="zh-CN" sz="1000" dirty="0" smtClean="0">
                <a:latin typeface="Arial" pitchFamily="34" charset="0"/>
                <a:ea typeface="微软雅黑" pitchFamily="34" charset="-122"/>
                <a:cs typeface="Arial" pitchFamily="34" charset="0"/>
              </a:rPr>
              <a:t> and </a:t>
            </a:r>
            <a:r>
              <a:rPr lang="en-US" altLang="zh-CN" sz="1000" dirty="0" err="1" smtClean="0">
                <a:latin typeface="Arial" pitchFamily="34" charset="0"/>
                <a:ea typeface="微软雅黑" pitchFamily="34" charset="-122"/>
                <a:cs typeface="Arial" pitchFamily="34" charset="0"/>
              </a:rPr>
              <a:t>InfoTier</a:t>
            </a:r>
            <a:r>
              <a:rPr lang="en-US" altLang="zh-CN" sz="1000" dirty="0" smtClean="0">
                <a:latin typeface="Arial" pitchFamily="34" charset="0"/>
                <a:ea typeface="微软雅黑" pitchFamily="34" charset="-122"/>
                <a:cs typeface="Arial" pitchFamily="34" charset="0"/>
              </a:rPr>
              <a:t> functions are enabled for the new nodes by default.</a:t>
            </a:r>
          </a:p>
          <a:p>
            <a:pPr marL="285750">
              <a:defRPr/>
            </a:pPr>
            <a:r>
              <a:rPr lang="en-US" altLang="zh-CN" sz="1000" dirty="0" smtClean="0">
                <a:latin typeface="Arial" pitchFamily="34" charset="0"/>
                <a:ea typeface="微软雅黑" pitchFamily="34" charset="-122"/>
                <a:cs typeface="Arial" pitchFamily="34" charset="0"/>
              </a:rPr>
              <a:t>2. If a feature has not been enabled on the live network but needs to be enabled on new nodes, the number of licenses is the number of original nodes plus that of new nodes</a:t>
            </a:r>
          </a:p>
        </p:txBody>
      </p:sp>
    </p:spTree>
    <p:extLst>
      <p:ext uri="{BB962C8B-B14F-4D97-AF65-F5344CB8AC3E}">
        <p14:creationId xmlns:p14="http://schemas.microsoft.com/office/powerpoint/2010/main" val="2970517739"/>
      </p:ext>
    </p:extLst>
  </p:cSld>
  <p:clrMapOvr>
    <a:masterClrMapping/>
  </p:clrMapOvr>
  <p:transition advClick="0" advTm="800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0" y="487542"/>
            <a:ext cx="9146358"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dirty="0" smtClean="0">
                <a:latin typeface="Arial" pitchFamily="34" charset="0"/>
                <a:cs typeface="Arial" pitchFamily="34" charset="0"/>
              </a:rPr>
              <a:t>Details on Configurations – </a:t>
            </a:r>
            <a:r>
              <a:rPr lang="en-US" altLang="zh-CN" sz="2400" dirty="0" err="1" smtClean="0">
                <a:latin typeface="Arial" pitchFamily="34" charset="0"/>
                <a:cs typeface="Arial" pitchFamily="34" charset="0"/>
              </a:rPr>
              <a:t>UniSTAR</a:t>
            </a:r>
            <a:r>
              <a:rPr lang="en-US" altLang="zh-CN" sz="2400" dirty="0" smtClean="0">
                <a:latin typeface="Arial" pitchFamily="34" charset="0"/>
                <a:cs typeface="Arial" pitchFamily="34" charset="0"/>
              </a:rPr>
              <a:t> CFG Expansion Setup 1</a:t>
            </a:r>
            <a:endParaRPr lang="zh-CN" altLang="en-US" sz="2400" kern="0" dirty="0">
              <a:latin typeface="Arial" pitchFamily="34" charset="0"/>
              <a:cs typeface="Arial" pitchFamily="34" charset="0"/>
            </a:endParaRPr>
          </a:p>
        </p:txBody>
      </p:sp>
      <p:sp>
        <p:nvSpPr>
          <p:cNvPr id="4" name="TextBox 114"/>
          <p:cNvSpPr txBox="1">
            <a:spLocks noChangeArrowheads="1"/>
          </p:cNvSpPr>
          <p:nvPr/>
        </p:nvSpPr>
        <p:spPr bwMode="auto">
          <a:xfrm>
            <a:off x="422410" y="1136812"/>
            <a:ext cx="8310624"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pitchFamily="34" charset="0"/>
                <a:ea typeface="微软雅黑" pitchFamily="34" charset="-122"/>
                <a:cs typeface="Arial" pitchFamily="34" charset="0"/>
              </a:rPr>
              <a:t>1. Set V300R005.</a:t>
            </a:r>
          </a:p>
        </p:txBody>
      </p:sp>
      <p:sp>
        <p:nvSpPr>
          <p:cNvPr id="6" name="TextBox 114"/>
          <p:cNvSpPr txBox="1">
            <a:spLocks noChangeArrowheads="1"/>
          </p:cNvSpPr>
          <p:nvPr/>
        </p:nvSpPr>
        <p:spPr bwMode="auto">
          <a:xfrm>
            <a:off x="338504" y="3167264"/>
            <a:ext cx="831062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pitchFamily="34" charset="0"/>
                <a:ea typeface="微软雅黑" pitchFamily="34" charset="-122"/>
                <a:cs typeface="Arial" pitchFamily="34" charset="0"/>
              </a:rPr>
              <a:t>2. Select a product version.</a:t>
            </a:r>
          </a:p>
        </p:txBody>
      </p:sp>
      <p:sp>
        <p:nvSpPr>
          <p:cNvPr id="9" name="TextBox 114"/>
          <p:cNvSpPr txBox="1">
            <a:spLocks noChangeArrowheads="1"/>
          </p:cNvSpPr>
          <p:nvPr/>
        </p:nvSpPr>
        <p:spPr bwMode="auto">
          <a:xfrm>
            <a:off x="448277" y="879895"/>
            <a:ext cx="8310624" cy="318917"/>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solidFill>
                  <a:srgbClr val="FF0000"/>
                </a:solidFill>
                <a:latin typeface="Arial" pitchFamily="34" charset="0"/>
                <a:ea typeface="微软雅黑" pitchFamily="34" charset="-122"/>
                <a:cs typeface="Arial" pitchFamily="34" charset="0"/>
              </a:rPr>
              <a:t>Note: </a:t>
            </a:r>
            <a:r>
              <a:rPr lang="en-US" altLang="zh-CN" sz="1100" dirty="0">
                <a:solidFill>
                  <a:srgbClr val="FF0000"/>
                </a:solidFill>
                <a:latin typeface="Arial" pitchFamily="34" charset="0"/>
                <a:ea typeface="微软雅黑" pitchFamily="34" charset="-122"/>
                <a:cs typeface="Arial" pitchFamily="34" charset="0"/>
              </a:rPr>
              <a:t>Does not support the use of </a:t>
            </a:r>
            <a:r>
              <a:rPr lang="en-US" altLang="zh-CN" sz="1100" dirty="0" smtClean="0">
                <a:solidFill>
                  <a:srgbClr val="FF0000"/>
                </a:solidFill>
                <a:latin typeface="Arial" pitchFamily="34" charset="0"/>
                <a:ea typeface="微软雅黑" pitchFamily="34" charset="-122"/>
                <a:cs typeface="Arial" pitchFamily="34" charset="0"/>
              </a:rPr>
              <a:t>V300R006 hardware </a:t>
            </a:r>
            <a:r>
              <a:rPr lang="en-US" altLang="zh-CN" sz="1100" dirty="0">
                <a:solidFill>
                  <a:srgbClr val="FF0000"/>
                </a:solidFill>
                <a:latin typeface="Arial" pitchFamily="34" charset="0"/>
                <a:ea typeface="微软雅黑" pitchFamily="34" charset="-122"/>
                <a:cs typeface="Arial" pitchFamily="34" charset="0"/>
              </a:rPr>
              <a:t>expansion in the </a:t>
            </a:r>
            <a:r>
              <a:rPr lang="en-US" altLang="zh-CN" sz="1100" dirty="0" smtClean="0">
                <a:solidFill>
                  <a:srgbClr val="FF0000"/>
                </a:solidFill>
                <a:latin typeface="Arial" pitchFamily="34" charset="0"/>
                <a:ea typeface="微软雅黑" pitchFamily="34" charset="-122"/>
                <a:cs typeface="Arial" pitchFamily="34" charset="0"/>
              </a:rPr>
              <a:t>V100R001 </a:t>
            </a:r>
            <a:r>
              <a:rPr lang="en-US" altLang="zh-CN" sz="1100" dirty="0">
                <a:solidFill>
                  <a:srgbClr val="FF0000"/>
                </a:solidFill>
                <a:latin typeface="Arial" pitchFamily="34" charset="0"/>
                <a:ea typeface="微软雅黑" pitchFamily="34" charset="-122"/>
                <a:cs typeface="Arial" pitchFamily="34" charset="0"/>
              </a:rPr>
              <a:t>and </a:t>
            </a:r>
            <a:r>
              <a:rPr lang="en-US" altLang="zh-CN" sz="1100" dirty="0" smtClean="0">
                <a:solidFill>
                  <a:srgbClr val="FF0000"/>
                </a:solidFill>
                <a:latin typeface="Arial" pitchFamily="34" charset="0"/>
                <a:ea typeface="微软雅黑" pitchFamily="34" charset="-122"/>
                <a:cs typeface="Arial" pitchFamily="34" charset="0"/>
              </a:rPr>
              <a:t>V300R005 versions. </a:t>
            </a:r>
            <a:endParaRPr lang="en-US" altLang="zh-CN" sz="1100" dirty="0">
              <a:solidFill>
                <a:srgbClr val="FF0000"/>
              </a:solidFill>
              <a:latin typeface="Arial" pitchFamily="34" charset="0"/>
              <a:ea typeface="微软雅黑" pitchFamily="34" charset="-122"/>
              <a:cs typeface="Arial" pitchFamily="34" charset="0"/>
            </a:endParaRPr>
          </a:p>
        </p:txBody>
      </p:sp>
      <p:pic>
        <p:nvPicPr>
          <p:cNvPr id="10" name="图片 9"/>
          <p:cNvPicPr>
            <a:picLocks noChangeAspect="1"/>
          </p:cNvPicPr>
          <p:nvPr/>
        </p:nvPicPr>
        <p:blipFill>
          <a:blip r:embed="rId3"/>
          <a:stretch>
            <a:fillRect/>
          </a:stretch>
        </p:blipFill>
        <p:spPr>
          <a:xfrm>
            <a:off x="451046" y="1459412"/>
            <a:ext cx="5591175" cy="1628775"/>
          </a:xfrm>
          <a:prstGeom prst="rect">
            <a:avLst/>
          </a:prstGeom>
        </p:spPr>
      </p:pic>
      <p:sp>
        <p:nvSpPr>
          <p:cNvPr id="11" name="圆角矩形 10"/>
          <p:cNvSpPr/>
          <p:nvPr/>
        </p:nvSpPr>
        <p:spPr bwMode="auto">
          <a:xfrm>
            <a:off x="1839074" y="1818526"/>
            <a:ext cx="2537717" cy="256854"/>
          </a:xfrm>
          <a:prstGeom prst="roundRect">
            <a:avLst/>
          </a:prstGeom>
          <a:noFill/>
          <a:ln w="317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2" name="圆角矩形 11"/>
          <p:cNvSpPr/>
          <p:nvPr/>
        </p:nvSpPr>
        <p:spPr bwMode="auto">
          <a:xfrm>
            <a:off x="501722" y="2659295"/>
            <a:ext cx="2066818" cy="256854"/>
          </a:xfrm>
          <a:prstGeom prst="roundRect">
            <a:avLst/>
          </a:prstGeom>
          <a:noFill/>
          <a:ln w="317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13" name="图片 12"/>
          <p:cNvPicPr>
            <a:picLocks noChangeAspect="1"/>
          </p:cNvPicPr>
          <p:nvPr/>
        </p:nvPicPr>
        <p:blipFill>
          <a:blip r:embed="rId4"/>
          <a:stretch>
            <a:fillRect/>
          </a:stretch>
        </p:blipFill>
        <p:spPr>
          <a:xfrm>
            <a:off x="462444" y="3553146"/>
            <a:ext cx="4705350" cy="1181100"/>
          </a:xfrm>
          <a:prstGeom prst="rect">
            <a:avLst/>
          </a:prstGeom>
        </p:spPr>
      </p:pic>
    </p:spTree>
    <p:extLst>
      <p:ext uri="{BB962C8B-B14F-4D97-AF65-F5344CB8AC3E}">
        <p14:creationId xmlns:p14="http://schemas.microsoft.com/office/powerpoint/2010/main" val="1877729941"/>
      </p:ext>
    </p:extLst>
  </p:cSld>
  <p:clrMapOvr>
    <a:masterClrMapping/>
  </p:clrMapOvr>
  <p:transition advClick="0" advTm="800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0" y="429176"/>
            <a:ext cx="9316745"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dirty="0" smtClean="0">
                <a:latin typeface="Arial" pitchFamily="34" charset="0"/>
                <a:cs typeface="Arial" pitchFamily="34" charset="0"/>
              </a:rPr>
              <a:t>Details on Configurations – </a:t>
            </a:r>
            <a:r>
              <a:rPr lang="en-US" altLang="zh-CN" sz="2400" dirty="0" err="1">
                <a:latin typeface="Arial" pitchFamily="34" charset="0"/>
                <a:cs typeface="Arial" pitchFamily="34" charset="0"/>
              </a:rPr>
              <a:t>UniSTAR</a:t>
            </a:r>
            <a:r>
              <a:rPr lang="en-US" altLang="zh-CN" sz="2400" dirty="0">
                <a:latin typeface="Arial" pitchFamily="34" charset="0"/>
                <a:cs typeface="Arial" pitchFamily="34" charset="0"/>
              </a:rPr>
              <a:t> CFG  </a:t>
            </a:r>
            <a:r>
              <a:rPr lang="en-US" altLang="zh-CN" sz="2400" dirty="0" smtClean="0">
                <a:latin typeface="Arial" pitchFamily="34" charset="0"/>
                <a:cs typeface="Arial" pitchFamily="34" charset="0"/>
              </a:rPr>
              <a:t>Expansion Setup 2</a:t>
            </a:r>
            <a:endParaRPr lang="zh-CN" altLang="en-US" sz="2400" kern="0" dirty="0">
              <a:latin typeface="Arial" pitchFamily="34" charset="0"/>
              <a:cs typeface="Arial" pitchFamily="34" charset="0"/>
            </a:endParaRPr>
          </a:p>
        </p:txBody>
      </p:sp>
      <p:sp>
        <p:nvSpPr>
          <p:cNvPr id="4" name="TextBox 114"/>
          <p:cNvSpPr txBox="1">
            <a:spLocks noChangeArrowheads="1"/>
          </p:cNvSpPr>
          <p:nvPr/>
        </p:nvSpPr>
        <p:spPr bwMode="auto">
          <a:xfrm>
            <a:off x="605633" y="1096675"/>
            <a:ext cx="831062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pitchFamily="34" charset="0"/>
                <a:ea typeface="微软雅黑" pitchFamily="34" charset="-122"/>
                <a:cs typeface="Arial" pitchFamily="34" charset="0"/>
              </a:rPr>
              <a:t>3. Configure hardware information on the live network.</a:t>
            </a:r>
          </a:p>
        </p:txBody>
      </p:sp>
      <p:pic>
        <p:nvPicPr>
          <p:cNvPr id="5" name="图片 4"/>
          <p:cNvPicPr>
            <a:picLocks noChangeAspect="1"/>
          </p:cNvPicPr>
          <p:nvPr/>
        </p:nvPicPr>
        <p:blipFill>
          <a:blip r:embed="rId3"/>
          <a:stretch>
            <a:fillRect/>
          </a:stretch>
        </p:blipFill>
        <p:spPr>
          <a:xfrm>
            <a:off x="847350" y="1422381"/>
            <a:ext cx="4695825" cy="1209675"/>
          </a:xfrm>
          <a:prstGeom prst="rect">
            <a:avLst/>
          </a:prstGeom>
        </p:spPr>
      </p:pic>
      <p:pic>
        <p:nvPicPr>
          <p:cNvPr id="6" name="图片 5"/>
          <p:cNvPicPr>
            <a:picLocks noChangeAspect="1"/>
          </p:cNvPicPr>
          <p:nvPr/>
        </p:nvPicPr>
        <p:blipFill>
          <a:blip r:embed="rId4"/>
          <a:stretch>
            <a:fillRect/>
          </a:stretch>
        </p:blipFill>
        <p:spPr>
          <a:xfrm>
            <a:off x="343918" y="2840857"/>
            <a:ext cx="3991778" cy="1708449"/>
          </a:xfrm>
          <a:prstGeom prst="rect">
            <a:avLst/>
          </a:prstGeom>
        </p:spPr>
      </p:pic>
      <p:pic>
        <p:nvPicPr>
          <p:cNvPr id="7" name="图片 6"/>
          <p:cNvPicPr>
            <a:picLocks noChangeAspect="1"/>
          </p:cNvPicPr>
          <p:nvPr/>
        </p:nvPicPr>
        <p:blipFill>
          <a:blip r:embed="rId5"/>
          <a:stretch>
            <a:fillRect/>
          </a:stretch>
        </p:blipFill>
        <p:spPr>
          <a:xfrm>
            <a:off x="4380912" y="2835346"/>
            <a:ext cx="4013076" cy="1716387"/>
          </a:xfrm>
          <a:prstGeom prst="rect">
            <a:avLst/>
          </a:prstGeom>
        </p:spPr>
      </p:pic>
    </p:spTree>
    <p:extLst>
      <p:ext uri="{BB962C8B-B14F-4D97-AF65-F5344CB8AC3E}">
        <p14:creationId xmlns:p14="http://schemas.microsoft.com/office/powerpoint/2010/main" val="1793464160"/>
      </p:ext>
    </p:extLst>
  </p:cSld>
  <p:clrMapOvr>
    <a:masterClrMapping/>
  </p:clrMapOvr>
  <p:transition advClick="0" advTm="800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0" y="438904"/>
            <a:ext cx="9235629"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dirty="0" smtClean="0">
                <a:latin typeface="Arial" pitchFamily="34" charset="0"/>
                <a:cs typeface="Arial" pitchFamily="34" charset="0"/>
              </a:rPr>
              <a:t>Details on Configurations – </a:t>
            </a:r>
            <a:r>
              <a:rPr lang="en-US" altLang="zh-CN" sz="2400" dirty="0" err="1">
                <a:latin typeface="Arial" pitchFamily="34" charset="0"/>
                <a:cs typeface="Arial" pitchFamily="34" charset="0"/>
              </a:rPr>
              <a:t>UniSTAR</a:t>
            </a:r>
            <a:r>
              <a:rPr lang="en-US" altLang="zh-CN" sz="2400" dirty="0">
                <a:latin typeface="Arial" pitchFamily="34" charset="0"/>
                <a:cs typeface="Arial" pitchFamily="34" charset="0"/>
              </a:rPr>
              <a:t> CFG </a:t>
            </a:r>
            <a:r>
              <a:rPr lang="en-US" altLang="zh-CN" sz="2400" dirty="0" smtClean="0">
                <a:latin typeface="Arial" pitchFamily="34" charset="0"/>
                <a:cs typeface="Arial" pitchFamily="34" charset="0"/>
              </a:rPr>
              <a:t>Expansion Setup 3</a:t>
            </a:r>
            <a:endParaRPr lang="zh-CN" altLang="en-US" sz="2400" kern="0" dirty="0">
              <a:latin typeface="Arial" pitchFamily="34" charset="0"/>
              <a:cs typeface="Arial" pitchFamily="34" charset="0"/>
            </a:endParaRPr>
          </a:p>
        </p:txBody>
      </p:sp>
      <p:sp>
        <p:nvSpPr>
          <p:cNvPr id="4" name="TextBox 114"/>
          <p:cNvSpPr txBox="1">
            <a:spLocks noChangeArrowheads="1"/>
          </p:cNvSpPr>
          <p:nvPr/>
        </p:nvSpPr>
        <p:spPr bwMode="auto">
          <a:xfrm>
            <a:off x="605633" y="1131575"/>
            <a:ext cx="8310624"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pitchFamily="34" charset="0"/>
                <a:ea typeface="微软雅黑" pitchFamily="34" charset="-122"/>
                <a:cs typeface="Arial" pitchFamily="34" charset="0"/>
              </a:rPr>
              <a:t>4. Configure software information on the live network.</a:t>
            </a:r>
          </a:p>
        </p:txBody>
      </p:sp>
      <p:pic>
        <p:nvPicPr>
          <p:cNvPr id="5" name="图片 4"/>
          <p:cNvPicPr>
            <a:picLocks noChangeAspect="1"/>
          </p:cNvPicPr>
          <p:nvPr/>
        </p:nvPicPr>
        <p:blipFill>
          <a:blip r:embed="rId3"/>
          <a:stretch>
            <a:fillRect/>
          </a:stretch>
        </p:blipFill>
        <p:spPr>
          <a:xfrm>
            <a:off x="734335" y="1476482"/>
            <a:ext cx="4695825" cy="1409700"/>
          </a:xfrm>
          <a:prstGeom prst="rect">
            <a:avLst/>
          </a:prstGeom>
        </p:spPr>
      </p:pic>
    </p:spTree>
    <p:extLst>
      <p:ext uri="{BB962C8B-B14F-4D97-AF65-F5344CB8AC3E}">
        <p14:creationId xmlns:p14="http://schemas.microsoft.com/office/powerpoint/2010/main" val="3074672367"/>
      </p:ext>
    </p:extLst>
  </p:cSld>
  <p:clrMapOvr>
    <a:masterClrMapping/>
  </p:clrMapOvr>
  <p:transition advClick="0" advTm="8000">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0" y="365345"/>
            <a:ext cx="9301682"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dirty="0" smtClean="0">
                <a:latin typeface="Arial"/>
              </a:rPr>
              <a:t>Details on Configurations – </a:t>
            </a:r>
            <a:r>
              <a:rPr lang="en-US" altLang="zh-CN" sz="2400" dirty="0" err="1">
                <a:latin typeface="Arial" pitchFamily="34" charset="0"/>
                <a:cs typeface="Arial" pitchFamily="34" charset="0"/>
              </a:rPr>
              <a:t>UniSTAR</a:t>
            </a:r>
            <a:r>
              <a:rPr lang="en-US" altLang="zh-CN" sz="2400" dirty="0">
                <a:latin typeface="Arial" pitchFamily="34" charset="0"/>
                <a:cs typeface="Arial" pitchFamily="34" charset="0"/>
              </a:rPr>
              <a:t> CFG </a:t>
            </a:r>
            <a:r>
              <a:rPr lang="en-US" altLang="zh-CN" sz="2400" dirty="0" smtClean="0">
                <a:latin typeface="Arial"/>
              </a:rPr>
              <a:t>Expansion Setup 4</a:t>
            </a:r>
            <a:endParaRPr lang="zh-CN" altLang="en-US" sz="2400" kern="0" dirty="0"/>
          </a:p>
        </p:txBody>
      </p:sp>
      <p:sp>
        <p:nvSpPr>
          <p:cNvPr id="4" name="TextBox 114"/>
          <p:cNvSpPr txBox="1">
            <a:spLocks noChangeArrowheads="1"/>
          </p:cNvSpPr>
          <p:nvPr/>
        </p:nvSpPr>
        <p:spPr bwMode="auto">
          <a:xfrm>
            <a:off x="645016" y="830338"/>
            <a:ext cx="6773423" cy="600148"/>
          </a:xfrm>
          <a:prstGeom prst="rect">
            <a:avLst/>
          </a:prstGeom>
          <a:noFill/>
          <a:ln w="9525">
            <a:noFill/>
            <a:miter lim="800000"/>
            <a:headEnd/>
            <a:tailEnd/>
          </a:ln>
        </p:spPr>
        <p:txBody>
          <a:bodyPr wrap="square" lIns="91424" tIns="45712" rIns="91424" bIns="45712">
            <a:spAutoFit/>
          </a:bodyPr>
          <a:lstStyle/>
          <a:p>
            <a:pPr defTabSz="914141"/>
            <a:r>
              <a:rPr lang="en-US" altLang="zh-CN" sz="1100" dirty="0" smtClean="0">
                <a:latin typeface="Arial" pitchFamily="34" charset="0"/>
                <a:ea typeface="微软雅黑" pitchFamily="34" charset="-122"/>
                <a:cs typeface="Arial" pitchFamily="34" charset="0"/>
              </a:rPr>
              <a:t>5. Configure the capacity expansion nodes.</a:t>
            </a:r>
          </a:p>
          <a:p>
            <a:pPr defTabSz="914141"/>
            <a:r>
              <a:rPr lang="en-US" altLang="zh-CN" sz="1100" dirty="0" smtClean="0">
                <a:latin typeface="Arial" pitchFamily="34" charset="0"/>
                <a:ea typeface="微软雅黑" pitchFamily="34" charset="-122"/>
                <a:cs typeface="Arial" pitchFamily="34" charset="0"/>
              </a:rPr>
              <a:t>If the configurations are the same as original nodes, perform the expansion in the original node pool; otherwise, perform the expansion in a new node pool and add at least three nodes.</a:t>
            </a:r>
          </a:p>
        </p:txBody>
      </p:sp>
      <p:pic>
        <p:nvPicPr>
          <p:cNvPr id="5" name="图片 4"/>
          <p:cNvPicPr>
            <a:picLocks noChangeAspect="1"/>
          </p:cNvPicPr>
          <p:nvPr/>
        </p:nvPicPr>
        <p:blipFill>
          <a:blip r:embed="rId3"/>
          <a:stretch>
            <a:fillRect/>
          </a:stretch>
        </p:blipFill>
        <p:spPr>
          <a:xfrm>
            <a:off x="706508" y="1431961"/>
            <a:ext cx="4772025" cy="800100"/>
          </a:xfrm>
          <a:prstGeom prst="rect">
            <a:avLst/>
          </a:prstGeom>
        </p:spPr>
      </p:pic>
      <p:pic>
        <p:nvPicPr>
          <p:cNvPr id="6" name="图片 5"/>
          <p:cNvPicPr>
            <a:picLocks noChangeAspect="1"/>
          </p:cNvPicPr>
          <p:nvPr/>
        </p:nvPicPr>
        <p:blipFill>
          <a:blip r:embed="rId4"/>
          <a:stretch>
            <a:fillRect/>
          </a:stretch>
        </p:blipFill>
        <p:spPr>
          <a:xfrm>
            <a:off x="702496" y="2309385"/>
            <a:ext cx="3910601" cy="1481994"/>
          </a:xfrm>
          <a:prstGeom prst="rect">
            <a:avLst/>
          </a:prstGeom>
        </p:spPr>
      </p:pic>
      <p:pic>
        <p:nvPicPr>
          <p:cNvPr id="7" name="图片 6"/>
          <p:cNvPicPr>
            <a:picLocks noChangeAspect="1"/>
          </p:cNvPicPr>
          <p:nvPr/>
        </p:nvPicPr>
        <p:blipFill>
          <a:blip r:embed="rId5"/>
          <a:stretch>
            <a:fillRect/>
          </a:stretch>
        </p:blipFill>
        <p:spPr>
          <a:xfrm>
            <a:off x="702496" y="3778695"/>
            <a:ext cx="3910601" cy="845745"/>
          </a:xfrm>
          <a:prstGeom prst="rect">
            <a:avLst/>
          </a:prstGeom>
        </p:spPr>
      </p:pic>
      <p:pic>
        <p:nvPicPr>
          <p:cNvPr id="8" name="图片 7"/>
          <p:cNvPicPr>
            <a:picLocks noChangeAspect="1"/>
          </p:cNvPicPr>
          <p:nvPr/>
        </p:nvPicPr>
        <p:blipFill>
          <a:blip r:embed="rId6"/>
          <a:stretch>
            <a:fillRect/>
          </a:stretch>
        </p:blipFill>
        <p:spPr>
          <a:xfrm>
            <a:off x="4674849" y="2323351"/>
            <a:ext cx="3832153" cy="2288431"/>
          </a:xfrm>
          <a:prstGeom prst="rect">
            <a:avLst/>
          </a:prstGeom>
        </p:spPr>
      </p:pic>
    </p:spTree>
    <p:extLst>
      <p:ext uri="{BB962C8B-B14F-4D97-AF65-F5344CB8AC3E}">
        <p14:creationId xmlns:p14="http://schemas.microsoft.com/office/powerpoint/2010/main" val="1100526296"/>
      </p:ext>
    </p:extLst>
  </p:cSld>
  <p:clrMapOvr>
    <a:masterClrMapping/>
  </p:clrMapOvr>
  <p:transition advClick="0" advTm="800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7050" y="73576"/>
            <a:ext cx="7632700" cy="559338"/>
          </a:xfrm>
        </p:spPr>
        <p:txBody>
          <a:bodyPr/>
          <a:lstStyle/>
          <a:p>
            <a:r>
              <a:rPr lang="en-US" altLang="zh-CN" sz="2400" dirty="0" smtClean="0">
                <a:latin typeface="Arial"/>
              </a:rPr>
              <a:t>Dynamic Configuration</a:t>
            </a:r>
            <a:endParaRPr lang="zh-CN" altLang="en-US" sz="2400" dirty="0">
              <a:latin typeface="Arial"/>
            </a:endParaRPr>
          </a:p>
        </p:txBody>
      </p:sp>
      <p:sp>
        <p:nvSpPr>
          <p:cNvPr id="25" name="Tekstboks 36"/>
          <p:cNvSpPr txBox="1">
            <a:spLocks noChangeArrowheads="1"/>
          </p:cNvSpPr>
          <p:nvPr/>
        </p:nvSpPr>
        <p:spPr bwMode="auto">
          <a:xfrm>
            <a:off x="314218" y="1092167"/>
            <a:ext cx="8385424" cy="1875322"/>
          </a:xfrm>
          <a:prstGeom prst="rect">
            <a:avLst/>
          </a:prstGeom>
          <a:noFill/>
          <a:ln w="9525">
            <a:noFill/>
            <a:miter lim="800000"/>
            <a:headEnd/>
            <a:tailEnd/>
          </a:ln>
        </p:spPr>
        <p:txBody>
          <a:bodyPr wrap="square">
            <a:spAutoFit/>
          </a:bodyPr>
          <a:lstStyle>
            <a:defPPr>
              <a:defRPr lang="en-US"/>
            </a:defPPr>
            <a:lvl1pPr marL="174625" indent="-174625" defTabSz="914400" fontAlgn="auto">
              <a:lnSpc>
                <a:spcPct val="110000"/>
              </a:lnSpc>
              <a:spcBef>
                <a:spcPts val="0"/>
              </a:spcBef>
              <a:spcAft>
                <a:spcPts val="600"/>
              </a:spcAft>
              <a:buFont typeface="Wingdings" pitchFamily="2" charset="2"/>
              <a:buChar char="§"/>
              <a:defRPr sz="1600" kern="0">
                <a:solidFill>
                  <a:sysClr val="window" lastClr="BDF2C4"/>
                </a:solidFill>
                <a:latin typeface="Calibri" pitchFamily="34" charset="0"/>
                <a:ea typeface="ＭＳ Ｐゴシック" pitchFamily="-97" charset="-128"/>
              </a:defRPr>
            </a:lvl1pPr>
          </a:lstStyle>
          <a:p>
            <a:r>
              <a:rPr lang="en-US" altLang="zh-CN" sz="1100" dirty="0" smtClean="0">
                <a:solidFill>
                  <a:schemeClr val="tx1"/>
                </a:solidFill>
                <a:latin typeface="Arial"/>
                <a:ea typeface="微软雅黑" pitchFamily="34" charset="-122"/>
              </a:rPr>
              <a:t>The </a:t>
            </a:r>
            <a:r>
              <a:rPr lang="en-US" altLang="zh-CN" sz="1100" dirty="0" err="1" smtClean="0">
                <a:solidFill>
                  <a:schemeClr val="tx1"/>
                </a:solidFill>
                <a:latin typeface="Arial"/>
                <a:ea typeface="微软雅黑" pitchFamily="34" charset="-122"/>
              </a:rPr>
              <a:t>OceanStor</a:t>
            </a:r>
            <a:r>
              <a:rPr lang="en-US" altLang="zh-CN" sz="1100" dirty="0" smtClean="0">
                <a:solidFill>
                  <a:schemeClr val="tx1"/>
                </a:solidFill>
                <a:latin typeface="Arial"/>
                <a:ea typeface="微软雅黑" pitchFamily="34" charset="-122"/>
              </a:rPr>
              <a:t> 9000 configuration package uses dynamic configuration, which is implemented by configurators for global enterprises and carriers outside of China. Different node configurations are automatically packed as code. Since carriers in China adopt different purchase modes, they still use independent sub-component code.</a:t>
            </a:r>
          </a:p>
          <a:p>
            <a:endParaRPr lang="en-US" altLang="zh-CN" sz="1100" dirty="0">
              <a:solidFill>
                <a:schemeClr val="tx1"/>
              </a:solidFill>
              <a:latin typeface="Arial"/>
              <a:ea typeface="微软雅黑" pitchFamily="34" charset="-122"/>
            </a:endParaRPr>
          </a:p>
          <a:p>
            <a:endParaRPr lang="en-US" altLang="zh-CN" sz="1100" dirty="0" smtClean="0">
              <a:solidFill>
                <a:schemeClr val="tx1"/>
              </a:solidFill>
              <a:latin typeface="Arial"/>
              <a:ea typeface="微软雅黑" pitchFamily="34" charset="-122"/>
            </a:endParaRPr>
          </a:p>
          <a:p>
            <a:r>
              <a:rPr lang="en-US" altLang="zh-CN" sz="1100" dirty="0" smtClean="0">
                <a:solidFill>
                  <a:schemeClr val="tx1"/>
                </a:solidFill>
                <a:latin typeface="Arial"/>
                <a:ea typeface="微软雅黑" pitchFamily="34" charset="-122"/>
              </a:rPr>
              <a:t>After the configuration, perform the following steps to generate instance code. On SCT, choose </a:t>
            </a:r>
            <a:r>
              <a:rPr lang="en-US" altLang="zh-CN" sz="1100" b="1" dirty="0" smtClean="0">
                <a:solidFill>
                  <a:schemeClr val="tx1"/>
                </a:solidFill>
                <a:latin typeface="Arial"/>
                <a:ea typeface="微软雅黑" pitchFamily="34" charset="-122"/>
              </a:rPr>
              <a:t>Config Result &gt; More &gt; Instantiation</a:t>
            </a:r>
            <a:r>
              <a:rPr lang="en-US" altLang="zh-CN" sz="1100" dirty="0" smtClean="0">
                <a:solidFill>
                  <a:schemeClr val="tx1"/>
                </a:solidFill>
                <a:latin typeface="Arial"/>
                <a:ea typeface="微软雅黑" pitchFamily="34" charset="-122"/>
              </a:rPr>
              <a:t>.</a:t>
            </a:r>
            <a:endParaRPr lang="en-US" altLang="zh-CN" sz="1100" dirty="0">
              <a:solidFill>
                <a:schemeClr val="tx1"/>
              </a:solidFill>
              <a:latin typeface="Arial"/>
              <a:ea typeface="微软雅黑" pitchFamily="34" charset="-122"/>
            </a:endParaRPr>
          </a:p>
          <a:p>
            <a:endParaRPr lang="da-DK" sz="1100" kern="1200" dirty="0">
              <a:solidFill>
                <a:schemeClr val="tx1"/>
              </a:solidFill>
              <a:latin typeface="Arial"/>
              <a:ea typeface="微软雅黑" panose="020B0503020204020204" pitchFamily="34" charset="-122"/>
              <a:cs typeface="Arial" panose="020B0604020202020204" pitchFamily="34" charset="0"/>
            </a:endParaRPr>
          </a:p>
        </p:txBody>
      </p:sp>
      <p:pic>
        <p:nvPicPr>
          <p:cNvPr id="26" name="图片 25"/>
          <p:cNvPicPr>
            <a:picLocks noChangeAspect="1"/>
          </p:cNvPicPr>
          <p:nvPr/>
        </p:nvPicPr>
        <p:blipFill>
          <a:blip r:embed="rId3" cstate="print"/>
          <a:stretch>
            <a:fillRect/>
          </a:stretch>
        </p:blipFill>
        <p:spPr>
          <a:xfrm>
            <a:off x="616771" y="3069135"/>
            <a:ext cx="3821665" cy="1039610"/>
          </a:xfrm>
          <a:prstGeom prst="rect">
            <a:avLst/>
          </a:prstGeom>
        </p:spPr>
      </p:pic>
      <p:pic>
        <p:nvPicPr>
          <p:cNvPr id="27" name="图片 26"/>
          <p:cNvPicPr>
            <a:picLocks noChangeAspect="1"/>
          </p:cNvPicPr>
          <p:nvPr/>
        </p:nvPicPr>
        <p:blipFill>
          <a:blip r:embed="rId4" cstate="print"/>
          <a:stretch>
            <a:fillRect/>
          </a:stretch>
        </p:blipFill>
        <p:spPr>
          <a:xfrm>
            <a:off x="4437367" y="3074379"/>
            <a:ext cx="3268252" cy="1023558"/>
          </a:xfrm>
          <a:prstGeom prst="rect">
            <a:avLst/>
          </a:prstGeom>
        </p:spPr>
      </p:pic>
      <p:sp>
        <p:nvSpPr>
          <p:cNvPr id="28" name="矩形 27"/>
          <p:cNvSpPr/>
          <p:nvPr/>
        </p:nvSpPr>
        <p:spPr bwMode="auto">
          <a:xfrm>
            <a:off x="2743201" y="3167394"/>
            <a:ext cx="1037689" cy="626724"/>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9" name="矩形 28"/>
          <p:cNvSpPr/>
          <p:nvPr/>
        </p:nvSpPr>
        <p:spPr bwMode="auto">
          <a:xfrm>
            <a:off x="6727862" y="3278698"/>
            <a:ext cx="1037689" cy="626724"/>
          </a:xfrm>
          <a:prstGeom prst="rect">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val="2460570732"/>
      </p:ext>
    </p:extLst>
  </p:cSld>
  <p:clrMapOvr>
    <a:masterClrMapping/>
  </p:clrMapOvr>
  <p:transition advClick="0" advTm="8000">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16494" y="384800"/>
            <a:ext cx="9163693" cy="559338"/>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dirty="0" smtClean="0">
                <a:latin typeface="Arial"/>
              </a:rPr>
              <a:t>Details on Configurations – </a:t>
            </a:r>
            <a:r>
              <a:rPr lang="en-US" altLang="zh-CN" sz="2400" dirty="0" err="1">
                <a:latin typeface="Arial" pitchFamily="34" charset="0"/>
                <a:cs typeface="Arial" pitchFamily="34" charset="0"/>
              </a:rPr>
              <a:t>UniSTAR</a:t>
            </a:r>
            <a:r>
              <a:rPr lang="en-US" altLang="zh-CN" sz="2400" dirty="0">
                <a:latin typeface="Arial" pitchFamily="34" charset="0"/>
                <a:cs typeface="Arial" pitchFamily="34" charset="0"/>
              </a:rPr>
              <a:t> CFG </a:t>
            </a:r>
            <a:r>
              <a:rPr lang="en-US" altLang="zh-CN" sz="2400" dirty="0" smtClean="0">
                <a:latin typeface="Arial"/>
              </a:rPr>
              <a:t>Expansion Setup 5</a:t>
            </a:r>
            <a:endParaRPr lang="zh-CN" altLang="en-US" sz="2400" kern="0" dirty="0"/>
          </a:p>
        </p:txBody>
      </p:sp>
      <p:sp>
        <p:nvSpPr>
          <p:cNvPr id="4" name="TextBox 114"/>
          <p:cNvSpPr txBox="1">
            <a:spLocks noChangeArrowheads="1"/>
          </p:cNvSpPr>
          <p:nvPr/>
        </p:nvSpPr>
        <p:spPr bwMode="auto">
          <a:xfrm>
            <a:off x="645016" y="852460"/>
            <a:ext cx="8498983"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pitchFamily="34" charset="0"/>
                <a:ea typeface="微软雅黑" pitchFamily="34" charset="-122"/>
                <a:cs typeface="Arial" pitchFamily="34" charset="0"/>
              </a:rPr>
              <a:t>6. Select the mapping devices and value-added software.</a:t>
            </a:r>
          </a:p>
        </p:txBody>
      </p:sp>
      <p:sp>
        <p:nvSpPr>
          <p:cNvPr id="6" name="圆角矩形标注 5"/>
          <p:cNvSpPr/>
          <p:nvPr/>
        </p:nvSpPr>
        <p:spPr bwMode="auto">
          <a:xfrm>
            <a:off x="5753528" y="2147299"/>
            <a:ext cx="2822659" cy="2404153"/>
          </a:xfrm>
          <a:prstGeom prst="wedgeRoundRectCallout">
            <a:avLst>
              <a:gd name="adj1" fmla="val -57587"/>
              <a:gd name="adj2" fmla="val 18633"/>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7" name="Rectangle 10"/>
          <p:cNvSpPr>
            <a:spLocks noChangeArrowheads="1"/>
          </p:cNvSpPr>
          <p:nvPr/>
        </p:nvSpPr>
        <p:spPr bwMode="gray">
          <a:xfrm>
            <a:off x="5517222" y="2293293"/>
            <a:ext cx="3059212" cy="96601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a:defRPr/>
            </a:pPr>
            <a:r>
              <a:rPr lang="en-US" altLang="zh-CN" sz="1000" dirty="0" smtClean="0">
                <a:latin typeface="Arial" pitchFamily="34" charset="0"/>
                <a:ea typeface="微软雅黑" pitchFamily="34" charset="-122"/>
                <a:cs typeface="Arial" pitchFamily="34" charset="0"/>
              </a:rPr>
              <a:t>1. If these value-added features have been configured for the original system, enable these features for the new nodes during capacity expansion.</a:t>
            </a:r>
          </a:p>
          <a:p>
            <a:pPr marL="285750">
              <a:defRPr/>
            </a:pPr>
            <a:r>
              <a:rPr lang="en-US" altLang="zh-CN" sz="1000" dirty="0" smtClean="0">
                <a:latin typeface="Arial" pitchFamily="34" charset="0"/>
                <a:ea typeface="微软雅黑" pitchFamily="34" charset="-122"/>
                <a:cs typeface="Arial" pitchFamily="34" charset="0"/>
              </a:rPr>
              <a:t>In this example, the </a:t>
            </a:r>
            <a:r>
              <a:rPr lang="en-US" altLang="zh-CN" sz="1000" dirty="0" err="1" smtClean="0">
                <a:latin typeface="Arial" pitchFamily="34" charset="0"/>
                <a:ea typeface="微软雅黑" pitchFamily="34" charset="-122"/>
                <a:cs typeface="Arial" pitchFamily="34" charset="0"/>
              </a:rPr>
              <a:t>InfoAllocator</a:t>
            </a:r>
            <a:r>
              <a:rPr lang="en-US" altLang="zh-CN" sz="1000" dirty="0" smtClean="0">
                <a:latin typeface="Arial" pitchFamily="34" charset="0"/>
                <a:ea typeface="微软雅黑" pitchFamily="34" charset="-122"/>
                <a:cs typeface="Arial" pitchFamily="34" charset="0"/>
              </a:rPr>
              <a:t> and </a:t>
            </a:r>
            <a:r>
              <a:rPr lang="en-US" altLang="zh-CN" sz="1000" dirty="0" err="1" smtClean="0">
                <a:latin typeface="Arial" pitchFamily="34" charset="0"/>
                <a:ea typeface="微软雅黑" pitchFamily="34" charset="-122"/>
                <a:cs typeface="Arial" pitchFamily="34" charset="0"/>
              </a:rPr>
              <a:t>InfoTier</a:t>
            </a:r>
            <a:r>
              <a:rPr lang="en-US" altLang="zh-CN" sz="1000" dirty="0" smtClean="0">
                <a:latin typeface="Arial" pitchFamily="34" charset="0"/>
                <a:ea typeface="微软雅黑" pitchFamily="34" charset="-122"/>
                <a:cs typeface="Arial" pitchFamily="34" charset="0"/>
              </a:rPr>
              <a:t> functions are enabled for the new nodes by default.</a:t>
            </a:r>
          </a:p>
          <a:p>
            <a:pPr marL="285750">
              <a:defRPr/>
            </a:pPr>
            <a:r>
              <a:rPr lang="en-US" altLang="zh-CN" sz="1000" dirty="0" smtClean="0">
                <a:latin typeface="Arial" pitchFamily="34" charset="0"/>
                <a:ea typeface="微软雅黑" pitchFamily="34" charset="-122"/>
                <a:cs typeface="Arial" pitchFamily="34" charset="0"/>
              </a:rPr>
              <a:t>2. If a feature has not been enabled on the live network but needs to be enabled on new nodes, the number of licenses is the number of original nodes plus that of new nodes</a:t>
            </a:r>
          </a:p>
        </p:txBody>
      </p:sp>
      <p:pic>
        <p:nvPicPr>
          <p:cNvPr id="5" name="图片 4"/>
          <p:cNvPicPr>
            <a:picLocks noChangeAspect="1"/>
          </p:cNvPicPr>
          <p:nvPr/>
        </p:nvPicPr>
        <p:blipFill>
          <a:blip r:embed="rId3"/>
          <a:stretch>
            <a:fillRect/>
          </a:stretch>
        </p:blipFill>
        <p:spPr>
          <a:xfrm>
            <a:off x="851364" y="1321674"/>
            <a:ext cx="4667250" cy="1000125"/>
          </a:xfrm>
          <a:prstGeom prst="rect">
            <a:avLst/>
          </a:prstGeom>
        </p:spPr>
      </p:pic>
      <p:pic>
        <p:nvPicPr>
          <p:cNvPr id="8" name="图片 7"/>
          <p:cNvPicPr>
            <a:picLocks noChangeAspect="1"/>
          </p:cNvPicPr>
          <p:nvPr/>
        </p:nvPicPr>
        <p:blipFill>
          <a:blip r:embed="rId4"/>
          <a:stretch>
            <a:fillRect/>
          </a:stretch>
        </p:blipFill>
        <p:spPr>
          <a:xfrm>
            <a:off x="842588" y="2509408"/>
            <a:ext cx="4705350" cy="1419225"/>
          </a:xfrm>
          <a:prstGeom prst="rect">
            <a:avLst/>
          </a:prstGeom>
        </p:spPr>
      </p:pic>
    </p:spTree>
    <p:extLst>
      <p:ext uri="{BB962C8B-B14F-4D97-AF65-F5344CB8AC3E}">
        <p14:creationId xmlns:p14="http://schemas.microsoft.com/office/powerpoint/2010/main" val="3436805511"/>
      </p:ext>
    </p:extLst>
  </p:cSld>
  <p:clrMapOvr>
    <a:masterClrMapping/>
  </p:clrMapOvr>
  <p:transition advClick="0" advTm="800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06389" y="238919"/>
            <a:ext cx="8531224" cy="550069"/>
          </a:xfrm>
          <a:prstGeom prst="rect">
            <a:avLst/>
          </a:prstGeom>
        </p:spPr>
        <p:txBody>
          <a:bodyPr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rgbClr val="0080CB"/>
                </a:solidFill>
                <a:effectLst/>
                <a:uLnTx/>
                <a:uFillTx/>
                <a:latin typeface="Arial" pitchFamily="34" charset="0"/>
                <a:ea typeface="黑体" pitchFamily="49" charset="-122"/>
                <a:cs typeface="Arial" pitchFamily="34" charset="0"/>
              </a:rPr>
              <a:t>Contents</a:t>
            </a:r>
            <a:endParaRPr kumimoji="0" lang="en-US" sz="2400" b="1" i="0" u="none" strike="noStrike" kern="0" cap="none" spc="0" normalizeH="0" baseline="0" noProof="0" dirty="0">
              <a:ln>
                <a:noFill/>
              </a:ln>
              <a:solidFill>
                <a:srgbClr val="0080CB"/>
              </a:solidFill>
              <a:effectLst/>
              <a:uLnTx/>
              <a:uFillTx/>
              <a:latin typeface="Arial" pitchFamily="34" charset="0"/>
              <a:ea typeface="黑体" pitchFamily="49" charset="-122"/>
              <a:cs typeface="Arial" pitchFamily="34" charset="0"/>
            </a:endParaRPr>
          </a:p>
        </p:txBody>
      </p:sp>
      <p:grpSp>
        <p:nvGrpSpPr>
          <p:cNvPr id="17" name="组合 16"/>
          <p:cNvGrpSpPr/>
          <p:nvPr/>
        </p:nvGrpSpPr>
        <p:grpSpPr>
          <a:xfrm>
            <a:off x="1055338" y="1249717"/>
            <a:ext cx="7033324" cy="2930457"/>
            <a:chOff x="2026782" y="1249717"/>
            <a:chExt cx="7033324" cy="2930457"/>
          </a:xfrm>
        </p:grpSpPr>
        <p:sp>
          <p:nvSpPr>
            <p:cNvPr id="22" name="Freeform 6"/>
            <p:cNvSpPr>
              <a:spLocks/>
            </p:cNvSpPr>
            <p:nvPr/>
          </p:nvSpPr>
          <p:spPr bwMode="gray">
            <a:xfrm>
              <a:off x="2728458" y="2822452"/>
              <a:ext cx="6096228"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rgbClr val="00458B"/>
            </a:solidFill>
            <a:ln w="19050" cap="flat" cmpd="sng">
              <a:solidFill>
                <a:schemeClr val="bg1"/>
              </a:solidFill>
              <a:prstDash val="solid"/>
              <a:round/>
              <a:headEnd/>
              <a:tailEnd/>
            </a:ln>
            <a:effectLst/>
          </p:spPr>
          <p:txBody>
            <a:bodyPr wrap="none" anchor="ctr"/>
            <a:lstStyle/>
            <a:p>
              <a:pPr>
                <a:defRPr/>
              </a:pPr>
              <a:endParaRPr lang="zh-CN" altLang="en-US">
                <a:latin typeface="Arial" pitchFamily="34" charset="0"/>
                <a:cs typeface="Arial" pitchFamily="34" charset="0"/>
              </a:endParaRPr>
            </a:p>
          </p:txBody>
        </p:sp>
        <p:sp>
          <p:nvSpPr>
            <p:cNvPr id="23" name="Freeform 7"/>
            <p:cNvSpPr>
              <a:spLocks/>
            </p:cNvSpPr>
            <p:nvPr/>
          </p:nvSpPr>
          <p:spPr bwMode="gray">
            <a:xfrm>
              <a:off x="2026782" y="2822452"/>
              <a:ext cx="819662"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rgbClr val="00458B"/>
            </a:solidFill>
            <a:ln w="19050" cap="flat" cmpd="sng">
              <a:solidFill>
                <a:schemeClr val="bg1"/>
              </a:solidFill>
              <a:prstDash val="solid"/>
              <a:round/>
              <a:headEnd/>
              <a:tailEnd/>
            </a:ln>
            <a:effectLst/>
          </p:spPr>
          <p:txBody>
            <a:bodyPr wrap="none" anchor="ctr"/>
            <a:lstStyle/>
            <a:p>
              <a:pPr algn="ctr">
                <a:defRPr/>
              </a:pPr>
              <a:r>
                <a:rPr lang="en-US" altLang="zh-CN" sz="2800" b="1" dirty="0" smtClean="0">
                  <a:solidFill>
                    <a:schemeClr val="bg1"/>
                  </a:solidFill>
                  <a:latin typeface="Arial" pitchFamily="34" charset="0"/>
                  <a:cs typeface="Arial" pitchFamily="34" charset="0"/>
                </a:rPr>
                <a:t>3</a:t>
              </a:r>
              <a:endParaRPr lang="zh-CN" altLang="en-US" sz="2800" b="1" dirty="0">
                <a:solidFill>
                  <a:schemeClr val="bg1"/>
                </a:solidFill>
                <a:latin typeface="Arial" pitchFamily="34" charset="0"/>
                <a:cs typeface="Arial" pitchFamily="34" charset="0"/>
              </a:endParaRPr>
            </a:p>
          </p:txBody>
        </p:sp>
        <p:sp>
          <p:nvSpPr>
            <p:cNvPr id="24" name="Text Box 8"/>
            <p:cNvSpPr txBox="1">
              <a:spLocks noChangeArrowheads="1"/>
            </p:cNvSpPr>
            <p:nvPr/>
          </p:nvSpPr>
          <p:spPr bwMode="gray">
            <a:xfrm>
              <a:off x="2841224" y="2881190"/>
              <a:ext cx="6210321"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pitchFamily="34" charset="0"/>
                  <a:ea typeface="微软雅黑" pitchFamily="34" charset="-122"/>
                  <a:cs typeface="Arial" pitchFamily="34" charset="0"/>
                </a:rPr>
                <a:t>Service Configuration Guide</a:t>
              </a:r>
              <a:endParaRPr lang="zh-CN" altLang="en-US" sz="2000" b="1" dirty="0">
                <a:solidFill>
                  <a:schemeClr val="bg1"/>
                </a:solidFill>
                <a:latin typeface="Arial" pitchFamily="34" charset="0"/>
                <a:ea typeface="微软雅黑" pitchFamily="34" charset="-122"/>
                <a:cs typeface="Arial" pitchFamily="34" charset="0"/>
              </a:endParaRPr>
            </a:p>
          </p:txBody>
        </p:sp>
        <p:sp>
          <p:nvSpPr>
            <p:cNvPr id="25" name="Freeform 9"/>
            <p:cNvSpPr>
              <a:spLocks/>
            </p:cNvSpPr>
            <p:nvPr/>
          </p:nvSpPr>
          <p:spPr bwMode="gray">
            <a:xfrm>
              <a:off x="2728458" y="2040138"/>
              <a:ext cx="6096228"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defRPr/>
              </a:pPr>
              <a:endParaRPr lang="zh-CN" altLang="en-US">
                <a:latin typeface="Arial" pitchFamily="34" charset="0"/>
                <a:cs typeface="Arial" pitchFamily="34" charset="0"/>
              </a:endParaRPr>
            </a:p>
          </p:txBody>
        </p:sp>
        <p:sp>
          <p:nvSpPr>
            <p:cNvPr id="26" name="Freeform 10"/>
            <p:cNvSpPr>
              <a:spLocks/>
            </p:cNvSpPr>
            <p:nvPr/>
          </p:nvSpPr>
          <p:spPr bwMode="gray">
            <a:xfrm>
              <a:off x="2026782" y="2040138"/>
              <a:ext cx="819662"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lgn="ctr">
                <a:defRPr/>
              </a:pPr>
              <a:r>
                <a:rPr lang="en-US" altLang="zh-CN" sz="2800" b="1" dirty="0" smtClean="0">
                  <a:solidFill>
                    <a:schemeClr val="bg1"/>
                  </a:solidFill>
                  <a:latin typeface="Arial" pitchFamily="34" charset="0"/>
                  <a:cs typeface="Arial" pitchFamily="34" charset="0"/>
                </a:rPr>
                <a:t>2</a:t>
              </a:r>
              <a:endParaRPr lang="zh-CN" altLang="en-US" sz="2800" b="1" dirty="0">
                <a:solidFill>
                  <a:schemeClr val="bg1"/>
                </a:solidFill>
                <a:latin typeface="Arial" pitchFamily="34" charset="0"/>
                <a:cs typeface="Arial" pitchFamily="34" charset="0"/>
              </a:endParaRPr>
            </a:p>
          </p:txBody>
        </p:sp>
        <p:sp>
          <p:nvSpPr>
            <p:cNvPr id="27" name="Freeform 11"/>
            <p:cNvSpPr>
              <a:spLocks/>
            </p:cNvSpPr>
            <p:nvPr/>
          </p:nvSpPr>
          <p:spPr bwMode="gray">
            <a:xfrm>
              <a:off x="2728458" y="1249717"/>
              <a:ext cx="6096228"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defRPr/>
              </a:pPr>
              <a:endParaRPr lang="zh-CN" altLang="en-US">
                <a:latin typeface="Arial" pitchFamily="34" charset="0"/>
                <a:cs typeface="Arial" pitchFamily="34" charset="0"/>
              </a:endParaRPr>
            </a:p>
          </p:txBody>
        </p:sp>
        <p:sp>
          <p:nvSpPr>
            <p:cNvPr id="28" name="Freeform 12"/>
            <p:cNvSpPr>
              <a:spLocks/>
            </p:cNvSpPr>
            <p:nvPr/>
          </p:nvSpPr>
          <p:spPr bwMode="gray">
            <a:xfrm>
              <a:off x="2026782" y="1249717"/>
              <a:ext cx="819662"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lgn="ctr">
                <a:defRPr/>
              </a:pPr>
              <a:r>
                <a:rPr lang="en-US" altLang="zh-CN" sz="2800" b="1" dirty="0" smtClean="0">
                  <a:solidFill>
                    <a:schemeClr val="bg1"/>
                  </a:solidFill>
                  <a:latin typeface="Arial" pitchFamily="34" charset="0"/>
                  <a:cs typeface="Arial" pitchFamily="34" charset="0"/>
                </a:rPr>
                <a:t>1</a:t>
              </a:r>
              <a:endParaRPr lang="zh-CN" altLang="en-US" sz="2800" b="1" dirty="0">
                <a:solidFill>
                  <a:schemeClr val="bg1"/>
                </a:solidFill>
                <a:latin typeface="Arial" pitchFamily="34" charset="0"/>
                <a:cs typeface="Arial" pitchFamily="34" charset="0"/>
              </a:endParaRPr>
            </a:p>
          </p:txBody>
        </p:sp>
        <p:sp>
          <p:nvSpPr>
            <p:cNvPr id="29" name="Text Box 13"/>
            <p:cNvSpPr txBox="1">
              <a:spLocks noChangeArrowheads="1"/>
            </p:cNvSpPr>
            <p:nvPr/>
          </p:nvSpPr>
          <p:spPr bwMode="gray">
            <a:xfrm>
              <a:off x="2841225" y="1314805"/>
              <a:ext cx="4815507"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pitchFamily="34" charset="0"/>
                  <a:ea typeface="微软雅黑" pitchFamily="34" charset="-122"/>
                  <a:cs typeface="Arial" pitchFamily="34" charset="0"/>
                </a:rPr>
                <a:t>System Introduction</a:t>
              </a:r>
              <a:endParaRPr lang="zh-CN" altLang="en-US" sz="2000" b="1" dirty="0">
                <a:solidFill>
                  <a:schemeClr val="bg1"/>
                </a:solidFill>
                <a:latin typeface="Arial" pitchFamily="34" charset="0"/>
                <a:ea typeface="微软雅黑" pitchFamily="34" charset="-122"/>
                <a:cs typeface="Arial" pitchFamily="34" charset="0"/>
              </a:endParaRPr>
            </a:p>
          </p:txBody>
        </p:sp>
        <p:sp>
          <p:nvSpPr>
            <p:cNvPr id="40" name="Text Box 14"/>
            <p:cNvSpPr txBox="1">
              <a:spLocks noChangeArrowheads="1"/>
            </p:cNvSpPr>
            <p:nvPr/>
          </p:nvSpPr>
          <p:spPr bwMode="gray">
            <a:xfrm>
              <a:off x="2841224" y="2131896"/>
              <a:ext cx="6129153" cy="707886"/>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r>
                <a:rPr lang="en-US" altLang="zh-CN" sz="2000" b="1" dirty="0" smtClean="0">
                  <a:solidFill>
                    <a:schemeClr val="bg1"/>
                  </a:solidFill>
                  <a:latin typeface="Arial" pitchFamily="34" charset="0"/>
                  <a:ea typeface="微软雅黑" pitchFamily="34" charset="-122"/>
                  <a:cs typeface="Arial" pitchFamily="34" charset="0"/>
                </a:rPr>
                <a:t>Product Configuration </a:t>
              </a:r>
              <a:r>
                <a:rPr lang="en-US" altLang="zh-CN" sz="2000" b="1" dirty="0">
                  <a:solidFill>
                    <a:schemeClr val="bg1"/>
                  </a:solidFill>
                  <a:latin typeface="Arial" pitchFamily="34" charset="0"/>
                  <a:ea typeface="微软雅黑" pitchFamily="34" charset="-122"/>
                  <a:cs typeface="Arial" pitchFamily="34" charset="0"/>
                </a:rPr>
                <a:t>Guide </a:t>
              </a:r>
              <a:r>
                <a:rPr lang="en-US" altLang="zh-CN" sz="1600" b="1" dirty="0">
                  <a:solidFill>
                    <a:schemeClr val="bg1"/>
                  </a:solidFill>
                  <a:latin typeface="Arial" pitchFamily="34" charset="0"/>
                  <a:ea typeface="微软雅黑" pitchFamily="34" charset="-122"/>
                  <a:cs typeface="Arial" pitchFamily="34" charset="0"/>
                </a:rPr>
                <a:t>(initial and expansion)</a:t>
              </a:r>
              <a:endParaRPr lang="zh-CN" altLang="en-US" sz="2000" b="1" dirty="0">
                <a:solidFill>
                  <a:schemeClr val="bg1"/>
                </a:solidFill>
                <a:latin typeface="Arial" pitchFamily="34" charset="0"/>
                <a:ea typeface="微软雅黑" pitchFamily="34" charset="-122"/>
                <a:cs typeface="Arial" pitchFamily="34" charset="0"/>
              </a:endParaRPr>
            </a:p>
            <a:p>
              <a:pPr lvl="0"/>
              <a:endParaRPr lang="zh-CN" altLang="en-US" sz="2000" b="1" dirty="0">
                <a:solidFill>
                  <a:schemeClr val="bg1"/>
                </a:solidFill>
                <a:latin typeface="Arial" pitchFamily="34" charset="0"/>
                <a:ea typeface="微软雅黑" pitchFamily="34" charset="-122"/>
                <a:cs typeface="Arial" pitchFamily="34" charset="0"/>
              </a:endParaRPr>
            </a:p>
          </p:txBody>
        </p:sp>
        <p:sp>
          <p:nvSpPr>
            <p:cNvPr id="12" name="Freeform 6"/>
            <p:cNvSpPr>
              <a:spLocks/>
            </p:cNvSpPr>
            <p:nvPr/>
          </p:nvSpPr>
          <p:spPr bwMode="gray">
            <a:xfrm>
              <a:off x="2737019" y="3611849"/>
              <a:ext cx="6096228"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defRPr/>
              </a:pPr>
              <a:endParaRPr lang="zh-CN" altLang="en-US">
                <a:latin typeface="Arial"/>
                <a:ea typeface="微软雅黑" pitchFamily="34" charset="-122"/>
                <a:cs typeface="Arial" pitchFamily="34" charset="0"/>
              </a:endParaRPr>
            </a:p>
          </p:txBody>
        </p:sp>
        <p:sp>
          <p:nvSpPr>
            <p:cNvPr id="13" name="Freeform 7"/>
            <p:cNvSpPr>
              <a:spLocks/>
            </p:cNvSpPr>
            <p:nvPr/>
          </p:nvSpPr>
          <p:spPr bwMode="gray">
            <a:xfrm>
              <a:off x="2035343" y="3611849"/>
              <a:ext cx="819662"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lgn="ctr">
                <a:defRPr/>
              </a:pPr>
              <a:r>
                <a:rPr lang="en-US" altLang="zh-CN" sz="2800" b="1" dirty="0">
                  <a:solidFill>
                    <a:schemeClr val="bg1"/>
                  </a:solidFill>
                  <a:latin typeface="Arial"/>
                  <a:ea typeface="微软雅黑" pitchFamily="34" charset="-122"/>
                  <a:cs typeface="Arial" pitchFamily="34" charset="0"/>
                </a:rPr>
                <a:t>4</a:t>
              </a:r>
              <a:endParaRPr lang="zh-CN" altLang="en-US" sz="2800" b="1" dirty="0">
                <a:solidFill>
                  <a:schemeClr val="bg1"/>
                </a:solidFill>
                <a:latin typeface="Arial"/>
                <a:ea typeface="微软雅黑" pitchFamily="34" charset="-122"/>
                <a:cs typeface="Arial" pitchFamily="34" charset="0"/>
              </a:endParaRPr>
            </a:p>
          </p:txBody>
        </p:sp>
        <p:sp>
          <p:nvSpPr>
            <p:cNvPr id="14" name="Text Box 8"/>
            <p:cNvSpPr txBox="1">
              <a:spLocks noChangeArrowheads="1"/>
            </p:cNvSpPr>
            <p:nvPr/>
          </p:nvSpPr>
          <p:spPr bwMode="gray">
            <a:xfrm>
              <a:off x="2849785" y="3670587"/>
              <a:ext cx="6210321"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a:ea typeface="微软雅黑" pitchFamily="34" charset="-122"/>
                  <a:cs typeface="Arial" pitchFamily="34" charset="0"/>
                </a:rPr>
                <a:t>eDesigner Solution Configuration Guide</a:t>
              </a:r>
              <a:endParaRPr lang="zh-CN" altLang="en-US" sz="2000" b="1" dirty="0">
                <a:solidFill>
                  <a:schemeClr val="bg1"/>
                </a:solidFill>
                <a:latin typeface="Arial"/>
                <a:ea typeface="微软雅黑" pitchFamily="34" charset="-122"/>
                <a:cs typeface="Arial" pitchFamily="34" charset="0"/>
              </a:endParaRPr>
            </a:p>
          </p:txBody>
        </p:sp>
      </p:grpSp>
    </p:spTree>
  </p:cSld>
  <p:clrMapOvr>
    <a:masterClrMapping/>
  </p:clrMapOvr>
  <p:transition advClick="0" advTm="8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a:spLocks noGrp="1"/>
          </p:cNvSpPr>
          <p:nvPr>
            <p:ph type="title"/>
          </p:nvPr>
        </p:nvSpPr>
        <p:spPr>
          <a:xfrm>
            <a:off x="391885" y="326344"/>
            <a:ext cx="8403771" cy="559338"/>
          </a:xfrm>
        </p:spPr>
        <p:txBody>
          <a:bodyPr/>
          <a:lstStyle/>
          <a:p>
            <a:r>
              <a:rPr lang="en-US" altLang="zh-CN" sz="2400" dirty="0" smtClean="0">
                <a:latin typeface="Arial"/>
                <a:ea typeface="微软雅黑" pitchFamily="34" charset="-122"/>
              </a:rPr>
              <a:t>Principles for Configuring Maintenance Services</a:t>
            </a:r>
            <a:endParaRPr lang="zh-CN" altLang="en-US" sz="2400" dirty="0">
              <a:latin typeface="Arial"/>
              <a:ea typeface="微软雅黑" pitchFamily="34" charset="-122"/>
            </a:endParaRPr>
          </a:p>
        </p:txBody>
      </p:sp>
      <p:sp>
        <p:nvSpPr>
          <p:cNvPr id="13" name="TextBox 114"/>
          <p:cNvSpPr txBox="1">
            <a:spLocks noChangeArrowheads="1"/>
          </p:cNvSpPr>
          <p:nvPr/>
        </p:nvSpPr>
        <p:spPr bwMode="auto">
          <a:xfrm>
            <a:off x="726460" y="855686"/>
            <a:ext cx="7924053" cy="3323971"/>
          </a:xfrm>
          <a:prstGeom prst="rect">
            <a:avLst/>
          </a:prstGeom>
          <a:noFill/>
          <a:ln w="9525">
            <a:noFill/>
            <a:miter lim="800000"/>
            <a:headEnd/>
            <a:tailEnd/>
          </a:ln>
        </p:spPr>
        <p:txBody>
          <a:bodyPr wrap="square" lIns="91424" tIns="45712" rIns="91424" bIns="45712">
            <a:spAutoFit/>
          </a:bodyPr>
          <a:lstStyle/>
          <a:p>
            <a:pPr defTabSz="914141">
              <a:lnSpc>
                <a:spcPct val="150000"/>
              </a:lnSpc>
              <a:buFont typeface="Wingdings" pitchFamily="2" charset="2"/>
              <a:buChar char="ü"/>
            </a:pPr>
            <a:r>
              <a:rPr lang="en-US" altLang="zh-CN" sz="1400" dirty="0" smtClean="0">
                <a:latin typeface="Arial"/>
                <a:ea typeface="微软雅黑" pitchFamily="34" charset="-122"/>
              </a:rPr>
              <a:t>OceanStor 9000 service configurations include:</a:t>
            </a:r>
          </a:p>
          <a:p>
            <a:pPr lvl="1" defTabSz="914141">
              <a:lnSpc>
                <a:spcPct val="150000"/>
              </a:lnSpc>
              <a:buFont typeface="Wingdings" pitchFamily="2" charset="2"/>
              <a:buChar char="ü"/>
            </a:pPr>
            <a:r>
              <a:rPr lang="en-US" altLang="zh-CN" sz="1400" dirty="0" smtClean="0">
                <a:latin typeface="Arial"/>
                <a:ea typeface="微软雅黑" pitchFamily="34" charset="-122"/>
              </a:rPr>
              <a:t>Mandatory option: implementing services</a:t>
            </a:r>
          </a:p>
          <a:p>
            <a:pPr marL="625475" lvl="1" indent="-168275" defTabSz="914141">
              <a:lnSpc>
                <a:spcPct val="150000"/>
              </a:lnSpc>
              <a:buFont typeface="Wingdings" pitchFamily="2" charset="2"/>
              <a:buChar char="ü"/>
            </a:pPr>
            <a:r>
              <a:rPr lang="en-US" altLang="zh-CN" sz="1400" dirty="0" smtClean="0">
                <a:latin typeface="Arial"/>
                <a:ea typeface="微软雅黑" pitchFamily="34" charset="-122"/>
              </a:rPr>
              <a:t>Mandatory option: product support services (including software support, IP product support, in-warranty upgrade of nodes, and warranty extension)</a:t>
            </a:r>
          </a:p>
          <a:p>
            <a:pPr lvl="1" defTabSz="914141">
              <a:lnSpc>
                <a:spcPct val="150000"/>
              </a:lnSpc>
              <a:buFont typeface="Wingdings" pitchFamily="2" charset="2"/>
              <a:buChar char="ü"/>
            </a:pPr>
            <a:r>
              <a:rPr lang="en-US" altLang="zh-CN" sz="1400" dirty="0" smtClean="0">
                <a:latin typeface="Arial"/>
                <a:ea typeface="微软雅黑" pitchFamily="34" charset="-122"/>
              </a:rPr>
              <a:t>Mandatory option: other professional services</a:t>
            </a:r>
          </a:p>
          <a:p>
            <a:pPr lvl="1" defTabSz="914141">
              <a:lnSpc>
                <a:spcPct val="150000"/>
              </a:lnSpc>
              <a:buFont typeface="Wingdings" pitchFamily="2" charset="2"/>
              <a:buChar char="ü"/>
            </a:pPr>
            <a:endParaRPr lang="en-US" altLang="zh-CN" sz="1400" dirty="0" smtClean="0">
              <a:latin typeface="Arial"/>
              <a:ea typeface="微软雅黑" pitchFamily="34" charset="-122"/>
            </a:endParaRPr>
          </a:p>
          <a:p>
            <a:pPr defTabSz="914141">
              <a:lnSpc>
                <a:spcPct val="150000"/>
              </a:lnSpc>
              <a:buFont typeface="Wingdings" pitchFamily="2" charset="2"/>
              <a:buChar char="ü"/>
            </a:pPr>
            <a:r>
              <a:rPr lang="en-US" altLang="zh-CN" sz="1400" dirty="0" smtClean="0">
                <a:latin typeface="Arial"/>
                <a:ea typeface="微软雅黑" pitchFamily="34" charset="-122"/>
              </a:rPr>
              <a:t>Three-year Hi-Care Onsite Standard </a:t>
            </a:r>
            <a:r>
              <a:rPr lang="en-US" altLang="zh-CN" sz="1400" dirty="0" err="1" smtClean="0">
                <a:latin typeface="Arial"/>
                <a:ea typeface="微软雅黑" pitchFamily="34" charset="-122"/>
              </a:rPr>
              <a:t>9x5xNBD</a:t>
            </a:r>
            <a:r>
              <a:rPr lang="en-US" altLang="zh-CN" sz="1400" dirty="0" smtClean="0">
                <a:latin typeface="Arial"/>
                <a:ea typeface="微软雅黑" pitchFamily="34" charset="-122"/>
              </a:rPr>
              <a:t> Service is provided by default for OceanStor 9000 hardware nodes (without software support services).</a:t>
            </a:r>
          </a:p>
          <a:p>
            <a:pPr defTabSz="914141">
              <a:lnSpc>
                <a:spcPct val="150000"/>
              </a:lnSpc>
              <a:buFont typeface="Wingdings" pitchFamily="2" charset="2"/>
              <a:buChar char="ü"/>
            </a:pPr>
            <a:endParaRPr lang="en-US" altLang="zh-CN" sz="1400" dirty="0" smtClean="0">
              <a:latin typeface="Arial"/>
              <a:ea typeface="微软雅黑" pitchFamily="34" charset="-122"/>
            </a:endParaRPr>
          </a:p>
          <a:p>
            <a:pPr defTabSz="914141">
              <a:lnSpc>
                <a:spcPct val="150000"/>
              </a:lnSpc>
              <a:buFont typeface="Wingdings" pitchFamily="2" charset="2"/>
              <a:buChar char="ü"/>
            </a:pPr>
            <a:r>
              <a:rPr lang="en-US" altLang="zh-CN" sz="1400" dirty="0" smtClean="0">
                <a:latin typeface="Arial"/>
                <a:ea typeface="微软雅黑" pitchFamily="34" charset="-122"/>
              </a:rPr>
              <a:t>Duration of software support services must be configured for at least three years.</a:t>
            </a:r>
          </a:p>
        </p:txBody>
      </p:sp>
    </p:spTree>
  </p:cSld>
  <p:clrMapOvr>
    <a:masterClrMapping/>
  </p:clrMapOvr>
  <p:transition advClick="0" advTm="8000">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4727" y="276776"/>
            <a:ext cx="8203623" cy="559338"/>
          </a:xfrm>
        </p:spPr>
        <p:txBody>
          <a:bodyPr/>
          <a:lstStyle/>
          <a:p>
            <a:r>
              <a:rPr lang="en-US" altLang="zh-CN" sz="2400" dirty="0" smtClean="0">
                <a:latin typeface="Arial"/>
              </a:rPr>
              <a:t>Configuration Guide for Maintenance Services — IP Product Support Services</a:t>
            </a:r>
            <a:endParaRPr lang="zh-CN" altLang="en-US" sz="2400" dirty="0">
              <a:latin typeface="Arial"/>
            </a:endParaRPr>
          </a:p>
        </p:txBody>
      </p:sp>
      <p:sp>
        <p:nvSpPr>
          <p:cNvPr id="11" name="TextBox 114"/>
          <p:cNvSpPr txBox="1">
            <a:spLocks noChangeArrowheads="1"/>
          </p:cNvSpPr>
          <p:nvPr/>
        </p:nvSpPr>
        <p:spPr bwMode="auto">
          <a:xfrm>
            <a:off x="745510" y="1196762"/>
            <a:ext cx="7095469" cy="66939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400" b="1" dirty="0" smtClean="0">
                <a:latin typeface="Arial"/>
                <a:ea typeface="微软雅黑" pitchFamily="34" charset="-122"/>
              </a:rPr>
              <a:t>Take three-year Hi-Care Onsite Standard </a:t>
            </a:r>
            <a:r>
              <a:rPr lang="en-US" altLang="zh-CN" sz="1400" b="1" dirty="0" err="1" smtClean="0">
                <a:latin typeface="Arial"/>
                <a:ea typeface="微软雅黑" pitchFamily="34" charset="-122"/>
              </a:rPr>
              <a:t>9x5xNBD</a:t>
            </a:r>
            <a:r>
              <a:rPr lang="en-US" altLang="zh-CN" sz="1400" b="1" dirty="0" smtClean="0">
                <a:latin typeface="Arial"/>
                <a:ea typeface="微软雅黑" pitchFamily="34" charset="-122"/>
              </a:rPr>
              <a:t> Service as an example:</a:t>
            </a:r>
          </a:p>
          <a:p>
            <a:pPr defTabSz="914141">
              <a:lnSpc>
                <a:spcPct val="150000"/>
              </a:lnSpc>
            </a:pPr>
            <a:r>
              <a:rPr lang="en-US" altLang="zh-CN" sz="1100" dirty="0" smtClean="0">
                <a:latin typeface="Arial"/>
                <a:ea typeface="微软雅黑" pitchFamily="34" charset="-122"/>
              </a:rPr>
              <a:t>1. Select maintenance and installation services.</a:t>
            </a:r>
          </a:p>
        </p:txBody>
      </p:sp>
      <p:pic>
        <p:nvPicPr>
          <p:cNvPr id="5" name="图片 4"/>
          <p:cNvPicPr>
            <a:picLocks noChangeAspect="1"/>
          </p:cNvPicPr>
          <p:nvPr/>
        </p:nvPicPr>
        <p:blipFill>
          <a:blip r:embed="rId3" cstate="print"/>
          <a:stretch>
            <a:fillRect/>
          </a:stretch>
        </p:blipFill>
        <p:spPr>
          <a:xfrm>
            <a:off x="835845" y="1869907"/>
            <a:ext cx="4533900" cy="590550"/>
          </a:xfrm>
          <a:prstGeom prst="rect">
            <a:avLst/>
          </a:prstGeom>
        </p:spPr>
      </p:pic>
      <p:sp>
        <p:nvSpPr>
          <p:cNvPr id="10" name="TextBox 114"/>
          <p:cNvSpPr txBox="1">
            <a:spLocks noChangeArrowheads="1"/>
          </p:cNvSpPr>
          <p:nvPr/>
        </p:nvSpPr>
        <p:spPr bwMode="auto">
          <a:xfrm>
            <a:off x="723465" y="2775771"/>
            <a:ext cx="476946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2. Configure maintenance services for hardware nodes.</a:t>
            </a:r>
          </a:p>
        </p:txBody>
      </p:sp>
      <p:pic>
        <p:nvPicPr>
          <p:cNvPr id="13" name="图片 12"/>
          <p:cNvPicPr>
            <a:picLocks noChangeAspect="1"/>
          </p:cNvPicPr>
          <p:nvPr/>
        </p:nvPicPr>
        <p:blipFill>
          <a:blip r:embed="rId4" cstate="print"/>
          <a:stretch>
            <a:fillRect/>
          </a:stretch>
        </p:blipFill>
        <p:spPr>
          <a:xfrm>
            <a:off x="814442" y="3131754"/>
            <a:ext cx="7124700" cy="1457325"/>
          </a:xfrm>
          <a:prstGeom prst="rect">
            <a:avLst/>
          </a:prstGeom>
        </p:spPr>
      </p:pic>
    </p:spTree>
  </p:cSld>
  <p:clrMapOvr>
    <a:masterClrMapping/>
  </p:clrMapOvr>
  <p:transition advClick="0" advTm="8000">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14"/>
          <p:cNvSpPr txBox="1">
            <a:spLocks noChangeArrowheads="1"/>
          </p:cNvSpPr>
          <p:nvPr/>
        </p:nvSpPr>
        <p:spPr bwMode="auto">
          <a:xfrm>
            <a:off x="735237" y="1333481"/>
            <a:ext cx="476946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3. Select software support services.</a:t>
            </a:r>
          </a:p>
        </p:txBody>
      </p:sp>
      <p:sp>
        <p:nvSpPr>
          <p:cNvPr id="6" name="TextBox 114"/>
          <p:cNvSpPr txBox="1">
            <a:spLocks noChangeArrowheads="1"/>
          </p:cNvSpPr>
          <p:nvPr/>
        </p:nvSpPr>
        <p:spPr bwMode="auto">
          <a:xfrm>
            <a:off x="745376" y="3294734"/>
            <a:ext cx="7761626" cy="568794"/>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Software support services are sold together with other services and do not have the service level. Its service duration is three years by default.</a:t>
            </a:r>
          </a:p>
        </p:txBody>
      </p:sp>
      <p:pic>
        <p:nvPicPr>
          <p:cNvPr id="7" name="图片 6"/>
          <p:cNvPicPr>
            <a:picLocks noChangeAspect="1"/>
          </p:cNvPicPr>
          <p:nvPr/>
        </p:nvPicPr>
        <p:blipFill>
          <a:blip r:embed="rId3" cstate="print"/>
          <a:stretch>
            <a:fillRect/>
          </a:stretch>
        </p:blipFill>
        <p:spPr>
          <a:xfrm>
            <a:off x="827979" y="1707661"/>
            <a:ext cx="7077075" cy="1428750"/>
          </a:xfrm>
          <a:prstGeom prst="rect">
            <a:avLst/>
          </a:prstGeom>
        </p:spPr>
      </p:pic>
      <p:sp>
        <p:nvSpPr>
          <p:cNvPr id="8" name="标题 1"/>
          <p:cNvSpPr>
            <a:spLocks noGrp="1"/>
          </p:cNvSpPr>
          <p:nvPr>
            <p:ph type="title"/>
          </p:nvPr>
        </p:nvSpPr>
        <p:spPr>
          <a:xfrm>
            <a:off x="193965" y="276776"/>
            <a:ext cx="8688778" cy="559338"/>
          </a:xfrm>
        </p:spPr>
        <p:txBody>
          <a:bodyPr/>
          <a:lstStyle/>
          <a:p>
            <a:r>
              <a:rPr lang="en-US" altLang="zh-CN" sz="2400" dirty="0" smtClean="0">
                <a:latin typeface="Arial"/>
              </a:rPr>
              <a:t>Configuration Guide for Maintenance Services – Hardware Maintenance</a:t>
            </a:r>
            <a:endParaRPr lang="zh-CN" altLang="en-US" sz="2400" dirty="0">
              <a:latin typeface="Arial"/>
            </a:endParaRPr>
          </a:p>
        </p:txBody>
      </p:sp>
    </p:spTree>
    <p:extLst>
      <p:ext uri="{BB962C8B-B14F-4D97-AF65-F5344CB8AC3E}">
        <p14:creationId xmlns:p14="http://schemas.microsoft.com/office/powerpoint/2010/main" val="3526518811"/>
      </p:ext>
    </p:extLst>
  </p:cSld>
  <p:clrMapOvr>
    <a:masterClrMapping/>
  </p:clrMapOvr>
  <p:transition advClick="0" advTm="8000">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46150"/>
            <a:ext cx="9144000" cy="559338"/>
          </a:xfrm>
        </p:spPr>
        <p:txBody>
          <a:bodyPr/>
          <a:lstStyle/>
          <a:p>
            <a:r>
              <a:rPr lang="en-US" altLang="zh-CN" sz="2400" dirty="0" smtClean="0">
                <a:latin typeface="Arial"/>
              </a:rPr>
              <a:t>Configuration Guide for Maintenance Services – Software Support Services</a:t>
            </a:r>
            <a:endParaRPr lang="zh-CN" altLang="en-US" sz="2400" dirty="0">
              <a:latin typeface="Arial"/>
            </a:endParaRPr>
          </a:p>
        </p:txBody>
      </p:sp>
      <p:sp>
        <p:nvSpPr>
          <p:cNvPr id="3" name="TextBox 114"/>
          <p:cNvSpPr txBox="1">
            <a:spLocks noChangeArrowheads="1"/>
          </p:cNvSpPr>
          <p:nvPr/>
        </p:nvSpPr>
        <p:spPr bwMode="auto">
          <a:xfrm>
            <a:off x="745511" y="935510"/>
            <a:ext cx="476946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4. Configure hardware technical support services.</a:t>
            </a:r>
          </a:p>
        </p:txBody>
      </p:sp>
      <p:sp>
        <p:nvSpPr>
          <p:cNvPr id="9" name="TextBox 114"/>
          <p:cNvSpPr txBox="1">
            <a:spLocks noChangeArrowheads="1"/>
          </p:cNvSpPr>
          <p:nvPr/>
        </p:nvSpPr>
        <p:spPr bwMode="auto">
          <a:xfrm>
            <a:off x="4572000" y="3013041"/>
            <a:ext cx="4171308" cy="1615811"/>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Since three-year Hi-Care Onsite Standard </a:t>
            </a:r>
            <a:r>
              <a:rPr lang="en-US" altLang="zh-CN" sz="1100" dirty="0" err="1" smtClean="0">
                <a:latin typeface="Arial"/>
                <a:ea typeface="微软雅黑" pitchFamily="34" charset="-122"/>
              </a:rPr>
              <a:t>9x5xNBD</a:t>
            </a:r>
            <a:r>
              <a:rPr lang="en-US" altLang="zh-CN" sz="1100" dirty="0" smtClean="0">
                <a:latin typeface="Arial"/>
                <a:ea typeface="微软雅黑" pitchFamily="34" charset="-122"/>
              </a:rPr>
              <a:t> Service is configured by default for OceanStor 9000 hardware nodes in some regions, information on the left is displayed when you set </a:t>
            </a:r>
            <a:r>
              <a:rPr lang="en-US" altLang="zh-CN" sz="1100" b="1" dirty="0" smtClean="0">
                <a:latin typeface="Arial"/>
                <a:ea typeface="微软雅黑" pitchFamily="34" charset="-122"/>
              </a:rPr>
              <a:t>Level</a:t>
            </a:r>
            <a:r>
              <a:rPr lang="en-US" altLang="zh-CN" sz="1100" dirty="0" smtClean="0">
                <a:latin typeface="Arial"/>
                <a:ea typeface="微软雅黑" pitchFamily="34" charset="-122"/>
              </a:rPr>
              <a:t> to </a:t>
            </a:r>
            <a:r>
              <a:rPr lang="en-US" altLang="zh-CN" sz="1100" b="1" dirty="0" smtClean="0">
                <a:latin typeface="Arial"/>
                <a:ea typeface="微软雅黑" pitchFamily="34" charset="-122"/>
              </a:rPr>
              <a:t>Hi-Care Onsite Standard </a:t>
            </a:r>
            <a:r>
              <a:rPr lang="en-US" altLang="zh-CN" sz="1100" b="1" dirty="0" err="1" smtClean="0">
                <a:latin typeface="Arial"/>
                <a:ea typeface="微软雅黑" pitchFamily="34" charset="-122"/>
              </a:rPr>
              <a:t>9x5xNBD</a:t>
            </a:r>
            <a:r>
              <a:rPr lang="en-US" altLang="zh-CN" sz="1100" b="1" dirty="0" smtClean="0">
                <a:latin typeface="Arial"/>
                <a:ea typeface="微软雅黑" pitchFamily="34" charset="-122"/>
              </a:rPr>
              <a:t> Service</a:t>
            </a:r>
            <a:r>
              <a:rPr lang="en-US" altLang="zh-CN" sz="1100" dirty="0" smtClean="0">
                <a:latin typeface="Arial"/>
                <a:ea typeface="微软雅黑" pitchFamily="34" charset="-122"/>
              </a:rPr>
              <a:t>.</a:t>
            </a:r>
          </a:p>
          <a:p>
            <a:pPr defTabSz="914141">
              <a:lnSpc>
                <a:spcPct val="150000"/>
              </a:lnSpc>
            </a:pPr>
            <a:r>
              <a:rPr lang="en-US" altLang="zh-CN" sz="1100" dirty="0" smtClean="0">
                <a:latin typeface="Arial"/>
                <a:ea typeface="微软雅黑" pitchFamily="34" charset="-122"/>
              </a:rPr>
              <a:t>When </a:t>
            </a:r>
            <a:r>
              <a:rPr lang="en-US" altLang="zh-CN" sz="1100" b="1" dirty="0" smtClean="0">
                <a:latin typeface="Arial"/>
                <a:ea typeface="微软雅黑" pitchFamily="34" charset="-122"/>
              </a:rPr>
              <a:t>Level </a:t>
            </a:r>
            <a:r>
              <a:rPr lang="en-US" altLang="zh-CN" sz="1100" dirty="0" smtClean="0">
                <a:latin typeface="Arial"/>
                <a:ea typeface="微软雅黑" pitchFamily="34" charset="-122"/>
              </a:rPr>
              <a:t>is set to </a:t>
            </a:r>
            <a:r>
              <a:rPr lang="en-US" altLang="zh-CN" sz="1100" b="1" dirty="0" smtClean="0">
                <a:latin typeface="Arial"/>
                <a:ea typeface="微软雅黑" pitchFamily="34" charset="-122"/>
              </a:rPr>
              <a:t>Hi-Care Onsite Standard </a:t>
            </a:r>
            <a:r>
              <a:rPr lang="en-US" altLang="zh-CN" sz="1100" b="1" dirty="0" err="1" smtClean="0">
                <a:latin typeface="Arial"/>
                <a:ea typeface="微软雅黑" pitchFamily="34" charset="-122"/>
              </a:rPr>
              <a:t>9x5xNBD</a:t>
            </a:r>
            <a:r>
              <a:rPr lang="en-US" altLang="zh-CN" sz="1100" b="1" dirty="0" smtClean="0">
                <a:latin typeface="Arial"/>
                <a:ea typeface="微软雅黑" pitchFamily="34" charset="-122"/>
              </a:rPr>
              <a:t> Service</a:t>
            </a:r>
            <a:r>
              <a:rPr lang="en-US" altLang="zh-CN" sz="1100" dirty="0" smtClean="0">
                <a:latin typeface="Arial"/>
                <a:ea typeface="微软雅黑" pitchFamily="34" charset="-122"/>
              </a:rPr>
              <a:t>, </a:t>
            </a:r>
            <a:r>
              <a:rPr lang="en-US" altLang="zh-CN" sz="1100" b="1" dirty="0" smtClean="0">
                <a:latin typeface="Arial"/>
                <a:ea typeface="微软雅黑" pitchFamily="34" charset="-122"/>
              </a:rPr>
              <a:t>Duration (Year(s)) </a:t>
            </a:r>
            <a:r>
              <a:rPr lang="en-US" altLang="zh-CN" sz="1100" dirty="0" smtClean="0">
                <a:latin typeface="Arial"/>
                <a:ea typeface="微软雅黑" pitchFamily="34" charset="-122"/>
              </a:rPr>
              <a:t>can be </a:t>
            </a:r>
            <a:r>
              <a:rPr lang="en-US" altLang="zh-CN" sz="1100" b="1" dirty="0" smtClean="0">
                <a:latin typeface="Arial"/>
                <a:ea typeface="微软雅黑" pitchFamily="34" charset="-122"/>
              </a:rPr>
              <a:t>0</a:t>
            </a:r>
            <a:r>
              <a:rPr lang="en-US" altLang="zh-CN" sz="1100" dirty="0" smtClean="0">
                <a:latin typeface="Arial"/>
                <a:ea typeface="微软雅黑" pitchFamily="34" charset="-122"/>
              </a:rPr>
              <a:t>, </a:t>
            </a:r>
            <a:r>
              <a:rPr lang="en-US" altLang="zh-CN" sz="1100" b="1" dirty="0" smtClean="0">
                <a:latin typeface="Arial"/>
                <a:ea typeface="微软雅黑" pitchFamily="34" charset="-122"/>
              </a:rPr>
              <a:t>4</a:t>
            </a:r>
            <a:r>
              <a:rPr lang="en-US" altLang="zh-CN" sz="1100" dirty="0" smtClean="0">
                <a:latin typeface="Arial"/>
                <a:ea typeface="微软雅黑" pitchFamily="34" charset="-122"/>
              </a:rPr>
              <a:t>, and </a:t>
            </a:r>
            <a:r>
              <a:rPr lang="en-US" altLang="zh-CN" sz="1100" b="1" dirty="0" smtClean="0">
                <a:latin typeface="Arial"/>
                <a:ea typeface="微软雅黑" pitchFamily="34" charset="-122"/>
              </a:rPr>
              <a:t>5</a:t>
            </a:r>
            <a:r>
              <a:rPr lang="en-US" altLang="zh-CN" sz="1100" dirty="0" smtClean="0">
                <a:latin typeface="Arial"/>
                <a:ea typeface="微软雅黑" pitchFamily="34" charset="-122"/>
              </a:rPr>
              <a:t>.</a:t>
            </a:r>
          </a:p>
        </p:txBody>
      </p:sp>
      <p:pic>
        <p:nvPicPr>
          <p:cNvPr id="4" name="图片 3"/>
          <p:cNvPicPr>
            <a:picLocks noChangeAspect="1"/>
          </p:cNvPicPr>
          <p:nvPr/>
        </p:nvPicPr>
        <p:blipFill>
          <a:blip r:embed="rId3" cstate="print"/>
          <a:stretch>
            <a:fillRect/>
          </a:stretch>
        </p:blipFill>
        <p:spPr>
          <a:xfrm>
            <a:off x="967484" y="1322369"/>
            <a:ext cx="7620000" cy="1409700"/>
          </a:xfrm>
          <a:prstGeom prst="rect">
            <a:avLst/>
          </a:prstGeom>
        </p:spPr>
      </p:pic>
      <p:pic>
        <p:nvPicPr>
          <p:cNvPr id="7" name="图片 6"/>
          <p:cNvPicPr>
            <a:picLocks noChangeAspect="1"/>
          </p:cNvPicPr>
          <p:nvPr/>
        </p:nvPicPr>
        <p:blipFill>
          <a:blip r:embed="rId4" cstate="print"/>
          <a:stretch>
            <a:fillRect/>
          </a:stretch>
        </p:blipFill>
        <p:spPr>
          <a:xfrm>
            <a:off x="973315" y="2771186"/>
            <a:ext cx="3457575" cy="2066925"/>
          </a:xfrm>
          <a:prstGeom prst="rect">
            <a:avLst/>
          </a:prstGeom>
        </p:spPr>
      </p:pic>
    </p:spTree>
  </p:cSld>
  <p:clrMapOvr>
    <a:masterClrMapping/>
  </p:clrMapOvr>
  <p:transition advClick="0" advTm="8000">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686" y="276776"/>
            <a:ext cx="8432800" cy="559338"/>
          </a:xfrm>
        </p:spPr>
        <p:txBody>
          <a:bodyPr/>
          <a:lstStyle/>
          <a:p>
            <a:r>
              <a:rPr lang="en-US" altLang="zh-CN" sz="2400" dirty="0" smtClean="0">
                <a:latin typeface="Arial"/>
              </a:rPr>
              <a:t>Configuration Guide for Maintenance Services – Hardware Maintenance</a:t>
            </a:r>
            <a:endParaRPr lang="zh-CN" altLang="en-US" sz="2400" dirty="0">
              <a:latin typeface="Arial"/>
            </a:endParaRPr>
          </a:p>
        </p:txBody>
      </p:sp>
      <p:sp>
        <p:nvSpPr>
          <p:cNvPr id="6" name="TextBox 114"/>
          <p:cNvSpPr txBox="1">
            <a:spLocks noChangeArrowheads="1"/>
          </p:cNvSpPr>
          <p:nvPr/>
        </p:nvSpPr>
        <p:spPr bwMode="auto">
          <a:xfrm>
            <a:off x="764561" y="1179826"/>
            <a:ext cx="4769464"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5. Install services.</a:t>
            </a:r>
          </a:p>
        </p:txBody>
      </p:sp>
      <p:sp>
        <p:nvSpPr>
          <p:cNvPr id="8" name="TextBox 114"/>
          <p:cNvSpPr txBox="1">
            <a:spLocks noChangeArrowheads="1"/>
          </p:cNvSpPr>
          <p:nvPr/>
        </p:nvSpPr>
        <p:spPr bwMode="auto">
          <a:xfrm>
            <a:off x="947783" y="1473426"/>
            <a:ext cx="5220787"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After you confirm service installation, configurations are performed automatically. </a:t>
            </a:r>
          </a:p>
        </p:txBody>
      </p:sp>
      <p:pic>
        <p:nvPicPr>
          <p:cNvPr id="9" name="图片 8"/>
          <p:cNvPicPr>
            <a:picLocks noChangeAspect="1"/>
          </p:cNvPicPr>
          <p:nvPr/>
        </p:nvPicPr>
        <p:blipFill>
          <a:blip r:embed="rId3" cstate="print"/>
          <a:stretch>
            <a:fillRect/>
          </a:stretch>
        </p:blipFill>
        <p:spPr>
          <a:xfrm>
            <a:off x="1004138" y="1963618"/>
            <a:ext cx="7115175" cy="609600"/>
          </a:xfrm>
          <a:prstGeom prst="rect">
            <a:avLst/>
          </a:prstGeom>
        </p:spPr>
      </p:pic>
    </p:spTree>
  </p:cSld>
  <p:clrMapOvr>
    <a:masterClrMapping/>
  </p:clrMapOvr>
  <p:transition advClick="0" advTm="8000">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31636"/>
            <a:ext cx="9144000" cy="559338"/>
          </a:xfrm>
        </p:spPr>
        <p:txBody>
          <a:bodyPr/>
          <a:lstStyle/>
          <a:p>
            <a:r>
              <a:rPr lang="fr-FR" altLang="zh-CN" sz="2400" dirty="0" smtClean="0">
                <a:latin typeface="Arial"/>
              </a:rPr>
              <a:t>Configuration Guide for Maintenance Services – Media Retention Services (1)</a:t>
            </a:r>
            <a:endParaRPr lang="zh-CN" altLang="en-US" sz="2400" dirty="0">
              <a:latin typeface="Arial"/>
            </a:endParaRPr>
          </a:p>
        </p:txBody>
      </p:sp>
      <p:sp>
        <p:nvSpPr>
          <p:cNvPr id="3" name="TextBox 114"/>
          <p:cNvSpPr txBox="1">
            <a:spLocks noChangeArrowheads="1"/>
          </p:cNvSpPr>
          <p:nvPr/>
        </p:nvSpPr>
        <p:spPr bwMode="auto">
          <a:xfrm>
            <a:off x="764561" y="935510"/>
            <a:ext cx="4769464" cy="316353"/>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6. Configure media retention services.</a:t>
            </a:r>
          </a:p>
        </p:txBody>
      </p:sp>
      <p:sp>
        <p:nvSpPr>
          <p:cNvPr id="11" name="TextBox 114"/>
          <p:cNvSpPr txBox="1">
            <a:spLocks noChangeArrowheads="1"/>
          </p:cNvSpPr>
          <p:nvPr/>
        </p:nvSpPr>
        <p:spPr bwMode="auto">
          <a:xfrm>
            <a:off x="774086" y="1158873"/>
            <a:ext cx="4769464" cy="316353"/>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On the configuration page, click </a:t>
            </a:r>
            <a:r>
              <a:rPr lang="en-US" altLang="zh-CN" sz="1100" b="1" dirty="0" smtClean="0">
                <a:latin typeface="Arial"/>
                <a:ea typeface="微软雅黑" pitchFamily="34" charset="-122"/>
              </a:rPr>
              <a:t>Add Service</a:t>
            </a:r>
            <a:r>
              <a:rPr lang="en-US" altLang="zh-CN" sz="1100" dirty="0" smtClean="0">
                <a:latin typeface="Arial"/>
                <a:ea typeface="微软雅黑" pitchFamily="34" charset="-122"/>
              </a:rPr>
              <a:t>.</a:t>
            </a:r>
          </a:p>
        </p:txBody>
      </p:sp>
      <p:sp>
        <p:nvSpPr>
          <p:cNvPr id="13" name="TextBox 114"/>
          <p:cNvSpPr txBox="1">
            <a:spLocks noChangeArrowheads="1"/>
          </p:cNvSpPr>
          <p:nvPr/>
        </p:nvSpPr>
        <p:spPr bwMode="auto">
          <a:xfrm>
            <a:off x="0" y="2029530"/>
            <a:ext cx="654286"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b="1" dirty="0" smtClean="0">
                <a:solidFill>
                  <a:srgbClr val="FF0000"/>
                </a:solidFill>
                <a:latin typeface="Arial"/>
                <a:ea typeface="微软雅黑" pitchFamily="34" charset="-122"/>
              </a:rPr>
              <a:t>Step 1 </a:t>
            </a:r>
          </a:p>
        </p:txBody>
      </p:sp>
      <p:sp>
        <p:nvSpPr>
          <p:cNvPr id="14" name="TextBox 114"/>
          <p:cNvSpPr txBox="1">
            <a:spLocks noChangeArrowheads="1"/>
          </p:cNvSpPr>
          <p:nvPr/>
        </p:nvSpPr>
        <p:spPr bwMode="auto">
          <a:xfrm>
            <a:off x="0" y="3657739"/>
            <a:ext cx="654286" cy="316353"/>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b="1" dirty="0" smtClean="0">
                <a:solidFill>
                  <a:srgbClr val="FF0000"/>
                </a:solidFill>
                <a:latin typeface="Arial"/>
                <a:ea typeface="微软雅黑" pitchFamily="34" charset="-122"/>
              </a:rPr>
              <a:t>Step 2</a:t>
            </a:r>
          </a:p>
        </p:txBody>
      </p:sp>
      <p:sp>
        <p:nvSpPr>
          <p:cNvPr id="15" name="TextBox 114"/>
          <p:cNvSpPr txBox="1">
            <a:spLocks noChangeArrowheads="1"/>
          </p:cNvSpPr>
          <p:nvPr/>
        </p:nvSpPr>
        <p:spPr bwMode="auto">
          <a:xfrm>
            <a:off x="4671937" y="3493353"/>
            <a:ext cx="654286" cy="316353"/>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b="1" dirty="0" smtClean="0">
                <a:solidFill>
                  <a:srgbClr val="FF0000"/>
                </a:solidFill>
                <a:latin typeface="Arial"/>
                <a:ea typeface="微软雅黑" pitchFamily="34" charset="-122"/>
              </a:rPr>
              <a:t>Step 3</a:t>
            </a:r>
          </a:p>
        </p:txBody>
      </p:sp>
      <p:pic>
        <p:nvPicPr>
          <p:cNvPr id="7" name="图片 6"/>
          <p:cNvPicPr>
            <a:picLocks noChangeAspect="1"/>
          </p:cNvPicPr>
          <p:nvPr/>
        </p:nvPicPr>
        <p:blipFill>
          <a:blip r:embed="rId3" cstate="print"/>
          <a:stretch>
            <a:fillRect/>
          </a:stretch>
        </p:blipFill>
        <p:spPr>
          <a:xfrm>
            <a:off x="899890" y="1550913"/>
            <a:ext cx="7709854" cy="1053400"/>
          </a:xfrm>
          <a:prstGeom prst="rect">
            <a:avLst/>
          </a:prstGeom>
        </p:spPr>
      </p:pic>
      <p:sp>
        <p:nvSpPr>
          <p:cNvPr id="12" name="矩形 11"/>
          <p:cNvSpPr/>
          <p:nvPr/>
        </p:nvSpPr>
        <p:spPr bwMode="auto">
          <a:xfrm>
            <a:off x="1341527" y="2198670"/>
            <a:ext cx="487274" cy="380143"/>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8" name="图片 7"/>
          <p:cNvPicPr>
            <a:picLocks noChangeAspect="1"/>
          </p:cNvPicPr>
          <p:nvPr/>
        </p:nvPicPr>
        <p:blipFill>
          <a:blip r:embed="rId4" cstate="print"/>
          <a:stretch>
            <a:fillRect/>
          </a:stretch>
        </p:blipFill>
        <p:spPr>
          <a:xfrm>
            <a:off x="912848" y="2840056"/>
            <a:ext cx="2693381" cy="1599395"/>
          </a:xfrm>
          <a:prstGeom prst="rect">
            <a:avLst/>
          </a:prstGeom>
        </p:spPr>
      </p:pic>
      <p:sp>
        <p:nvSpPr>
          <p:cNvPr id="16" name="矩形 15"/>
          <p:cNvSpPr/>
          <p:nvPr/>
        </p:nvSpPr>
        <p:spPr bwMode="auto">
          <a:xfrm>
            <a:off x="898026" y="2854504"/>
            <a:ext cx="487274" cy="380143"/>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7" name="矩形 16"/>
          <p:cNvSpPr/>
          <p:nvPr/>
        </p:nvSpPr>
        <p:spPr bwMode="auto">
          <a:xfrm>
            <a:off x="898026" y="3244922"/>
            <a:ext cx="1310918" cy="248291"/>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8" name="矩形 17"/>
          <p:cNvSpPr/>
          <p:nvPr/>
        </p:nvSpPr>
        <p:spPr bwMode="auto">
          <a:xfrm>
            <a:off x="2202843" y="3943565"/>
            <a:ext cx="1382837" cy="248292"/>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10" name="图片 9"/>
          <p:cNvPicPr>
            <a:picLocks noChangeAspect="1"/>
          </p:cNvPicPr>
          <p:nvPr/>
        </p:nvPicPr>
        <p:blipFill>
          <a:blip r:embed="rId5" cstate="print"/>
          <a:stretch>
            <a:fillRect/>
          </a:stretch>
        </p:blipFill>
        <p:spPr>
          <a:xfrm>
            <a:off x="5424221" y="2628900"/>
            <a:ext cx="3175249" cy="2044551"/>
          </a:xfrm>
          <a:prstGeom prst="rect">
            <a:avLst/>
          </a:prstGeom>
        </p:spPr>
      </p:pic>
      <p:sp>
        <p:nvSpPr>
          <p:cNvPr id="19" name="矩形 18"/>
          <p:cNvSpPr/>
          <p:nvPr/>
        </p:nvSpPr>
        <p:spPr bwMode="auto">
          <a:xfrm>
            <a:off x="5488861" y="4198707"/>
            <a:ext cx="3110609" cy="248292"/>
          </a:xfrm>
          <a:prstGeom prst="rect">
            <a:avLst/>
          </a:prstGeom>
          <a:noFill/>
          <a:ln w="2540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Tree>
  </p:cSld>
  <p:clrMapOvr>
    <a:masterClrMapping/>
  </p:clrMapOvr>
  <p:transition advClick="0" advTm="8000">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276776"/>
            <a:ext cx="8388350" cy="559338"/>
          </a:xfrm>
        </p:spPr>
        <p:txBody>
          <a:bodyPr/>
          <a:lstStyle/>
          <a:p>
            <a:r>
              <a:rPr lang="fr-FR" altLang="zh-CN" sz="2400" dirty="0" smtClean="0">
                <a:latin typeface="Arial"/>
              </a:rPr>
              <a:t>Configuration Guide for Maintenance Services – Media Retention Services (2)</a:t>
            </a:r>
            <a:endParaRPr lang="zh-CN" altLang="en-US" sz="2400" dirty="0">
              <a:latin typeface="Arial"/>
            </a:endParaRPr>
          </a:p>
        </p:txBody>
      </p:sp>
      <p:sp>
        <p:nvSpPr>
          <p:cNvPr id="4" name="TextBox 114"/>
          <p:cNvSpPr txBox="1">
            <a:spLocks noChangeArrowheads="1"/>
          </p:cNvSpPr>
          <p:nvPr/>
        </p:nvSpPr>
        <p:spPr bwMode="auto">
          <a:xfrm>
            <a:off x="633582" y="1274134"/>
            <a:ext cx="422609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b="1" dirty="0" smtClean="0">
                <a:solidFill>
                  <a:srgbClr val="FF0000"/>
                </a:solidFill>
                <a:latin typeface="Arial"/>
                <a:ea typeface="微软雅黑" pitchFamily="34" charset="-122"/>
              </a:rPr>
              <a:t>Step 4 </a:t>
            </a:r>
            <a:r>
              <a:rPr lang="en-US" altLang="zh-CN" sz="1100" dirty="0" smtClean="0">
                <a:latin typeface="Arial"/>
                <a:ea typeface="微软雅黑" pitchFamily="34" charset="-122"/>
              </a:rPr>
              <a:t>Input the service duration.</a:t>
            </a:r>
            <a:endParaRPr lang="en-US" altLang="zh-CN" sz="1100" b="1" dirty="0" smtClean="0">
              <a:solidFill>
                <a:srgbClr val="FF0000"/>
              </a:solidFill>
              <a:latin typeface="Arial"/>
              <a:ea typeface="微软雅黑" pitchFamily="34" charset="-122"/>
            </a:endParaRPr>
          </a:p>
        </p:txBody>
      </p:sp>
      <p:sp>
        <p:nvSpPr>
          <p:cNvPr id="12" name="TextBox 114"/>
          <p:cNvSpPr txBox="1">
            <a:spLocks noChangeArrowheads="1"/>
          </p:cNvSpPr>
          <p:nvPr/>
        </p:nvSpPr>
        <p:spPr bwMode="auto">
          <a:xfrm>
            <a:off x="633582" y="2328979"/>
            <a:ext cx="422609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b="1" dirty="0" smtClean="0">
                <a:solidFill>
                  <a:srgbClr val="FF0000"/>
                </a:solidFill>
                <a:latin typeface="Arial"/>
                <a:ea typeface="微软雅黑" pitchFamily="34" charset="-122"/>
              </a:rPr>
              <a:t>Step 5 </a:t>
            </a:r>
            <a:r>
              <a:rPr lang="en-US" altLang="zh-CN" sz="1100" dirty="0" smtClean="0">
                <a:latin typeface="Arial"/>
                <a:ea typeface="微软雅黑" pitchFamily="34" charset="-122"/>
              </a:rPr>
              <a:t>Input disk quantity.</a:t>
            </a:r>
            <a:endParaRPr lang="en-US" altLang="zh-CN" sz="1100" b="1" dirty="0" smtClean="0">
              <a:solidFill>
                <a:srgbClr val="FF0000"/>
              </a:solidFill>
              <a:latin typeface="Arial"/>
              <a:ea typeface="微软雅黑" pitchFamily="34" charset="-122"/>
            </a:endParaRPr>
          </a:p>
        </p:txBody>
      </p:sp>
      <p:pic>
        <p:nvPicPr>
          <p:cNvPr id="2" name="图片 1"/>
          <p:cNvPicPr>
            <a:picLocks noChangeAspect="1"/>
          </p:cNvPicPr>
          <p:nvPr/>
        </p:nvPicPr>
        <p:blipFill>
          <a:blip r:embed="rId3" cstate="print"/>
          <a:stretch>
            <a:fillRect/>
          </a:stretch>
        </p:blipFill>
        <p:spPr>
          <a:xfrm>
            <a:off x="710147" y="1588106"/>
            <a:ext cx="5648325" cy="590550"/>
          </a:xfrm>
          <a:prstGeom prst="rect">
            <a:avLst/>
          </a:prstGeom>
        </p:spPr>
      </p:pic>
      <p:pic>
        <p:nvPicPr>
          <p:cNvPr id="13" name="图片 12"/>
          <p:cNvPicPr>
            <a:picLocks noChangeAspect="1"/>
          </p:cNvPicPr>
          <p:nvPr/>
        </p:nvPicPr>
        <p:blipFill>
          <a:blip r:embed="rId4" cstate="print"/>
          <a:stretch>
            <a:fillRect/>
          </a:stretch>
        </p:blipFill>
        <p:spPr>
          <a:xfrm>
            <a:off x="775324" y="2654907"/>
            <a:ext cx="5476875" cy="285750"/>
          </a:xfrm>
          <a:prstGeom prst="rect">
            <a:avLst/>
          </a:prstGeom>
        </p:spPr>
      </p:pic>
      <p:pic>
        <p:nvPicPr>
          <p:cNvPr id="14" name="图片 13"/>
          <p:cNvPicPr>
            <a:picLocks noChangeAspect="1"/>
          </p:cNvPicPr>
          <p:nvPr/>
        </p:nvPicPr>
        <p:blipFill>
          <a:blip r:embed="rId5" cstate="print"/>
          <a:stretch>
            <a:fillRect/>
          </a:stretch>
        </p:blipFill>
        <p:spPr>
          <a:xfrm>
            <a:off x="754027" y="2906248"/>
            <a:ext cx="5457825" cy="276225"/>
          </a:xfrm>
          <a:prstGeom prst="rect">
            <a:avLst/>
          </a:prstGeom>
        </p:spPr>
      </p:pic>
      <p:pic>
        <p:nvPicPr>
          <p:cNvPr id="15" name="图片 14"/>
          <p:cNvPicPr>
            <a:picLocks noChangeAspect="1"/>
          </p:cNvPicPr>
          <p:nvPr/>
        </p:nvPicPr>
        <p:blipFill>
          <a:blip r:embed="rId6" cstate="print"/>
          <a:stretch>
            <a:fillRect/>
          </a:stretch>
        </p:blipFill>
        <p:spPr>
          <a:xfrm>
            <a:off x="756541" y="3184400"/>
            <a:ext cx="5377131" cy="295275"/>
          </a:xfrm>
          <a:prstGeom prst="rect">
            <a:avLst/>
          </a:prstGeom>
        </p:spPr>
      </p:pic>
      <p:pic>
        <p:nvPicPr>
          <p:cNvPr id="16" name="图片 15"/>
          <p:cNvPicPr>
            <a:picLocks noChangeAspect="1"/>
          </p:cNvPicPr>
          <p:nvPr/>
        </p:nvPicPr>
        <p:blipFill>
          <a:blip r:embed="rId7" cstate="print"/>
          <a:stretch>
            <a:fillRect/>
          </a:stretch>
        </p:blipFill>
        <p:spPr>
          <a:xfrm>
            <a:off x="756274" y="3431729"/>
            <a:ext cx="5514975" cy="314325"/>
          </a:xfrm>
          <a:prstGeom prst="rect">
            <a:avLst/>
          </a:prstGeom>
        </p:spPr>
      </p:pic>
      <p:pic>
        <p:nvPicPr>
          <p:cNvPr id="17" name="图片 16"/>
          <p:cNvPicPr>
            <a:picLocks noChangeAspect="1"/>
          </p:cNvPicPr>
          <p:nvPr/>
        </p:nvPicPr>
        <p:blipFill>
          <a:blip r:embed="rId8" cstate="print"/>
          <a:stretch>
            <a:fillRect/>
          </a:stretch>
        </p:blipFill>
        <p:spPr>
          <a:xfrm>
            <a:off x="753277" y="3743968"/>
            <a:ext cx="5438775" cy="285750"/>
          </a:xfrm>
          <a:prstGeom prst="rect">
            <a:avLst/>
          </a:prstGeom>
        </p:spPr>
      </p:pic>
      <p:pic>
        <p:nvPicPr>
          <p:cNvPr id="18" name="图片 17"/>
          <p:cNvPicPr>
            <a:picLocks noChangeAspect="1"/>
          </p:cNvPicPr>
          <p:nvPr/>
        </p:nvPicPr>
        <p:blipFill>
          <a:blip r:embed="rId9" cstate="print"/>
          <a:stretch>
            <a:fillRect/>
          </a:stretch>
        </p:blipFill>
        <p:spPr>
          <a:xfrm>
            <a:off x="746749" y="4078252"/>
            <a:ext cx="5534025" cy="295275"/>
          </a:xfrm>
          <a:prstGeom prst="rect">
            <a:avLst/>
          </a:prstGeom>
        </p:spPr>
      </p:pic>
      <p:pic>
        <p:nvPicPr>
          <p:cNvPr id="19" name="图片 18"/>
          <p:cNvPicPr>
            <a:picLocks noChangeAspect="1"/>
          </p:cNvPicPr>
          <p:nvPr/>
        </p:nvPicPr>
        <p:blipFill>
          <a:blip r:embed="rId10" cstate="print"/>
          <a:stretch>
            <a:fillRect/>
          </a:stretch>
        </p:blipFill>
        <p:spPr>
          <a:xfrm>
            <a:off x="750281" y="4380965"/>
            <a:ext cx="5362575" cy="285750"/>
          </a:xfrm>
          <a:prstGeom prst="rect">
            <a:avLst/>
          </a:prstGeom>
        </p:spPr>
      </p:pic>
    </p:spTree>
    <p:extLst>
      <p:ext uri="{BB962C8B-B14F-4D97-AF65-F5344CB8AC3E}">
        <p14:creationId xmlns:p14="http://schemas.microsoft.com/office/powerpoint/2010/main" val="784340781"/>
      </p:ext>
    </p:extLst>
  </p:cSld>
  <p:clrMapOvr>
    <a:masterClrMapping/>
  </p:clrMapOvr>
  <p:transition advClick="0" advTm="8000">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06389" y="238919"/>
            <a:ext cx="8531224" cy="550069"/>
          </a:xfrm>
          <a:prstGeom prst="rect">
            <a:avLst/>
          </a:prstGeom>
        </p:spPr>
        <p:txBody>
          <a:bodyPr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0" cap="none" spc="0" normalizeH="0" baseline="0" noProof="0" dirty="0" smtClean="0">
                <a:ln>
                  <a:noFill/>
                </a:ln>
                <a:solidFill>
                  <a:srgbClr val="0080CB"/>
                </a:solidFill>
                <a:effectLst/>
                <a:uLnTx/>
                <a:uFillTx/>
                <a:latin typeface="Arial" pitchFamily="34" charset="0"/>
                <a:ea typeface="黑体" pitchFamily="49" charset="-122"/>
                <a:cs typeface="Arial" pitchFamily="34" charset="0"/>
              </a:rPr>
              <a:t>Contents</a:t>
            </a:r>
            <a:endParaRPr kumimoji="0" lang="en-US" sz="2400" b="1" i="0" u="none" strike="noStrike" kern="0" cap="none" spc="0" normalizeH="0" baseline="0" noProof="0" dirty="0">
              <a:ln>
                <a:noFill/>
              </a:ln>
              <a:solidFill>
                <a:srgbClr val="0080CB"/>
              </a:solidFill>
              <a:effectLst/>
              <a:uLnTx/>
              <a:uFillTx/>
              <a:latin typeface="Arial" pitchFamily="34" charset="0"/>
              <a:ea typeface="黑体" pitchFamily="49" charset="-122"/>
              <a:cs typeface="Arial" pitchFamily="34" charset="0"/>
            </a:endParaRPr>
          </a:p>
        </p:txBody>
      </p:sp>
      <p:grpSp>
        <p:nvGrpSpPr>
          <p:cNvPr id="15" name="组合 14"/>
          <p:cNvGrpSpPr/>
          <p:nvPr/>
        </p:nvGrpSpPr>
        <p:grpSpPr>
          <a:xfrm>
            <a:off x="1047945" y="1249717"/>
            <a:ext cx="7048111" cy="2930457"/>
            <a:chOff x="2026781" y="1249717"/>
            <a:chExt cx="7048111" cy="2930457"/>
          </a:xfrm>
        </p:grpSpPr>
        <p:sp>
          <p:nvSpPr>
            <p:cNvPr id="22" name="Freeform 6"/>
            <p:cNvSpPr>
              <a:spLocks/>
            </p:cNvSpPr>
            <p:nvPr/>
          </p:nvSpPr>
          <p:spPr bwMode="gray">
            <a:xfrm>
              <a:off x="2728458" y="2822452"/>
              <a:ext cx="6110742"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endParaRPr lang="zh-CN" altLang="en-US">
                <a:latin typeface="Arial" pitchFamily="34" charset="0"/>
                <a:cs typeface="Arial" pitchFamily="34" charset="0"/>
              </a:endParaRPr>
            </a:p>
          </p:txBody>
        </p:sp>
        <p:sp>
          <p:nvSpPr>
            <p:cNvPr id="23" name="Freeform 7"/>
            <p:cNvSpPr>
              <a:spLocks/>
            </p:cNvSpPr>
            <p:nvPr/>
          </p:nvSpPr>
          <p:spPr bwMode="gray">
            <a:xfrm>
              <a:off x="2026781" y="2822452"/>
              <a:ext cx="821613"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lgn="ctr"/>
              <a:r>
                <a:rPr lang="en-US" altLang="zh-CN" sz="2800" b="1" dirty="0">
                  <a:solidFill>
                    <a:schemeClr val="bg1"/>
                  </a:solidFill>
                  <a:latin typeface="Arial" pitchFamily="34" charset="0"/>
                  <a:cs typeface="Arial" pitchFamily="34" charset="0"/>
                </a:rPr>
                <a:t>3</a:t>
              </a:r>
              <a:endParaRPr lang="zh-CN" altLang="en-US" sz="2800" b="1" dirty="0">
                <a:solidFill>
                  <a:schemeClr val="bg1"/>
                </a:solidFill>
                <a:latin typeface="Arial" pitchFamily="34" charset="0"/>
                <a:cs typeface="Arial" pitchFamily="34" charset="0"/>
              </a:endParaRPr>
            </a:p>
          </p:txBody>
        </p:sp>
        <p:sp>
          <p:nvSpPr>
            <p:cNvPr id="24" name="Text Box 8"/>
            <p:cNvSpPr txBox="1">
              <a:spLocks noChangeArrowheads="1"/>
            </p:cNvSpPr>
            <p:nvPr/>
          </p:nvSpPr>
          <p:spPr bwMode="gray">
            <a:xfrm>
              <a:off x="2841224" y="2881190"/>
              <a:ext cx="6225107"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pitchFamily="34" charset="0"/>
                  <a:ea typeface="微软雅黑" pitchFamily="34" charset="-122"/>
                  <a:cs typeface="Arial" pitchFamily="34" charset="0"/>
                </a:rPr>
                <a:t>Service Configuration Guide</a:t>
              </a:r>
              <a:endParaRPr lang="zh-CN" altLang="en-US" sz="2000" b="1" dirty="0">
                <a:solidFill>
                  <a:schemeClr val="bg1"/>
                </a:solidFill>
                <a:latin typeface="Arial" pitchFamily="34" charset="0"/>
                <a:ea typeface="微软雅黑" pitchFamily="34" charset="-122"/>
                <a:cs typeface="Arial" pitchFamily="34" charset="0"/>
              </a:endParaRPr>
            </a:p>
          </p:txBody>
        </p:sp>
        <p:sp>
          <p:nvSpPr>
            <p:cNvPr id="25" name="Freeform 9"/>
            <p:cNvSpPr>
              <a:spLocks/>
            </p:cNvSpPr>
            <p:nvPr/>
          </p:nvSpPr>
          <p:spPr bwMode="gray">
            <a:xfrm>
              <a:off x="2728458" y="2040138"/>
              <a:ext cx="6110742"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defRPr/>
              </a:pPr>
              <a:endParaRPr lang="zh-CN" altLang="en-US">
                <a:latin typeface="Arial" pitchFamily="34" charset="0"/>
                <a:cs typeface="Arial" pitchFamily="34" charset="0"/>
              </a:endParaRPr>
            </a:p>
          </p:txBody>
        </p:sp>
        <p:sp>
          <p:nvSpPr>
            <p:cNvPr id="26" name="Freeform 10"/>
            <p:cNvSpPr>
              <a:spLocks/>
            </p:cNvSpPr>
            <p:nvPr/>
          </p:nvSpPr>
          <p:spPr bwMode="gray">
            <a:xfrm>
              <a:off x="2026781" y="2040138"/>
              <a:ext cx="821613"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lgn="ctr">
                <a:defRPr/>
              </a:pPr>
              <a:r>
                <a:rPr lang="en-US" altLang="zh-CN" sz="2800" b="1" dirty="0" smtClean="0">
                  <a:solidFill>
                    <a:schemeClr val="bg1"/>
                  </a:solidFill>
                  <a:latin typeface="Arial" pitchFamily="34" charset="0"/>
                  <a:cs typeface="Arial" pitchFamily="34" charset="0"/>
                </a:rPr>
                <a:t>2</a:t>
              </a:r>
              <a:endParaRPr lang="zh-CN" altLang="en-US" sz="2800" b="1" dirty="0">
                <a:solidFill>
                  <a:schemeClr val="bg1"/>
                </a:solidFill>
                <a:latin typeface="Arial" pitchFamily="34" charset="0"/>
                <a:cs typeface="Arial" pitchFamily="34" charset="0"/>
              </a:endParaRPr>
            </a:p>
          </p:txBody>
        </p:sp>
        <p:sp>
          <p:nvSpPr>
            <p:cNvPr id="27" name="Freeform 11"/>
            <p:cNvSpPr>
              <a:spLocks/>
            </p:cNvSpPr>
            <p:nvPr/>
          </p:nvSpPr>
          <p:spPr bwMode="gray">
            <a:xfrm>
              <a:off x="2728458" y="1249717"/>
              <a:ext cx="6110742"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defRPr/>
              </a:pPr>
              <a:endParaRPr lang="zh-CN" altLang="en-US">
                <a:latin typeface="Arial" pitchFamily="34" charset="0"/>
                <a:cs typeface="Arial" pitchFamily="34" charset="0"/>
              </a:endParaRPr>
            </a:p>
          </p:txBody>
        </p:sp>
        <p:sp>
          <p:nvSpPr>
            <p:cNvPr id="28" name="Freeform 12"/>
            <p:cNvSpPr>
              <a:spLocks/>
            </p:cNvSpPr>
            <p:nvPr/>
          </p:nvSpPr>
          <p:spPr bwMode="gray">
            <a:xfrm>
              <a:off x="2026781" y="1249717"/>
              <a:ext cx="821613"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bg1">
                <a:lumMod val="50000"/>
              </a:schemeClr>
            </a:solidFill>
            <a:ln w="19050" cap="flat" cmpd="sng">
              <a:solidFill>
                <a:schemeClr val="bg1"/>
              </a:solidFill>
              <a:prstDash val="solid"/>
              <a:round/>
              <a:headEnd/>
              <a:tailEnd/>
            </a:ln>
            <a:effectLst/>
          </p:spPr>
          <p:txBody>
            <a:bodyPr wrap="none" anchor="ctr"/>
            <a:lstStyle/>
            <a:p>
              <a:pPr algn="ctr">
                <a:defRPr/>
              </a:pPr>
              <a:r>
                <a:rPr lang="en-US" altLang="zh-CN" sz="2800" b="1" dirty="0" smtClean="0">
                  <a:solidFill>
                    <a:schemeClr val="bg1"/>
                  </a:solidFill>
                  <a:latin typeface="Arial" pitchFamily="34" charset="0"/>
                  <a:cs typeface="Arial" pitchFamily="34" charset="0"/>
                </a:rPr>
                <a:t>1</a:t>
              </a:r>
              <a:endParaRPr lang="zh-CN" altLang="en-US" sz="2800" b="1" dirty="0">
                <a:solidFill>
                  <a:schemeClr val="bg1"/>
                </a:solidFill>
                <a:latin typeface="Arial" pitchFamily="34" charset="0"/>
                <a:cs typeface="Arial" pitchFamily="34" charset="0"/>
              </a:endParaRPr>
            </a:p>
          </p:txBody>
        </p:sp>
        <p:sp>
          <p:nvSpPr>
            <p:cNvPr id="29" name="Text Box 13"/>
            <p:cNvSpPr txBox="1">
              <a:spLocks noChangeArrowheads="1"/>
            </p:cNvSpPr>
            <p:nvPr/>
          </p:nvSpPr>
          <p:spPr bwMode="gray">
            <a:xfrm>
              <a:off x="2841225" y="1314805"/>
              <a:ext cx="4826972"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pitchFamily="34" charset="0"/>
                  <a:ea typeface="微软雅黑" pitchFamily="34" charset="-122"/>
                  <a:cs typeface="Arial" pitchFamily="34" charset="0"/>
                </a:rPr>
                <a:t>System Introduction</a:t>
              </a:r>
              <a:endParaRPr lang="zh-CN" altLang="en-US" sz="2000" b="1" dirty="0">
                <a:solidFill>
                  <a:schemeClr val="bg1"/>
                </a:solidFill>
                <a:latin typeface="Arial" pitchFamily="34" charset="0"/>
                <a:ea typeface="微软雅黑" pitchFamily="34" charset="-122"/>
                <a:cs typeface="Arial" pitchFamily="34" charset="0"/>
              </a:endParaRPr>
            </a:p>
          </p:txBody>
        </p:sp>
        <p:sp>
          <p:nvSpPr>
            <p:cNvPr id="40" name="Text Box 14"/>
            <p:cNvSpPr txBox="1">
              <a:spLocks noChangeArrowheads="1"/>
            </p:cNvSpPr>
            <p:nvPr/>
          </p:nvSpPr>
          <p:spPr bwMode="gray">
            <a:xfrm>
              <a:off x="2841224" y="2131896"/>
              <a:ext cx="6040349" cy="707886"/>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r>
                <a:rPr lang="en-US" altLang="zh-CN" sz="2000" b="1" dirty="0" smtClean="0">
                  <a:solidFill>
                    <a:schemeClr val="bg1"/>
                  </a:solidFill>
                  <a:latin typeface="Arial" pitchFamily="34" charset="0"/>
                  <a:ea typeface="微软雅黑" pitchFamily="34" charset="-122"/>
                  <a:cs typeface="Arial" pitchFamily="34" charset="0"/>
                </a:rPr>
                <a:t>Product Configuration </a:t>
              </a:r>
              <a:r>
                <a:rPr lang="en-US" altLang="zh-CN" sz="2000" b="1" dirty="0">
                  <a:solidFill>
                    <a:schemeClr val="bg1"/>
                  </a:solidFill>
                  <a:latin typeface="Arial" pitchFamily="34" charset="0"/>
                  <a:ea typeface="微软雅黑" pitchFamily="34" charset="-122"/>
                  <a:cs typeface="Arial" pitchFamily="34" charset="0"/>
                </a:rPr>
                <a:t>Guide </a:t>
              </a:r>
              <a:r>
                <a:rPr lang="en-US" altLang="zh-CN" sz="1600" b="1" dirty="0">
                  <a:solidFill>
                    <a:schemeClr val="bg1"/>
                  </a:solidFill>
                  <a:latin typeface="Arial" pitchFamily="34" charset="0"/>
                  <a:ea typeface="微软雅黑" pitchFamily="34" charset="-122"/>
                  <a:cs typeface="Arial" pitchFamily="34" charset="0"/>
                </a:rPr>
                <a:t>(initial and expansion)</a:t>
              </a:r>
              <a:endParaRPr lang="zh-CN" altLang="en-US" sz="2000" b="1" dirty="0">
                <a:solidFill>
                  <a:schemeClr val="bg1"/>
                </a:solidFill>
                <a:latin typeface="Arial" pitchFamily="34" charset="0"/>
                <a:ea typeface="微软雅黑" pitchFamily="34" charset="-122"/>
                <a:cs typeface="Arial" pitchFamily="34" charset="0"/>
              </a:endParaRPr>
            </a:p>
            <a:p>
              <a:pPr lvl="0"/>
              <a:endParaRPr lang="zh-CN" altLang="en-US" sz="2000" b="1" dirty="0">
                <a:solidFill>
                  <a:schemeClr val="bg1"/>
                </a:solidFill>
                <a:latin typeface="Arial" pitchFamily="34" charset="0"/>
                <a:ea typeface="微软雅黑" pitchFamily="34" charset="-122"/>
                <a:cs typeface="Arial" pitchFamily="34" charset="0"/>
              </a:endParaRPr>
            </a:p>
          </p:txBody>
        </p:sp>
        <p:sp>
          <p:nvSpPr>
            <p:cNvPr id="12" name="Freeform 6"/>
            <p:cNvSpPr>
              <a:spLocks/>
            </p:cNvSpPr>
            <p:nvPr/>
          </p:nvSpPr>
          <p:spPr bwMode="gray">
            <a:xfrm>
              <a:off x="2737019" y="3611849"/>
              <a:ext cx="6110742" cy="568325"/>
            </a:xfrm>
            <a:custGeom>
              <a:avLst/>
              <a:gdLst>
                <a:gd name="T0" fmla="*/ 0 w 2856"/>
                <a:gd name="T1" fmla="*/ 5 h 358"/>
                <a:gd name="T2" fmla="*/ 0 w 2856"/>
                <a:gd name="T3" fmla="*/ 357 h 358"/>
                <a:gd name="T4" fmla="*/ 2667 w 2856"/>
                <a:gd name="T5" fmla="*/ 357 h 358"/>
                <a:gd name="T6" fmla="*/ 2854 w 2856"/>
                <a:gd name="T7" fmla="*/ 182 h 358"/>
                <a:gd name="T8" fmla="*/ 2667 w 2856"/>
                <a:gd name="T9" fmla="*/ 0 h 358"/>
                <a:gd name="T10" fmla="*/ 0 w 2856"/>
                <a:gd name="T11" fmla="*/ 5 h 358"/>
              </a:gdLst>
              <a:ahLst/>
              <a:cxnLst>
                <a:cxn ang="0">
                  <a:pos x="T0" y="T1"/>
                </a:cxn>
                <a:cxn ang="0">
                  <a:pos x="T2" y="T3"/>
                </a:cxn>
                <a:cxn ang="0">
                  <a:pos x="T4" y="T5"/>
                </a:cxn>
                <a:cxn ang="0">
                  <a:pos x="T6" y="T7"/>
                </a:cxn>
                <a:cxn ang="0">
                  <a:pos x="T8" y="T9"/>
                </a:cxn>
                <a:cxn ang="0">
                  <a:pos x="T10" y="T11"/>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rgbClr val="00458B"/>
            </a:solidFill>
            <a:ln w="19050" cap="flat" cmpd="sng">
              <a:solidFill>
                <a:schemeClr val="bg1"/>
              </a:solidFill>
              <a:prstDash val="solid"/>
              <a:round/>
              <a:headEnd/>
              <a:tailEnd/>
            </a:ln>
            <a:effectLst/>
          </p:spPr>
          <p:txBody>
            <a:bodyPr wrap="none" anchor="ctr"/>
            <a:lstStyle/>
            <a:p>
              <a:endParaRPr lang="zh-CN" altLang="en-US">
                <a:latin typeface="Arial" pitchFamily="34" charset="0"/>
                <a:cs typeface="Arial" pitchFamily="34" charset="0"/>
              </a:endParaRPr>
            </a:p>
          </p:txBody>
        </p:sp>
        <p:sp>
          <p:nvSpPr>
            <p:cNvPr id="13" name="Freeform 7"/>
            <p:cNvSpPr>
              <a:spLocks/>
            </p:cNvSpPr>
            <p:nvPr/>
          </p:nvSpPr>
          <p:spPr bwMode="gray">
            <a:xfrm>
              <a:off x="2035342" y="3611849"/>
              <a:ext cx="821613" cy="568325"/>
            </a:xfrm>
            <a:custGeom>
              <a:avLst/>
              <a:gdLst>
                <a:gd name="T0" fmla="*/ 372 w 372"/>
                <a:gd name="T1" fmla="*/ 1 h 358"/>
                <a:gd name="T2" fmla="*/ 372 w 372"/>
                <a:gd name="T3" fmla="*/ 358 h 358"/>
                <a:gd name="T4" fmla="*/ 165 w 372"/>
                <a:gd name="T5" fmla="*/ 357 h 358"/>
                <a:gd name="T6" fmla="*/ 0 w 372"/>
                <a:gd name="T7" fmla="*/ 181 h 358"/>
                <a:gd name="T8" fmla="*/ 164 w 372"/>
                <a:gd name="T9" fmla="*/ 1 h 358"/>
                <a:gd name="T10" fmla="*/ 372 w 372"/>
                <a:gd name="T11" fmla="*/ 1 h 358"/>
              </a:gdLst>
              <a:ahLst/>
              <a:cxnLst>
                <a:cxn ang="0">
                  <a:pos x="T0" y="T1"/>
                </a:cxn>
                <a:cxn ang="0">
                  <a:pos x="T2" y="T3"/>
                </a:cxn>
                <a:cxn ang="0">
                  <a:pos x="T4" y="T5"/>
                </a:cxn>
                <a:cxn ang="0">
                  <a:pos x="T6" y="T7"/>
                </a:cxn>
                <a:cxn ang="0">
                  <a:pos x="T8" y="T9"/>
                </a:cxn>
                <a:cxn ang="0">
                  <a:pos x="T10" y="T1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rgbClr val="00458B"/>
            </a:solidFill>
            <a:ln w="19050" cap="flat" cmpd="sng">
              <a:solidFill>
                <a:schemeClr val="bg1"/>
              </a:solidFill>
              <a:prstDash val="solid"/>
              <a:round/>
              <a:headEnd/>
              <a:tailEnd/>
            </a:ln>
            <a:effectLst/>
          </p:spPr>
          <p:txBody>
            <a:bodyPr wrap="none" anchor="ctr"/>
            <a:lstStyle/>
            <a:p>
              <a:pPr algn="ctr"/>
              <a:r>
                <a:rPr lang="en-US" altLang="zh-CN" sz="2800" b="1" dirty="0">
                  <a:solidFill>
                    <a:schemeClr val="bg1"/>
                  </a:solidFill>
                  <a:latin typeface="Arial" pitchFamily="34" charset="0"/>
                  <a:cs typeface="Arial" pitchFamily="34" charset="0"/>
                </a:rPr>
                <a:t>4</a:t>
              </a:r>
              <a:endParaRPr lang="zh-CN" altLang="en-US" sz="2800" b="1" dirty="0">
                <a:solidFill>
                  <a:schemeClr val="bg1"/>
                </a:solidFill>
                <a:latin typeface="Arial" pitchFamily="34" charset="0"/>
                <a:cs typeface="Arial" pitchFamily="34" charset="0"/>
              </a:endParaRPr>
            </a:p>
          </p:txBody>
        </p:sp>
        <p:sp>
          <p:nvSpPr>
            <p:cNvPr id="14" name="Text Box 8"/>
            <p:cNvSpPr txBox="1">
              <a:spLocks noChangeArrowheads="1"/>
            </p:cNvSpPr>
            <p:nvPr/>
          </p:nvSpPr>
          <p:spPr bwMode="gray">
            <a:xfrm>
              <a:off x="2849785" y="3670587"/>
              <a:ext cx="6225107" cy="400110"/>
            </a:xfrm>
            <a:prstGeom prst="rect">
              <a:avLst/>
            </a:prstGeom>
            <a:noFill/>
            <a:ln w="9525">
              <a:noFill/>
              <a:miter lim="800000"/>
              <a:headEnd/>
              <a:tailEnd/>
            </a:ln>
            <a:effectLst>
              <a:outerShdw dist="17961" dir="2700000" algn="ctr" rotWithShape="0">
                <a:srgbClr val="333333">
                  <a:alpha val="50000"/>
                </a:srgbClr>
              </a:outerShdw>
            </a:effectLst>
          </p:spPr>
          <p:txBody>
            <a:bodyPr wrap="square">
              <a:spAutoFit/>
            </a:bodyPr>
            <a:lstStyle/>
            <a:p>
              <a:pPr lvl="0"/>
              <a:r>
                <a:rPr lang="en-US" altLang="zh-CN" sz="2000" b="1" dirty="0" smtClean="0">
                  <a:solidFill>
                    <a:schemeClr val="bg1"/>
                  </a:solidFill>
                  <a:latin typeface="Arial"/>
                  <a:ea typeface="微软雅黑" pitchFamily="34" charset="-122"/>
                  <a:cs typeface="Arial" pitchFamily="34" charset="0"/>
                </a:rPr>
                <a:t>eDesigner Solution Configuration Guide</a:t>
              </a:r>
              <a:endParaRPr lang="zh-CN" altLang="en-US" sz="2000" b="1" dirty="0">
                <a:solidFill>
                  <a:schemeClr val="bg1"/>
                </a:solidFill>
                <a:latin typeface="Arial"/>
                <a:ea typeface="微软雅黑" pitchFamily="34" charset="-122"/>
                <a:cs typeface="Arial" pitchFamily="34" charset="0"/>
              </a:endParaRPr>
            </a:p>
          </p:txBody>
        </p:sp>
      </p:grpSp>
    </p:spTree>
    <p:extLst>
      <p:ext uri="{BB962C8B-B14F-4D97-AF65-F5344CB8AC3E}">
        <p14:creationId xmlns:p14="http://schemas.microsoft.com/office/powerpoint/2010/main" val="436565150"/>
      </p:ext>
    </p:extLst>
  </p:cSld>
  <p:clrMapOvr>
    <a:masterClrMapping/>
  </p:clrMapOvr>
  <p:transition advClick="0" advTm="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35604" y="187308"/>
            <a:ext cx="7772400" cy="1102519"/>
          </a:xfrm>
        </p:spPr>
        <p:txBody>
          <a:bodyPr/>
          <a:lstStyle/>
          <a:p>
            <a:r>
              <a:rPr lang="en-US" altLang="zh-CN" sz="2400" kern="1200" dirty="0" smtClean="0">
                <a:solidFill>
                  <a:srgbClr val="0080CB"/>
                </a:solidFill>
                <a:latin typeface="Arial" pitchFamily="34" charset="0"/>
                <a:ea typeface="微软雅黑" pitchFamily="34" charset="-122"/>
                <a:cs typeface="Arial" pitchFamily="34" charset="0"/>
              </a:rPr>
              <a:t>Addresses for Downloading Configurators and Applying for Permissions</a:t>
            </a:r>
            <a:endParaRPr lang="zh-CN" altLang="en-US" sz="2400" kern="1200" dirty="0" smtClean="0">
              <a:solidFill>
                <a:srgbClr val="0080CB"/>
              </a:solidFill>
              <a:latin typeface="Arial" pitchFamily="34" charset="0"/>
              <a:ea typeface="微软雅黑" pitchFamily="34" charset="-122"/>
              <a:cs typeface="Arial" pitchFamily="34" charset="0"/>
            </a:endParaRPr>
          </a:p>
        </p:txBody>
      </p:sp>
      <p:sp>
        <p:nvSpPr>
          <p:cNvPr id="6" name="内容占位符 2"/>
          <p:cNvSpPr>
            <a:spLocks noGrp="1"/>
          </p:cNvSpPr>
          <p:nvPr>
            <p:ph type="subTitle" idx="1"/>
          </p:nvPr>
        </p:nvSpPr>
        <p:spPr>
          <a:xfrm>
            <a:off x="593386" y="901025"/>
            <a:ext cx="7947499" cy="1314450"/>
          </a:xfrm>
          <a:prstGeom prst="rect">
            <a:avLst/>
          </a:prstGeom>
        </p:spPr>
        <p:txBody>
          <a:bodyPr anchor="ctr"/>
          <a:lstStyle/>
          <a:p>
            <a:pPr algn="l"/>
            <a:r>
              <a:rPr lang="en-US" altLang="zh-CN" sz="1200" b="0" dirty="0" smtClean="0">
                <a:solidFill>
                  <a:schemeClr val="tx1"/>
                </a:solidFill>
                <a:latin typeface="Arial"/>
                <a:ea typeface="微软雅黑" pitchFamily="34" charset="-122"/>
              </a:rPr>
              <a:t>Websites for applying for configurator permissions: </a:t>
            </a:r>
            <a:r>
              <a:rPr lang="en-US" altLang="zh-CN" sz="1200" b="0" dirty="0" smtClean="0">
                <a:solidFill>
                  <a:schemeClr val="tx1"/>
                </a:solidFill>
                <a:latin typeface="Arial" pitchFamily="34" charset="0"/>
                <a:cs typeface="Arial" pitchFamily="34" charset="0"/>
                <a:hlinkClick r:id="rId3"/>
              </a:rPr>
              <a:t>http://w3.huawei.com/dominoapp/it/isr/unistarcfg/unistarappflow.nsf/fmMain?Openform</a:t>
            </a:r>
            <a:endParaRPr lang="en-US" altLang="zh-CN" sz="1200" b="0" dirty="0" smtClean="0">
              <a:solidFill>
                <a:schemeClr val="tx1"/>
              </a:solidFill>
              <a:latin typeface="Arial"/>
              <a:ea typeface="微软雅黑" pitchFamily="34" charset="-122"/>
            </a:endParaRPr>
          </a:p>
          <a:p>
            <a:pPr algn="l"/>
            <a:r>
              <a:rPr lang="en-US" altLang="zh-CN" sz="1200" b="0" dirty="0" smtClean="0">
                <a:solidFill>
                  <a:schemeClr val="tx1"/>
                </a:solidFill>
                <a:latin typeface="Arial"/>
                <a:ea typeface="微软雅黑" pitchFamily="34" charset="-122"/>
              </a:rPr>
              <a:t>Website for downloading the UniSTAR client: </a:t>
            </a:r>
            <a:r>
              <a:rPr lang="en-US" altLang="zh-CN" sz="1200" b="0" dirty="0">
                <a:solidFill>
                  <a:schemeClr val="tx1"/>
                </a:solidFill>
                <a:latin typeface="Arial" pitchFamily="34" charset="0"/>
                <a:cs typeface="Arial" pitchFamily="34" charset="0"/>
                <a:hlinkClick r:id="rId4"/>
              </a:rPr>
              <a:t>http://cfg.huawei.com:8080/WebUI/index.jsp</a:t>
            </a:r>
            <a:r>
              <a:rPr lang="en-US" altLang="zh-CN" sz="1200" b="0" dirty="0">
                <a:solidFill>
                  <a:schemeClr val="tx1"/>
                </a:solidFill>
                <a:latin typeface="Arial" pitchFamily="34" charset="0"/>
                <a:cs typeface="Arial" pitchFamily="34" charset="0"/>
              </a:rPr>
              <a:t> </a:t>
            </a:r>
            <a:endParaRPr lang="en-US" altLang="zh-CN" sz="1200" b="0" dirty="0">
              <a:solidFill>
                <a:schemeClr val="tx1"/>
              </a:solidFill>
              <a:latin typeface="Arial Unicode MS" pitchFamily="34" charset="-122"/>
              <a:ea typeface="微软雅黑" pitchFamily="34" charset="-122"/>
            </a:endParaRPr>
          </a:p>
          <a:p>
            <a:pPr algn="l"/>
            <a:r>
              <a:rPr lang="en-US" altLang="zh-CN" sz="1200" b="0" dirty="0" smtClean="0">
                <a:solidFill>
                  <a:schemeClr val="tx1"/>
                </a:solidFill>
                <a:latin typeface="Arial"/>
                <a:ea typeface="微软雅黑" pitchFamily="34" charset="-122"/>
              </a:rPr>
              <a:t>Website for accessing SCT: </a:t>
            </a:r>
            <a:r>
              <a:rPr lang="en-US" altLang="zh-CN" sz="1200" b="0" dirty="0" smtClean="0">
                <a:solidFill>
                  <a:schemeClr val="tx1"/>
                </a:solidFill>
                <a:latin typeface="Arial"/>
                <a:ea typeface="微软雅黑" pitchFamily="34" charset="-122"/>
                <a:hlinkClick r:id="rId5"/>
              </a:rPr>
              <a:t>http://app.huawei.com/unistar/sct/queryProductAction!showHome.action?#</a:t>
            </a:r>
            <a:r>
              <a:rPr lang="en-US" altLang="zh-CN" sz="1200" b="0" dirty="0" smtClean="0">
                <a:solidFill>
                  <a:schemeClr val="tx1"/>
                </a:solidFill>
                <a:latin typeface="Arial"/>
                <a:ea typeface="微软雅黑" pitchFamily="34" charset="-122"/>
              </a:rPr>
              <a:t> </a:t>
            </a:r>
          </a:p>
          <a:p>
            <a:pPr algn="l"/>
            <a:r>
              <a:rPr lang="en-US" altLang="zh-CN" sz="1200" b="0" dirty="0" smtClean="0">
                <a:solidFill>
                  <a:schemeClr val="tx1"/>
                </a:solidFill>
                <a:latin typeface="Arial"/>
                <a:ea typeface="微软雅黑" pitchFamily="34" charset="-122"/>
              </a:rPr>
              <a:t>Website for accessing eDesigner: </a:t>
            </a:r>
            <a:r>
              <a:rPr lang="en-US" altLang="zh-CN" sz="1200" b="0" dirty="0" smtClean="0">
                <a:solidFill>
                  <a:schemeClr val="tx1"/>
                </a:solidFill>
                <a:latin typeface="Arial"/>
                <a:ea typeface="微软雅黑" pitchFamily="34" charset="-122"/>
                <a:hlinkClick r:id="rId6"/>
              </a:rPr>
              <a:t>http://app.huawei.com/unistar/edesigner/solutionAction!showHome.action</a:t>
            </a:r>
            <a:r>
              <a:rPr lang="en-US" altLang="zh-CN" sz="1200" b="0" dirty="0" smtClean="0">
                <a:solidFill>
                  <a:schemeClr val="tx1"/>
                </a:solidFill>
                <a:latin typeface="Arial"/>
                <a:ea typeface="微软雅黑" pitchFamily="34" charset="-122"/>
              </a:rPr>
              <a:t> </a:t>
            </a:r>
            <a:endParaRPr lang="zh-CN" altLang="en-US" sz="1200" b="0" dirty="0" smtClean="0">
              <a:solidFill>
                <a:schemeClr val="tx1"/>
              </a:solidFill>
              <a:latin typeface="Arial"/>
              <a:ea typeface="微软雅黑"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818186791"/>
              </p:ext>
            </p:extLst>
          </p:nvPr>
        </p:nvGraphicFramePr>
        <p:xfrm>
          <a:off x="440584" y="2364632"/>
          <a:ext cx="8039099" cy="2133600"/>
        </p:xfrm>
        <a:graphic>
          <a:graphicData uri="http://schemas.openxmlformats.org/drawingml/2006/table">
            <a:tbl>
              <a:tblPr firstRow="1" bandRow="1"/>
              <a:tblGrid>
                <a:gridCol w="1160928"/>
                <a:gridCol w="3601571"/>
                <a:gridCol w="3276600"/>
              </a:tblGrid>
              <a:tr h="3049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lt1"/>
                          </a:solidFill>
                          <a:latin typeface="Arial" pitchFamily="34" charset="0"/>
                          <a:ea typeface="+mn-ea"/>
                          <a:cs typeface="Arial" pitchFamily="34" charset="0"/>
                        </a:rPr>
                        <a:t>Configurator Version</a:t>
                      </a:r>
                      <a:endParaRPr lang="zh-CN" altLang="en-US" sz="1000" b="1" kern="1200" dirty="0" smtClean="0">
                        <a:solidFill>
                          <a:schemeClr val="lt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1000" dirty="0" smtClean="0">
                          <a:latin typeface="Arial" pitchFamily="34" charset="0"/>
                          <a:cs typeface="Arial" pitchFamily="34" charset="0"/>
                        </a:rPr>
                        <a:t>Address for Applying for Permissions:</a:t>
                      </a:r>
                      <a:endParaRPr lang="zh-CN" altLang="en-US" sz="10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1000" dirty="0" smtClean="0">
                          <a:latin typeface="Arial" pitchFamily="34" charset="0"/>
                          <a:cs typeface="Arial" pitchFamily="34" charset="0"/>
                        </a:rPr>
                        <a:t>Address for Downloading the UniSTAR Installation Package</a:t>
                      </a:r>
                      <a:endParaRPr lang="zh-CN" altLang="en-US" sz="10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361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latin typeface="Arial" pitchFamily="34" charset="0"/>
                          <a:cs typeface="Arial" pitchFamily="34" charset="0"/>
                        </a:rPr>
                        <a:t>Enterprise network (China)</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itchFamily="34" charset="0"/>
                          <a:ea typeface="+mn-ea"/>
                          <a:cs typeface="Arial" pitchFamily="34" charset="0"/>
                        </a:rPr>
                        <a:t>Level-1 application: Product Data Package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itchFamily="34" charset="0"/>
                          <a:ea typeface="+mn-ea"/>
                          <a:cs typeface="Arial" pitchFamily="34" charset="0"/>
                        </a:rPr>
                        <a:t>Level-2 application: Enterprise IT Product Line(China) </a:t>
                      </a: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ltLang="zh-CN" sz="1000" dirty="0" smtClean="0">
                          <a:solidFill>
                            <a:srgbClr val="0081CC"/>
                          </a:solidFill>
                          <a:latin typeface="Arial" pitchFamily="34" charset="0"/>
                          <a:cs typeface="Arial" pitchFamily="34" charset="0"/>
                        </a:rPr>
                        <a:t>UniSTAR eCFG for IP&amp;IT China</a:t>
                      </a:r>
                      <a:endParaRPr lang="zh-CN" altLang="en-US" sz="1000" dirty="0">
                        <a:solidFill>
                          <a:srgbClr val="0081CC"/>
                        </a:solidFill>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61182">
                <a:tc>
                  <a:txBody>
                    <a:bodyPr/>
                    <a:lstStyle/>
                    <a:p>
                      <a:r>
                        <a:rPr lang="en-US" altLang="zh-CN" sz="1000" dirty="0" smtClean="0">
                          <a:latin typeface="Arial" pitchFamily="34" charset="0"/>
                          <a:cs typeface="Arial" pitchFamily="34" charset="0"/>
                        </a:rPr>
                        <a:t>Enterprise network (outside of China)</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itchFamily="34" charset="0"/>
                          <a:ea typeface="+mn-ea"/>
                          <a:cs typeface="Arial" pitchFamily="34" charset="0"/>
                        </a:rPr>
                        <a:t>Level-1 application: Product Data Package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itchFamily="34" charset="0"/>
                          <a:ea typeface="+mn-ea"/>
                          <a:cs typeface="Arial" pitchFamily="34" charset="0"/>
                        </a:rPr>
                        <a:t>Level-2 application: Enterprise IT Product Line</a:t>
                      </a:r>
                    </a:p>
                  </a:txBody>
                  <a:tcPr>
                    <a:lnL w="12700" cap="flat" cmpd="sng" algn="ctr">
                      <a:solidFill>
                        <a:sysClr val="window" lastClr="BDF2C4"/>
                      </a:solidFill>
                      <a:prstDash val="solid"/>
                      <a:round/>
                      <a:headEnd type="none" w="med" len="med"/>
                      <a:tailEnd type="none" w="med" len="med"/>
                    </a:lnL>
                    <a:lnR w="12700" cmpd="sng">
                      <a:solidFill>
                        <a:sysClr val="window" lastClr="BDF2C4"/>
                      </a:solidFill>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altLang="zh-CN" sz="1000" dirty="0" err="1" smtClean="0">
                          <a:latin typeface="Arial" pitchFamily="34" charset="0"/>
                          <a:cs typeface="Arial" pitchFamily="34" charset="0"/>
                        </a:rPr>
                        <a:t>UniSTAR</a:t>
                      </a:r>
                      <a:r>
                        <a:rPr lang="en-US" altLang="zh-CN" sz="1000" dirty="0" smtClean="0">
                          <a:latin typeface="Arial" pitchFamily="34" charset="0"/>
                          <a:cs typeface="Arial" pitchFamily="34" charset="0"/>
                        </a:rPr>
                        <a:t> eCFG for IP&amp;IT Oversea</a:t>
                      </a:r>
                      <a:endParaRPr lang="zh-CN" altLang="en-US" sz="10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61182">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latin typeface="Arial" pitchFamily="34" charset="0"/>
                          <a:cs typeface="Arial" pitchFamily="34" charset="0"/>
                        </a:rPr>
                        <a:t>Carrier (China)</a:t>
                      </a:r>
                      <a:endParaRPr lang="zh-CN" altLang="en-US" sz="10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itchFamily="34" charset="0"/>
                          <a:ea typeface="+mn-ea"/>
                          <a:cs typeface="Arial" pitchFamily="34" charset="0"/>
                        </a:rPr>
                        <a:t>Level-1 application: Product Data Package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itchFamily="34" charset="0"/>
                          <a:ea typeface="+mn-ea"/>
                          <a:cs typeface="Arial" pitchFamily="34" charset="0"/>
                        </a:rPr>
                        <a:t>Level-2 application: Carrie IT Product Line(China)</a:t>
                      </a:r>
                      <a:endParaRPr lang="zh-CN" altLang="en-US" sz="1000" kern="1200" dirty="0" smtClean="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itchFamily="34" charset="0"/>
                          <a:ea typeface="+mn-ea"/>
                          <a:cs typeface="Arial" pitchFamily="34" charset="0"/>
                        </a:rPr>
                        <a:t>UniSTAR CFG for </a:t>
                      </a:r>
                      <a:r>
                        <a:rPr lang="en-US" altLang="zh-CN" sz="1000" kern="1200" dirty="0" err="1" smtClean="0">
                          <a:solidFill>
                            <a:schemeClr val="dk1"/>
                          </a:solidFill>
                          <a:latin typeface="Arial" pitchFamily="34" charset="0"/>
                          <a:ea typeface="+mn-ea"/>
                          <a:cs typeface="Arial" pitchFamily="34" charset="0"/>
                        </a:rPr>
                        <a:t>AppSoft</a:t>
                      </a:r>
                      <a:r>
                        <a:rPr lang="en-US" altLang="zh-CN" sz="1000" kern="1200" dirty="0" smtClean="0">
                          <a:solidFill>
                            <a:schemeClr val="dk1"/>
                          </a:solidFill>
                          <a:latin typeface="Arial" pitchFamily="34" charset="0"/>
                          <a:ea typeface="+mn-ea"/>
                          <a:cs typeface="Arial" pitchFamily="34" charset="0"/>
                        </a:rPr>
                        <a:t> &amp; IT China</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61182">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latin typeface="Arial" pitchFamily="34" charset="0"/>
                          <a:cs typeface="Arial" pitchFamily="34" charset="0"/>
                        </a:rPr>
                        <a:t>Carrier (outside of China)</a:t>
                      </a:r>
                      <a:endParaRPr lang="zh-CN" altLang="en-US" sz="10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itchFamily="34" charset="0"/>
                          <a:ea typeface="+mn-ea"/>
                          <a:cs typeface="Arial" pitchFamily="34" charset="0"/>
                        </a:rPr>
                        <a:t>Level-1 application: Product Data Package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itchFamily="34" charset="0"/>
                          <a:ea typeface="+mn-ea"/>
                          <a:cs typeface="Arial" pitchFamily="34" charset="0"/>
                        </a:rPr>
                        <a:t>Level-2 application: Carrie IT Product Line</a:t>
                      </a:r>
                      <a:endParaRPr lang="zh-CN" altLang="en-US" sz="1000" kern="1200" dirty="0" smtClean="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err="1" smtClean="0">
                          <a:solidFill>
                            <a:schemeClr val="dk1"/>
                          </a:solidFill>
                          <a:latin typeface="Arial" pitchFamily="34" charset="0"/>
                          <a:ea typeface="+mn-ea"/>
                          <a:cs typeface="Arial" pitchFamily="34" charset="0"/>
                        </a:rPr>
                        <a:t>UniSTAR</a:t>
                      </a:r>
                      <a:r>
                        <a:rPr lang="en-US" altLang="zh-CN" sz="1000" kern="1200" dirty="0" smtClean="0">
                          <a:solidFill>
                            <a:schemeClr val="dk1"/>
                          </a:solidFill>
                          <a:latin typeface="Arial" pitchFamily="34" charset="0"/>
                          <a:ea typeface="+mn-ea"/>
                          <a:cs typeface="Arial" pitchFamily="34" charset="0"/>
                        </a:rPr>
                        <a:t> CFG for </a:t>
                      </a:r>
                      <a:r>
                        <a:rPr lang="en-US" altLang="zh-CN" sz="1000" kern="1200" dirty="0" err="1" smtClean="0">
                          <a:solidFill>
                            <a:schemeClr val="dk1"/>
                          </a:solidFill>
                          <a:latin typeface="Arial" pitchFamily="34" charset="0"/>
                          <a:ea typeface="+mn-ea"/>
                          <a:cs typeface="Arial" pitchFamily="34" charset="0"/>
                        </a:rPr>
                        <a:t>Wireless&amp;Core</a:t>
                      </a:r>
                      <a:r>
                        <a:rPr lang="en-US" altLang="zh-CN" sz="1000" kern="1200" dirty="0" smtClean="0">
                          <a:solidFill>
                            <a:schemeClr val="dk1"/>
                          </a:solidFill>
                          <a:latin typeface="Arial" pitchFamily="34" charset="0"/>
                          <a:ea typeface="+mn-ea"/>
                          <a:cs typeface="Arial" pitchFamily="34" charset="0"/>
                        </a:rPr>
                        <a:t> </a:t>
                      </a:r>
                      <a:r>
                        <a:rPr lang="en-US" altLang="zh-CN" sz="1000" kern="1200" dirty="0" err="1" smtClean="0">
                          <a:solidFill>
                            <a:schemeClr val="dk1"/>
                          </a:solidFill>
                          <a:latin typeface="Arial" pitchFamily="34" charset="0"/>
                          <a:ea typeface="+mn-ea"/>
                          <a:cs typeface="Arial" pitchFamily="34" charset="0"/>
                        </a:rPr>
                        <a:t>Network&amp;IT</a:t>
                      </a:r>
                      <a:r>
                        <a:rPr lang="en-US" altLang="zh-CN" sz="1000" kern="1200" dirty="0" smtClean="0">
                          <a:solidFill>
                            <a:schemeClr val="dk1"/>
                          </a:solidFill>
                          <a:latin typeface="Arial" pitchFamily="34" charset="0"/>
                          <a:ea typeface="+mn-ea"/>
                          <a:cs typeface="Arial" pitchFamily="34" charset="0"/>
                        </a:rPr>
                        <a:t> Oversea</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spTree>
  </p:cSld>
  <p:clrMapOvr>
    <a:masterClrMapping/>
  </p:clrMapOvr>
  <p:transition advClick="0" advTm="8000">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561279" y="1285928"/>
            <a:ext cx="7610475" cy="2181225"/>
          </a:xfrm>
          <a:prstGeom prst="rect">
            <a:avLst/>
          </a:prstGeom>
        </p:spPr>
      </p:pic>
      <p:sp>
        <p:nvSpPr>
          <p:cNvPr id="2" name="标题 1"/>
          <p:cNvSpPr>
            <a:spLocks noGrp="1"/>
          </p:cNvSpPr>
          <p:nvPr>
            <p:ph type="title"/>
          </p:nvPr>
        </p:nvSpPr>
        <p:spPr/>
        <p:txBody>
          <a:bodyPr/>
          <a:lstStyle/>
          <a:p>
            <a:r>
              <a:rPr lang="en-US" altLang="zh-CN" sz="2400" dirty="0" smtClean="0">
                <a:latin typeface="Arial"/>
              </a:rPr>
              <a:t>eDesigner Solution Configuration</a:t>
            </a:r>
            <a:endParaRPr lang="zh-CN" altLang="en-US" sz="2400" dirty="0">
              <a:latin typeface="Arial"/>
            </a:endParaRPr>
          </a:p>
        </p:txBody>
      </p:sp>
      <p:sp>
        <p:nvSpPr>
          <p:cNvPr id="5" name="圆角矩形标注 4"/>
          <p:cNvSpPr/>
          <p:nvPr/>
        </p:nvSpPr>
        <p:spPr bwMode="auto">
          <a:xfrm>
            <a:off x="4048019" y="3740114"/>
            <a:ext cx="1889588" cy="711813"/>
          </a:xfrm>
          <a:prstGeom prst="wedgeRoundRectCallout">
            <a:avLst>
              <a:gd name="adj1" fmla="val 18690"/>
              <a:gd name="adj2" fmla="val -142325"/>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6" name="Rectangle 10"/>
          <p:cNvSpPr>
            <a:spLocks noChangeArrowheads="1"/>
          </p:cNvSpPr>
          <p:nvPr/>
        </p:nvSpPr>
        <p:spPr bwMode="gray">
          <a:xfrm>
            <a:off x="4140485" y="3790915"/>
            <a:ext cx="1797121" cy="501649"/>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1000" dirty="0" smtClean="0">
                <a:latin typeface="Arial"/>
                <a:ea typeface="微软雅黑" pitchFamily="34" charset="-122"/>
              </a:rPr>
              <a:t>This is an OceanStor 9000 portal. You can select a product before choosing a scenario.</a:t>
            </a:r>
          </a:p>
        </p:txBody>
      </p:sp>
      <p:sp>
        <p:nvSpPr>
          <p:cNvPr id="9" name="矩形 8"/>
          <p:cNvSpPr/>
          <p:nvPr/>
        </p:nvSpPr>
        <p:spPr bwMode="auto">
          <a:xfrm>
            <a:off x="4263775" y="2804844"/>
            <a:ext cx="2866490" cy="267129"/>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val="3846199361"/>
      </p:ext>
    </p:extLst>
  </p:cSld>
  <p:clrMapOvr>
    <a:masterClrMapping/>
  </p:clrMapOvr>
  <p:transition advClick="0" advTm="8000">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stretch>
            <a:fillRect/>
          </a:stretch>
        </p:blipFill>
        <p:spPr>
          <a:xfrm>
            <a:off x="638762" y="2943706"/>
            <a:ext cx="3511997" cy="1485311"/>
          </a:xfrm>
          <a:prstGeom prst="rect">
            <a:avLst/>
          </a:prstGeom>
        </p:spPr>
      </p:pic>
      <p:sp>
        <p:nvSpPr>
          <p:cNvPr id="2" name="标题 1"/>
          <p:cNvSpPr>
            <a:spLocks noGrp="1"/>
          </p:cNvSpPr>
          <p:nvPr>
            <p:ph type="title"/>
          </p:nvPr>
        </p:nvSpPr>
        <p:spPr>
          <a:xfrm>
            <a:off x="229177" y="69114"/>
            <a:ext cx="7632700" cy="653653"/>
          </a:xfrm>
        </p:spPr>
        <p:txBody>
          <a:bodyPr/>
          <a:lstStyle/>
          <a:p>
            <a:r>
              <a:rPr lang="en-US" altLang="zh-CN" sz="2400" dirty="0" smtClean="0">
                <a:latin typeface="Arial"/>
              </a:rPr>
              <a:t>Details on Configurations – 1</a:t>
            </a:r>
            <a:endParaRPr lang="zh-CN" altLang="en-US" sz="2400" dirty="0">
              <a:latin typeface="Arial"/>
            </a:endParaRPr>
          </a:p>
        </p:txBody>
      </p:sp>
      <p:sp>
        <p:nvSpPr>
          <p:cNvPr id="4" name="TextBox 114"/>
          <p:cNvSpPr txBox="1">
            <a:spLocks noChangeArrowheads="1"/>
          </p:cNvSpPr>
          <p:nvPr/>
        </p:nvSpPr>
        <p:spPr bwMode="auto">
          <a:xfrm>
            <a:off x="291225" y="766969"/>
            <a:ext cx="476946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1. Input requirements in a media asset scenario. </a:t>
            </a:r>
          </a:p>
        </p:txBody>
      </p:sp>
      <p:sp>
        <p:nvSpPr>
          <p:cNvPr id="10" name="TextBox 114"/>
          <p:cNvSpPr txBox="1">
            <a:spLocks noChangeArrowheads="1"/>
          </p:cNvSpPr>
          <p:nvPr/>
        </p:nvSpPr>
        <p:spPr bwMode="auto">
          <a:xfrm>
            <a:off x="368321" y="1052922"/>
            <a:ext cx="3822679" cy="60014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Step 1: Select a sub-scenario from </a:t>
            </a:r>
            <a:r>
              <a:rPr lang="en-US" altLang="zh-CN" sz="1100" dirty="0" err="1" smtClean="0">
                <a:latin typeface="Arial"/>
                <a:ea typeface="微软雅黑" pitchFamily="34" charset="-122"/>
              </a:rPr>
              <a:t>MAM</a:t>
            </a:r>
            <a:r>
              <a:rPr lang="en-US" altLang="zh-CN" sz="1100" dirty="0" smtClean="0">
                <a:latin typeface="Arial"/>
                <a:ea typeface="微软雅黑" pitchFamily="34" charset="-122"/>
              </a:rPr>
              <a:t>, non-linear edit/edit, and non-linear edit/edit + </a:t>
            </a:r>
            <a:r>
              <a:rPr lang="en-US" altLang="zh-CN" sz="1100" dirty="0" err="1" smtClean="0">
                <a:latin typeface="Arial"/>
                <a:ea typeface="微软雅黑" pitchFamily="34" charset="-122"/>
              </a:rPr>
              <a:t>MAM</a:t>
            </a:r>
            <a:r>
              <a:rPr lang="en-US" altLang="zh-CN" sz="1100" dirty="0" smtClean="0">
                <a:latin typeface="Arial"/>
                <a:ea typeface="微软雅黑" pitchFamily="34" charset="-122"/>
              </a:rPr>
              <a:t>.</a:t>
            </a:r>
          </a:p>
        </p:txBody>
      </p:sp>
      <p:sp>
        <p:nvSpPr>
          <p:cNvPr id="18" name="TextBox 114"/>
          <p:cNvSpPr txBox="1">
            <a:spLocks noChangeArrowheads="1"/>
          </p:cNvSpPr>
          <p:nvPr/>
        </p:nvSpPr>
        <p:spPr bwMode="auto">
          <a:xfrm>
            <a:off x="320672" y="2520659"/>
            <a:ext cx="4057363"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Step 2: Input customized requirement parameters.</a:t>
            </a:r>
          </a:p>
        </p:txBody>
      </p:sp>
      <p:sp>
        <p:nvSpPr>
          <p:cNvPr id="13" name="TextBox 114"/>
          <p:cNvSpPr txBox="1">
            <a:spLocks noChangeArrowheads="1"/>
          </p:cNvSpPr>
          <p:nvPr/>
        </p:nvSpPr>
        <p:spPr bwMode="auto">
          <a:xfrm>
            <a:off x="4671481" y="1060805"/>
            <a:ext cx="4472519"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Step 3: Input specific capacity and performance needs.</a:t>
            </a:r>
          </a:p>
        </p:txBody>
      </p:sp>
      <p:sp>
        <p:nvSpPr>
          <p:cNvPr id="14" name="圆角矩形标注 13"/>
          <p:cNvSpPr/>
          <p:nvPr/>
        </p:nvSpPr>
        <p:spPr bwMode="auto">
          <a:xfrm>
            <a:off x="1654140" y="2866490"/>
            <a:ext cx="2142005" cy="1151328"/>
          </a:xfrm>
          <a:prstGeom prst="wedgeRoundRectCallout">
            <a:avLst>
              <a:gd name="adj1" fmla="val 24537"/>
              <a:gd name="adj2" fmla="val 70084"/>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5" name="Rectangle 10"/>
          <p:cNvSpPr>
            <a:spLocks noChangeArrowheads="1"/>
          </p:cNvSpPr>
          <p:nvPr/>
        </p:nvSpPr>
        <p:spPr bwMode="gray">
          <a:xfrm>
            <a:off x="1653309" y="2978360"/>
            <a:ext cx="2225964" cy="811658"/>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1000" b="1" dirty="0" smtClean="0">
                <a:latin typeface="Arial"/>
                <a:ea typeface="微软雅黑" pitchFamily="34" charset="-122"/>
              </a:rPr>
              <a:t>Professional Type </a:t>
            </a:r>
            <a:r>
              <a:rPr lang="en-US" altLang="zh-CN" sz="1000" dirty="0" smtClean="0">
                <a:latin typeface="Arial"/>
                <a:ea typeface="微软雅黑" pitchFamily="34" charset="-122"/>
              </a:rPr>
              <a:t>indicates that detailed field network conditions and requirements are well understood. </a:t>
            </a:r>
            <a:r>
              <a:rPr lang="en-US" altLang="zh-CN" sz="1000" b="1" dirty="0" smtClean="0">
                <a:latin typeface="Arial"/>
                <a:ea typeface="微软雅黑" pitchFamily="34" charset="-122"/>
              </a:rPr>
              <a:t>Common Type </a:t>
            </a:r>
            <a:r>
              <a:rPr lang="en-US" altLang="zh-CN" sz="1000" dirty="0" smtClean="0">
                <a:latin typeface="Arial"/>
                <a:ea typeface="微软雅黑" pitchFamily="34" charset="-122"/>
              </a:rPr>
              <a:t>means that only capacity and performance demands are aware of.</a:t>
            </a:r>
          </a:p>
        </p:txBody>
      </p:sp>
      <p:sp>
        <p:nvSpPr>
          <p:cNvPr id="8" name="矩形 7"/>
          <p:cNvSpPr/>
          <p:nvPr/>
        </p:nvSpPr>
        <p:spPr bwMode="auto">
          <a:xfrm>
            <a:off x="3513762" y="4397339"/>
            <a:ext cx="750013" cy="20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9" name="矩形 8"/>
          <p:cNvSpPr/>
          <p:nvPr/>
        </p:nvSpPr>
        <p:spPr bwMode="auto">
          <a:xfrm>
            <a:off x="3133618" y="4243227"/>
            <a:ext cx="739739" cy="256854"/>
          </a:xfrm>
          <a:prstGeom prst="rect">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2" name="TextBox 114"/>
          <p:cNvSpPr txBox="1">
            <a:spLocks noChangeArrowheads="1"/>
          </p:cNvSpPr>
          <p:nvPr/>
        </p:nvSpPr>
        <p:spPr bwMode="auto">
          <a:xfrm>
            <a:off x="299786" y="498131"/>
            <a:ext cx="6562831" cy="346232"/>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The following describes how to configure eDesigner in a media asset scenario. </a:t>
            </a:r>
          </a:p>
        </p:txBody>
      </p:sp>
      <p:pic>
        <p:nvPicPr>
          <p:cNvPr id="11" name="图片 10"/>
          <p:cNvPicPr>
            <a:picLocks noChangeAspect="1"/>
          </p:cNvPicPr>
          <p:nvPr/>
        </p:nvPicPr>
        <p:blipFill>
          <a:blip r:embed="rId4" cstate="print"/>
          <a:stretch>
            <a:fillRect/>
          </a:stretch>
        </p:blipFill>
        <p:spPr>
          <a:xfrm>
            <a:off x="648020" y="1627117"/>
            <a:ext cx="1293795" cy="833630"/>
          </a:xfrm>
          <a:prstGeom prst="rect">
            <a:avLst/>
          </a:prstGeom>
        </p:spPr>
      </p:pic>
      <p:pic>
        <p:nvPicPr>
          <p:cNvPr id="12" name="图片 11"/>
          <p:cNvPicPr>
            <a:picLocks noChangeAspect="1"/>
          </p:cNvPicPr>
          <p:nvPr/>
        </p:nvPicPr>
        <p:blipFill>
          <a:blip r:embed="rId5" cstate="print"/>
          <a:stretch>
            <a:fillRect/>
          </a:stretch>
        </p:blipFill>
        <p:spPr>
          <a:xfrm>
            <a:off x="1943100" y="1628133"/>
            <a:ext cx="2645258" cy="837665"/>
          </a:xfrm>
          <a:prstGeom prst="rect">
            <a:avLst/>
          </a:prstGeom>
        </p:spPr>
      </p:pic>
      <p:pic>
        <p:nvPicPr>
          <p:cNvPr id="17" name="图片 16"/>
          <p:cNvPicPr>
            <a:picLocks noChangeAspect="1"/>
          </p:cNvPicPr>
          <p:nvPr/>
        </p:nvPicPr>
        <p:blipFill>
          <a:blip r:embed="rId6" cstate="print"/>
          <a:stretch>
            <a:fillRect/>
          </a:stretch>
        </p:blipFill>
        <p:spPr>
          <a:xfrm>
            <a:off x="4746982" y="1446944"/>
            <a:ext cx="3698376" cy="1636816"/>
          </a:xfrm>
          <a:prstGeom prst="rect">
            <a:avLst/>
          </a:prstGeom>
        </p:spPr>
      </p:pic>
      <p:pic>
        <p:nvPicPr>
          <p:cNvPr id="23" name="图片 22"/>
          <p:cNvPicPr>
            <a:picLocks noChangeAspect="1"/>
          </p:cNvPicPr>
          <p:nvPr/>
        </p:nvPicPr>
        <p:blipFill>
          <a:blip r:embed="rId7" cstate="print"/>
          <a:stretch>
            <a:fillRect/>
          </a:stretch>
        </p:blipFill>
        <p:spPr>
          <a:xfrm>
            <a:off x="4749605" y="3201791"/>
            <a:ext cx="2875348" cy="969517"/>
          </a:xfrm>
          <a:prstGeom prst="rect">
            <a:avLst/>
          </a:prstGeom>
        </p:spPr>
      </p:pic>
      <p:pic>
        <p:nvPicPr>
          <p:cNvPr id="24" name="图片 23"/>
          <p:cNvPicPr>
            <a:picLocks noChangeAspect="1"/>
          </p:cNvPicPr>
          <p:nvPr/>
        </p:nvPicPr>
        <p:blipFill>
          <a:blip r:embed="rId8" cstate="print"/>
          <a:stretch>
            <a:fillRect/>
          </a:stretch>
        </p:blipFill>
        <p:spPr>
          <a:xfrm>
            <a:off x="7616896" y="3202541"/>
            <a:ext cx="1311346" cy="960788"/>
          </a:xfrm>
          <a:prstGeom prst="rect">
            <a:avLst/>
          </a:prstGeom>
        </p:spPr>
      </p:pic>
    </p:spTree>
    <p:extLst>
      <p:ext uri="{BB962C8B-B14F-4D97-AF65-F5344CB8AC3E}">
        <p14:creationId xmlns:p14="http://schemas.microsoft.com/office/powerpoint/2010/main" val="323595015"/>
      </p:ext>
    </p:extLst>
  </p:cSld>
  <p:clrMapOvr>
    <a:masterClrMapping/>
  </p:clrMapOvr>
  <p:transition advClick="0" advTm="8000">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770" y="336962"/>
            <a:ext cx="7632700" cy="653653"/>
          </a:xfrm>
        </p:spPr>
        <p:txBody>
          <a:bodyPr/>
          <a:lstStyle/>
          <a:p>
            <a:r>
              <a:rPr lang="en-US" altLang="zh-CN" sz="2400" dirty="0" smtClean="0">
                <a:latin typeface="Arial"/>
              </a:rPr>
              <a:t>Details on Configurations – 2</a:t>
            </a:r>
            <a:endParaRPr lang="zh-CN" altLang="en-US" sz="2400" dirty="0">
              <a:latin typeface="Arial"/>
            </a:endParaRPr>
          </a:p>
        </p:txBody>
      </p:sp>
      <p:sp>
        <p:nvSpPr>
          <p:cNvPr id="3" name="TextBox 114"/>
          <p:cNvSpPr txBox="1">
            <a:spLocks noChangeArrowheads="1"/>
          </p:cNvSpPr>
          <p:nvPr/>
        </p:nvSpPr>
        <p:spPr bwMode="auto">
          <a:xfrm>
            <a:off x="291225" y="827257"/>
            <a:ext cx="4769464" cy="60014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2. Plan capacity in the media asset scenario. </a:t>
            </a:r>
          </a:p>
          <a:p>
            <a:pPr marL="176213" defTabSz="914141">
              <a:lnSpc>
                <a:spcPct val="150000"/>
              </a:lnSpc>
            </a:pPr>
            <a:r>
              <a:rPr lang="en-US" altLang="zh-CN" sz="1100" dirty="0" smtClean="0">
                <a:latin typeface="Arial"/>
                <a:ea typeface="微软雅黑" pitchFamily="34" charset="-122"/>
              </a:rPr>
              <a:t>Adjust product hardware configurations.</a:t>
            </a:r>
          </a:p>
        </p:txBody>
      </p:sp>
      <p:pic>
        <p:nvPicPr>
          <p:cNvPr id="5" name="图片 4"/>
          <p:cNvPicPr>
            <a:picLocks noChangeAspect="1"/>
          </p:cNvPicPr>
          <p:nvPr/>
        </p:nvPicPr>
        <p:blipFill>
          <a:blip r:embed="rId3" cstate="print"/>
          <a:stretch>
            <a:fillRect/>
          </a:stretch>
        </p:blipFill>
        <p:spPr>
          <a:xfrm>
            <a:off x="1878030" y="1422400"/>
            <a:ext cx="3957691" cy="2121467"/>
          </a:xfrm>
          <a:prstGeom prst="rect">
            <a:avLst/>
          </a:prstGeom>
        </p:spPr>
      </p:pic>
      <p:pic>
        <p:nvPicPr>
          <p:cNvPr id="9" name="图片 8"/>
          <p:cNvPicPr>
            <a:picLocks noChangeAspect="1"/>
          </p:cNvPicPr>
          <p:nvPr/>
        </p:nvPicPr>
        <p:blipFill>
          <a:blip r:embed="rId4" cstate="print"/>
          <a:stretch>
            <a:fillRect/>
          </a:stretch>
        </p:blipFill>
        <p:spPr>
          <a:xfrm>
            <a:off x="1868559" y="3568824"/>
            <a:ext cx="3977436" cy="1284445"/>
          </a:xfrm>
          <a:prstGeom prst="rect">
            <a:avLst/>
          </a:prstGeom>
        </p:spPr>
      </p:pic>
    </p:spTree>
    <p:extLst>
      <p:ext uri="{BB962C8B-B14F-4D97-AF65-F5344CB8AC3E}">
        <p14:creationId xmlns:p14="http://schemas.microsoft.com/office/powerpoint/2010/main" val="3951990317"/>
      </p:ext>
    </p:extLst>
  </p:cSld>
  <p:clrMapOvr>
    <a:masterClrMapping/>
  </p:clrMapOvr>
  <p:transition advClick="0" advTm="8000">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309253"/>
            <a:ext cx="7632700" cy="653653"/>
          </a:xfrm>
        </p:spPr>
        <p:txBody>
          <a:bodyPr/>
          <a:lstStyle/>
          <a:p>
            <a:r>
              <a:rPr lang="en-US" altLang="zh-CN" sz="2400" dirty="0" smtClean="0">
                <a:latin typeface="Arial"/>
              </a:rPr>
              <a:t>Details on Configurations – 3</a:t>
            </a:r>
            <a:endParaRPr lang="zh-CN" altLang="en-US" sz="2400" dirty="0">
              <a:latin typeface="Arial"/>
            </a:endParaRPr>
          </a:p>
        </p:txBody>
      </p:sp>
      <p:sp>
        <p:nvSpPr>
          <p:cNvPr id="5" name="TextBox 114"/>
          <p:cNvSpPr txBox="1">
            <a:spLocks noChangeArrowheads="1"/>
          </p:cNvSpPr>
          <p:nvPr/>
        </p:nvSpPr>
        <p:spPr bwMode="auto">
          <a:xfrm>
            <a:off x="291225" y="827257"/>
            <a:ext cx="4769464" cy="60014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3. Select device types in the media asset scenario.</a:t>
            </a:r>
          </a:p>
          <a:p>
            <a:pPr marL="176213" defTabSz="914141">
              <a:lnSpc>
                <a:spcPct val="150000"/>
              </a:lnSpc>
            </a:pPr>
            <a:r>
              <a:rPr lang="en-US" altLang="zh-CN" sz="1100" dirty="0" smtClean="0">
                <a:latin typeface="Arial"/>
                <a:ea typeface="微软雅黑" pitchFamily="34" charset="-122"/>
              </a:rPr>
              <a:t>Select auxiliary equipment and value-added software.</a:t>
            </a:r>
          </a:p>
        </p:txBody>
      </p:sp>
      <p:pic>
        <p:nvPicPr>
          <p:cNvPr id="10" name="图片 9"/>
          <p:cNvPicPr>
            <a:picLocks noChangeAspect="1"/>
          </p:cNvPicPr>
          <p:nvPr/>
        </p:nvPicPr>
        <p:blipFill>
          <a:blip r:embed="rId3" cstate="print"/>
          <a:stretch>
            <a:fillRect/>
          </a:stretch>
        </p:blipFill>
        <p:spPr>
          <a:xfrm>
            <a:off x="661345" y="1433085"/>
            <a:ext cx="6027131" cy="1496560"/>
          </a:xfrm>
          <a:prstGeom prst="rect">
            <a:avLst/>
          </a:prstGeom>
        </p:spPr>
      </p:pic>
      <p:pic>
        <p:nvPicPr>
          <p:cNvPr id="11" name="图片 10"/>
          <p:cNvPicPr>
            <a:picLocks noChangeAspect="1"/>
          </p:cNvPicPr>
          <p:nvPr/>
        </p:nvPicPr>
        <p:blipFill>
          <a:blip r:embed="rId4" cstate="print"/>
          <a:stretch>
            <a:fillRect/>
          </a:stretch>
        </p:blipFill>
        <p:spPr>
          <a:xfrm>
            <a:off x="661024" y="3157431"/>
            <a:ext cx="5513746" cy="1389943"/>
          </a:xfrm>
          <a:prstGeom prst="rect">
            <a:avLst/>
          </a:prstGeom>
        </p:spPr>
      </p:pic>
    </p:spTree>
    <p:extLst>
      <p:ext uri="{BB962C8B-B14F-4D97-AF65-F5344CB8AC3E}">
        <p14:creationId xmlns:p14="http://schemas.microsoft.com/office/powerpoint/2010/main" val="636071623"/>
      </p:ext>
    </p:extLst>
  </p:cSld>
  <p:clrMapOvr>
    <a:masterClrMapping/>
  </p:clrMapOvr>
  <p:transition advClick="0" advTm="8000">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stretch>
            <a:fillRect/>
          </a:stretch>
        </p:blipFill>
        <p:spPr>
          <a:xfrm>
            <a:off x="432722" y="1310241"/>
            <a:ext cx="7885101" cy="2751397"/>
          </a:xfrm>
          <a:prstGeom prst="rect">
            <a:avLst/>
          </a:prstGeom>
        </p:spPr>
      </p:pic>
      <p:sp>
        <p:nvSpPr>
          <p:cNvPr id="10" name="标题 1"/>
          <p:cNvSpPr txBox="1">
            <a:spLocks/>
          </p:cNvSpPr>
          <p:nvPr/>
        </p:nvSpPr>
        <p:spPr>
          <a:xfrm>
            <a:off x="0" y="285954"/>
            <a:ext cx="7632700" cy="653653"/>
          </a:xfrm>
          <a:prstGeom prst="rect">
            <a:avLst/>
          </a:prstGeom>
        </p:spPr>
        <p:txBody>
          <a:bodyPr/>
          <a:lstStyle>
            <a:lvl1pPr algn="l" rtl="0" eaLnBrk="0" fontAlgn="base" hangingPunct="0">
              <a:spcBef>
                <a:spcPct val="0"/>
              </a:spcBef>
              <a:spcAft>
                <a:spcPct val="0"/>
              </a:spcAft>
              <a:defRPr sz="2800" b="1">
                <a:solidFill>
                  <a:srgbClr val="0080CB"/>
                </a:solidFill>
                <a:latin typeface="微软雅黑" pitchFamily="34" charset="-122"/>
                <a:ea typeface="微软雅黑" pitchFamily="34"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2400" kern="0" dirty="0" smtClean="0">
                <a:latin typeface="Arial"/>
              </a:rPr>
              <a:t>Details on Configurations – 4</a:t>
            </a:r>
            <a:endParaRPr lang="zh-CN" altLang="en-US" sz="2400" kern="0" dirty="0">
              <a:latin typeface="Arial"/>
            </a:endParaRPr>
          </a:p>
        </p:txBody>
      </p:sp>
      <p:sp>
        <p:nvSpPr>
          <p:cNvPr id="11" name="TextBox 114"/>
          <p:cNvSpPr txBox="1">
            <a:spLocks noChangeArrowheads="1"/>
          </p:cNvSpPr>
          <p:nvPr/>
        </p:nvSpPr>
        <p:spPr bwMode="auto">
          <a:xfrm>
            <a:off x="291225" y="827257"/>
            <a:ext cx="4769464" cy="314878"/>
          </a:xfrm>
          <a:prstGeom prst="rect">
            <a:avLst/>
          </a:prstGeom>
          <a:noFill/>
          <a:ln w="9525">
            <a:noFill/>
            <a:miter lim="800000"/>
            <a:headEnd/>
            <a:tailEnd/>
          </a:ln>
        </p:spPr>
        <p:txBody>
          <a:bodyPr wrap="square" lIns="91424" tIns="45712" rIns="91424" bIns="45712">
            <a:spAutoFit/>
          </a:bodyPr>
          <a:lstStyle/>
          <a:p>
            <a:pPr defTabSz="914141">
              <a:lnSpc>
                <a:spcPct val="150000"/>
              </a:lnSpc>
            </a:pPr>
            <a:r>
              <a:rPr lang="en-US" altLang="zh-CN" sz="1100" dirty="0" smtClean="0">
                <a:latin typeface="Arial"/>
                <a:ea typeface="微软雅黑" pitchFamily="34" charset="-122"/>
              </a:rPr>
              <a:t>4. Complete the solution design and export the </a:t>
            </a:r>
            <a:r>
              <a:rPr lang="en-US" altLang="zh-CN" sz="1100" dirty="0" err="1" smtClean="0">
                <a:latin typeface="Arial"/>
                <a:ea typeface="微软雅黑" pitchFamily="34" charset="-122"/>
              </a:rPr>
              <a:t>BOQ</a:t>
            </a:r>
            <a:r>
              <a:rPr lang="en-US" altLang="zh-CN" sz="1100" dirty="0" smtClean="0">
                <a:latin typeface="Arial"/>
                <a:ea typeface="微软雅黑" pitchFamily="34" charset="-122"/>
              </a:rPr>
              <a:t>.</a:t>
            </a:r>
          </a:p>
        </p:txBody>
      </p:sp>
      <p:sp>
        <p:nvSpPr>
          <p:cNvPr id="13" name="圆角矩形标注 12"/>
          <p:cNvSpPr/>
          <p:nvPr/>
        </p:nvSpPr>
        <p:spPr bwMode="auto">
          <a:xfrm>
            <a:off x="6698752" y="811657"/>
            <a:ext cx="1687865" cy="390419"/>
          </a:xfrm>
          <a:prstGeom prst="wedgeRoundRectCallout">
            <a:avLst>
              <a:gd name="adj1" fmla="val -47116"/>
              <a:gd name="adj2" fmla="val 212445"/>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4" name="Rectangle 10"/>
          <p:cNvSpPr>
            <a:spLocks noChangeArrowheads="1"/>
          </p:cNvSpPr>
          <p:nvPr/>
        </p:nvSpPr>
        <p:spPr bwMode="gray">
          <a:xfrm>
            <a:off x="6760396" y="828160"/>
            <a:ext cx="1459968" cy="287677"/>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1000" dirty="0" smtClean="0">
                <a:latin typeface="Arial"/>
                <a:ea typeface="微软雅黑" pitchFamily="34" charset="-122"/>
              </a:rPr>
              <a:t>Interconnect with SCT and generate the </a:t>
            </a:r>
            <a:r>
              <a:rPr lang="en-US" altLang="zh-CN" sz="1000" dirty="0" err="1" smtClean="0">
                <a:latin typeface="Arial"/>
                <a:ea typeface="微软雅黑" pitchFamily="34" charset="-122"/>
              </a:rPr>
              <a:t>BOQ</a:t>
            </a:r>
            <a:r>
              <a:rPr lang="en-US" altLang="zh-CN" sz="1000" dirty="0" smtClean="0">
                <a:latin typeface="Arial"/>
                <a:ea typeface="微软雅黑" pitchFamily="34" charset="-122"/>
              </a:rPr>
              <a:t>.</a:t>
            </a:r>
          </a:p>
        </p:txBody>
      </p:sp>
      <p:sp>
        <p:nvSpPr>
          <p:cNvPr id="15" name="Rectangle 10"/>
          <p:cNvSpPr>
            <a:spLocks noChangeArrowheads="1"/>
          </p:cNvSpPr>
          <p:nvPr/>
        </p:nvSpPr>
        <p:spPr bwMode="gray">
          <a:xfrm>
            <a:off x="6255253" y="2186683"/>
            <a:ext cx="1494056" cy="287677"/>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1000" dirty="0" smtClean="0">
                <a:latin typeface="Arial"/>
                <a:ea typeface="微软雅黑" pitchFamily="34" charset="-122"/>
              </a:rPr>
              <a:t>Generate the solution design report.</a:t>
            </a:r>
          </a:p>
        </p:txBody>
      </p:sp>
      <p:sp>
        <p:nvSpPr>
          <p:cNvPr id="16" name="圆角矩形标注 15"/>
          <p:cNvSpPr/>
          <p:nvPr/>
        </p:nvSpPr>
        <p:spPr bwMode="auto">
          <a:xfrm flipV="1">
            <a:off x="6224432" y="2167844"/>
            <a:ext cx="1552585" cy="359597"/>
          </a:xfrm>
          <a:prstGeom prst="wedgeRoundRectCallout">
            <a:avLst>
              <a:gd name="adj1" fmla="val -55951"/>
              <a:gd name="adj2" fmla="val 122211"/>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7" name="Rectangle 10"/>
          <p:cNvSpPr>
            <a:spLocks noChangeArrowheads="1"/>
          </p:cNvSpPr>
          <p:nvPr/>
        </p:nvSpPr>
        <p:spPr bwMode="gray">
          <a:xfrm>
            <a:off x="4866529" y="2195245"/>
            <a:ext cx="1304817" cy="287677"/>
          </a:xfrm>
          <a:prstGeom prst="rect">
            <a:avLst/>
          </a:prstGeom>
          <a:noFill/>
          <a:ln w="9525">
            <a:noFill/>
            <a:miter lim="800000"/>
            <a:headEnd/>
            <a:tailEnd/>
          </a:ln>
          <a:effectLst/>
        </p:spPr>
        <p:txBody>
          <a:bodyPr wrap="square"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CN" sz="1000" dirty="0" smtClean="0">
                <a:latin typeface="Arial"/>
                <a:ea typeface="微软雅黑" pitchFamily="34" charset="-122"/>
              </a:rPr>
              <a:t>Export the static network topology.</a:t>
            </a:r>
          </a:p>
        </p:txBody>
      </p:sp>
      <p:sp>
        <p:nvSpPr>
          <p:cNvPr id="18" name="圆角矩形标注 17"/>
          <p:cNvSpPr/>
          <p:nvPr/>
        </p:nvSpPr>
        <p:spPr bwMode="auto">
          <a:xfrm flipV="1">
            <a:off x="4835709" y="2176407"/>
            <a:ext cx="1356186" cy="359597"/>
          </a:xfrm>
          <a:prstGeom prst="wedgeRoundRectCallout">
            <a:avLst>
              <a:gd name="adj1" fmla="val -1405"/>
              <a:gd name="adj2" fmla="val 113640"/>
              <a:gd name="adj3" fmla="val 16667"/>
            </a:avLst>
          </a:prstGeom>
          <a:noFill/>
          <a:ln>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Tree>
    <p:extLst>
      <p:ext uri="{BB962C8B-B14F-4D97-AF65-F5344CB8AC3E}">
        <p14:creationId xmlns:p14="http://schemas.microsoft.com/office/powerpoint/2010/main" val="1159132326"/>
      </p:ext>
    </p:extLst>
  </p:cSld>
  <p:clrMapOvr>
    <a:masterClrMapping/>
  </p:clrMapOvr>
  <p:transition advClick="0" advTm="8000">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advTm="8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cs typeface="Arial" pitchFamily="34" charset="0"/>
              </a:rPr>
              <a:t>SCT</a:t>
            </a:r>
            <a:r>
              <a:rPr lang="zh-CN" altLang="en-US" dirty="0">
                <a:cs typeface="Arial" pitchFamily="34" charset="0"/>
              </a:rPr>
              <a:t>、</a:t>
            </a:r>
            <a:r>
              <a:rPr lang="en-US" altLang="zh-CN" dirty="0">
                <a:cs typeface="Arial" pitchFamily="34" charset="0"/>
              </a:rPr>
              <a:t>UniSTAR CFG</a:t>
            </a:r>
            <a:endParaRPr lang="zh-CN" altLang="en-US" dirty="0"/>
          </a:p>
        </p:txBody>
      </p:sp>
      <p:pic>
        <p:nvPicPr>
          <p:cNvPr id="20" name="图片 19"/>
          <p:cNvPicPr>
            <a:picLocks noChangeAspect="1"/>
          </p:cNvPicPr>
          <p:nvPr/>
        </p:nvPicPr>
        <p:blipFill>
          <a:blip r:embed="rId2"/>
          <a:stretch>
            <a:fillRect/>
          </a:stretch>
        </p:blipFill>
        <p:spPr>
          <a:xfrm>
            <a:off x="950584" y="1191873"/>
            <a:ext cx="2886075" cy="1800225"/>
          </a:xfrm>
          <a:prstGeom prst="rect">
            <a:avLst/>
          </a:prstGeom>
        </p:spPr>
      </p:pic>
      <p:sp>
        <p:nvSpPr>
          <p:cNvPr id="21" name="矩形 20"/>
          <p:cNvSpPr/>
          <p:nvPr/>
        </p:nvSpPr>
        <p:spPr>
          <a:xfrm>
            <a:off x="3736455" y="1476763"/>
            <a:ext cx="5096260" cy="350865"/>
          </a:xfrm>
          <a:prstGeom prst="rect">
            <a:avLst/>
          </a:prstGeom>
        </p:spPr>
        <p:txBody>
          <a:bodyPr wrap="square">
            <a:spAutoFit/>
          </a:bodyPr>
          <a:lstStyle/>
          <a:p>
            <a:pPr lvl="0">
              <a:lnSpc>
                <a:spcPct val="140000"/>
              </a:lnSpc>
            </a:pPr>
            <a:r>
              <a:rPr lang="en-US" altLang="zh-CN" sz="1200" b="1" dirty="0" smtClean="0">
                <a:solidFill>
                  <a:srgbClr val="0070C0"/>
                </a:solidFill>
                <a:latin typeface="Arial" panose="020B0604020202020204" pitchFamily="34" charset="0"/>
                <a:ea typeface="华文细黑" pitchFamily="2" charset="-122"/>
                <a:cs typeface="Arial" panose="020B0604020202020204" pitchFamily="34" charset="0"/>
              </a:rPr>
              <a:t>Select this version for </a:t>
            </a:r>
            <a:r>
              <a:rPr lang="en-US" altLang="zh-CN" sz="1200" b="1" dirty="0">
                <a:solidFill>
                  <a:srgbClr val="0070C0"/>
                </a:solidFill>
                <a:latin typeface="Arial" panose="020B0604020202020204" pitchFamily="34" charset="0"/>
                <a:cs typeface="Arial" panose="020B0604020202020204" pitchFamily="34" charset="0"/>
              </a:rPr>
              <a:t>new project </a:t>
            </a:r>
            <a:r>
              <a:rPr lang="en-US" altLang="zh-CN" sz="1200" b="1" dirty="0" smtClean="0">
                <a:solidFill>
                  <a:srgbClr val="0070C0"/>
                </a:solidFill>
                <a:latin typeface="Arial" panose="020B0604020202020204" pitchFamily="34" charset="0"/>
                <a:cs typeface="Arial" panose="020B0604020202020204" pitchFamily="34" charset="0"/>
              </a:rPr>
              <a:t>non </a:t>
            </a:r>
            <a:r>
              <a:rPr lang="en-US" altLang="zh-CN" sz="1200" b="1" dirty="0">
                <a:solidFill>
                  <a:srgbClr val="0070C0"/>
                </a:solidFill>
                <a:latin typeface="Arial" panose="020B0604020202020204" pitchFamily="34" charset="0"/>
                <a:cs typeface="Arial" panose="020B0604020202020204" pitchFamily="34" charset="0"/>
              </a:rPr>
              <a:t>video surveillance scene </a:t>
            </a:r>
            <a:r>
              <a:rPr lang="en-US" altLang="zh-CN" sz="1200" b="1" dirty="0" smtClean="0">
                <a:solidFill>
                  <a:srgbClr val="0070C0"/>
                </a:solidFill>
                <a:latin typeface="Arial" panose="020B0604020202020204" pitchFamily="34" charset="0"/>
                <a:ea typeface="华文细黑" pitchFamily="2" charset="-122"/>
                <a:cs typeface="Arial" panose="020B0604020202020204" pitchFamily="34" charset="0"/>
              </a:rPr>
              <a:t> </a:t>
            </a:r>
          </a:p>
        </p:txBody>
      </p:sp>
      <p:sp>
        <p:nvSpPr>
          <p:cNvPr id="22" name="矩形 21"/>
          <p:cNvSpPr/>
          <p:nvPr/>
        </p:nvSpPr>
        <p:spPr>
          <a:xfrm>
            <a:off x="3736455" y="2641233"/>
            <a:ext cx="4804429" cy="321306"/>
          </a:xfrm>
          <a:prstGeom prst="rect">
            <a:avLst/>
          </a:prstGeom>
        </p:spPr>
        <p:txBody>
          <a:bodyPr wrap="square">
            <a:spAutoFit/>
          </a:bodyPr>
          <a:lstStyle/>
          <a:p>
            <a:pPr lvl="0">
              <a:lnSpc>
                <a:spcPct val="140000"/>
              </a:lnSpc>
            </a:pPr>
            <a:r>
              <a:rPr lang="en-US" altLang="zh-CN" sz="1200" b="1" dirty="0" smtClean="0">
                <a:solidFill>
                  <a:srgbClr val="0070C0"/>
                </a:solidFill>
                <a:latin typeface="Arial" panose="020B0604020202020204" pitchFamily="34" charset="0"/>
                <a:ea typeface="华文细黑" pitchFamily="2" charset="-122"/>
                <a:cs typeface="Arial" panose="020B0604020202020204" pitchFamily="34" charset="0"/>
              </a:rPr>
              <a:t>Select this version for </a:t>
            </a:r>
            <a:r>
              <a:rPr lang="en-US" altLang="zh-CN" sz="1200" b="1" dirty="0" smtClean="0">
                <a:solidFill>
                  <a:srgbClr val="0070C0"/>
                </a:solidFill>
                <a:latin typeface="Arial" panose="020B0604020202020204" pitchFamily="34" charset="0"/>
                <a:cs typeface="Arial" panose="020B0604020202020204" pitchFamily="34" charset="0"/>
              </a:rPr>
              <a:t>new project video </a:t>
            </a:r>
            <a:r>
              <a:rPr lang="en-US" altLang="zh-CN" sz="1200" b="1" dirty="0">
                <a:solidFill>
                  <a:srgbClr val="0070C0"/>
                </a:solidFill>
                <a:latin typeface="Arial" panose="020B0604020202020204" pitchFamily="34" charset="0"/>
                <a:cs typeface="Arial" panose="020B0604020202020204" pitchFamily="34" charset="0"/>
              </a:rPr>
              <a:t>surveillance scene </a:t>
            </a:r>
            <a:r>
              <a:rPr lang="en-US" altLang="zh-CN" sz="1200" b="1" dirty="0" smtClean="0">
                <a:solidFill>
                  <a:srgbClr val="0070C0"/>
                </a:solidFill>
                <a:latin typeface="Arial" panose="020B0604020202020204" pitchFamily="34" charset="0"/>
                <a:ea typeface="华文细黑" pitchFamily="2" charset="-122"/>
                <a:cs typeface="Arial" panose="020B0604020202020204" pitchFamily="34" charset="0"/>
              </a:rPr>
              <a:t> </a:t>
            </a:r>
          </a:p>
        </p:txBody>
      </p:sp>
      <p:sp>
        <p:nvSpPr>
          <p:cNvPr id="23" name="矩形 22"/>
          <p:cNvSpPr/>
          <p:nvPr/>
        </p:nvSpPr>
        <p:spPr>
          <a:xfrm>
            <a:off x="3736454" y="1761653"/>
            <a:ext cx="5407545" cy="350865"/>
          </a:xfrm>
          <a:prstGeom prst="rect">
            <a:avLst/>
          </a:prstGeom>
        </p:spPr>
        <p:txBody>
          <a:bodyPr wrap="square">
            <a:spAutoFit/>
          </a:bodyPr>
          <a:lstStyle/>
          <a:p>
            <a:pPr lvl="0">
              <a:lnSpc>
                <a:spcPct val="140000"/>
              </a:lnSpc>
            </a:pPr>
            <a:r>
              <a:rPr lang="en-US" altLang="zh-CN" sz="1200" b="1" dirty="0" smtClean="0">
                <a:solidFill>
                  <a:srgbClr val="0070C0"/>
                </a:solidFill>
                <a:latin typeface="Arial" panose="020B0604020202020204" pitchFamily="34" charset="0"/>
                <a:ea typeface="华文细黑" pitchFamily="2" charset="-122"/>
                <a:cs typeface="Arial" panose="020B0604020202020204" pitchFamily="34" charset="0"/>
              </a:rPr>
              <a:t>Select this version for </a:t>
            </a:r>
            <a:r>
              <a:rPr lang="en-US" altLang="zh-CN" sz="1200" b="1" dirty="0" smtClean="0">
                <a:solidFill>
                  <a:srgbClr val="0070C0"/>
                </a:solidFill>
                <a:latin typeface="Arial" panose="020B0604020202020204" pitchFamily="34" charset="0"/>
                <a:cs typeface="Arial" panose="020B0604020202020204" pitchFamily="34" charset="0"/>
              </a:rPr>
              <a:t>extend </a:t>
            </a:r>
            <a:r>
              <a:rPr lang="en-US" altLang="zh-CN" sz="1200" b="1" dirty="0">
                <a:solidFill>
                  <a:srgbClr val="0070C0"/>
                </a:solidFill>
                <a:latin typeface="Arial" panose="020B0604020202020204" pitchFamily="34" charset="0"/>
                <a:cs typeface="Arial" panose="020B0604020202020204" pitchFamily="34" charset="0"/>
              </a:rPr>
              <a:t>project </a:t>
            </a:r>
            <a:r>
              <a:rPr lang="en-US" altLang="zh-CN" sz="1200" b="1" dirty="0" smtClean="0">
                <a:solidFill>
                  <a:srgbClr val="0070C0"/>
                </a:solidFill>
                <a:latin typeface="Arial" panose="020B0604020202020204" pitchFamily="34" charset="0"/>
                <a:cs typeface="Arial" panose="020B0604020202020204" pitchFamily="34" charset="0"/>
              </a:rPr>
              <a:t>non </a:t>
            </a:r>
            <a:r>
              <a:rPr lang="en-US" altLang="zh-CN" sz="1200" b="1" dirty="0">
                <a:solidFill>
                  <a:srgbClr val="0070C0"/>
                </a:solidFill>
                <a:latin typeface="Arial" panose="020B0604020202020204" pitchFamily="34" charset="0"/>
                <a:cs typeface="Arial" panose="020B0604020202020204" pitchFamily="34" charset="0"/>
              </a:rPr>
              <a:t>video surveillance scene </a:t>
            </a:r>
            <a:r>
              <a:rPr lang="en-US" altLang="zh-CN" sz="1200" b="1" dirty="0" smtClean="0">
                <a:solidFill>
                  <a:srgbClr val="0070C0"/>
                </a:solidFill>
                <a:latin typeface="Arial" panose="020B0604020202020204" pitchFamily="34" charset="0"/>
                <a:ea typeface="华文细黑" pitchFamily="2" charset="-122"/>
                <a:cs typeface="Arial" panose="020B0604020202020204" pitchFamily="34" charset="0"/>
              </a:rPr>
              <a:t> </a:t>
            </a:r>
          </a:p>
        </p:txBody>
      </p:sp>
      <p:sp>
        <p:nvSpPr>
          <p:cNvPr id="24" name="矩形 23"/>
          <p:cNvSpPr/>
          <p:nvPr/>
        </p:nvSpPr>
        <p:spPr>
          <a:xfrm>
            <a:off x="3736453" y="2368877"/>
            <a:ext cx="5407545" cy="321306"/>
          </a:xfrm>
          <a:prstGeom prst="rect">
            <a:avLst/>
          </a:prstGeom>
        </p:spPr>
        <p:txBody>
          <a:bodyPr wrap="square">
            <a:spAutoFit/>
          </a:bodyPr>
          <a:lstStyle/>
          <a:p>
            <a:pPr lvl="0">
              <a:lnSpc>
                <a:spcPct val="140000"/>
              </a:lnSpc>
            </a:pPr>
            <a:r>
              <a:rPr lang="en-US" altLang="zh-CN" sz="1200" b="1" dirty="0" smtClean="0">
                <a:solidFill>
                  <a:srgbClr val="0070C0"/>
                </a:solidFill>
                <a:latin typeface="Arial" panose="020B0604020202020204" pitchFamily="34" charset="0"/>
                <a:ea typeface="华文细黑" pitchFamily="2" charset="-122"/>
                <a:cs typeface="Arial" panose="020B0604020202020204" pitchFamily="34" charset="0"/>
              </a:rPr>
              <a:t>Select this version for </a:t>
            </a:r>
            <a:r>
              <a:rPr lang="en-US" altLang="zh-CN" sz="1200" b="1" dirty="0" smtClean="0">
                <a:solidFill>
                  <a:srgbClr val="0070C0"/>
                </a:solidFill>
                <a:latin typeface="Arial" panose="020B0604020202020204" pitchFamily="34" charset="0"/>
                <a:cs typeface="Arial" panose="020B0604020202020204" pitchFamily="34" charset="0"/>
              </a:rPr>
              <a:t>extend </a:t>
            </a:r>
            <a:r>
              <a:rPr lang="en-US" altLang="zh-CN" sz="1200" b="1" dirty="0">
                <a:solidFill>
                  <a:srgbClr val="0070C0"/>
                </a:solidFill>
                <a:latin typeface="Arial" panose="020B0604020202020204" pitchFamily="34" charset="0"/>
                <a:cs typeface="Arial" panose="020B0604020202020204" pitchFamily="34" charset="0"/>
              </a:rPr>
              <a:t>project </a:t>
            </a:r>
            <a:r>
              <a:rPr lang="en-US" altLang="zh-CN" sz="1200" b="1" dirty="0" smtClean="0">
                <a:solidFill>
                  <a:srgbClr val="0070C0"/>
                </a:solidFill>
                <a:latin typeface="Arial" panose="020B0604020202020204" pitchFamily="34" charset="0"/>
                <a:cs typeface="Arial" panose="020B0604020202020204" pitchFamily="34" charset="0"/>
              </a:rPr>
              <a:t>video </a:t>
            </a:r>
            <a:r>
              <a:rPr lang="en-US" altLang="zh-CN" sz="1200" b="1" dirty="0">
                <a:solidFill>
                  <a:srgbClr val="0070C0"/>
                </a:solidFill>
                <a:latin typeface="Arial" panose="020B0604020202020204" pitchFamily="34" charset="0"/>
                <a:cs typeface="Arial" panose="020B0604020202020204" pitchFamily="34" charset="0"/>
              </a:rPr>
              <a:t>surveillance scene </a:t>
            </a:r>
            <a:r>
              <a:rPr lang="en-US" altLang="zh-CN" sz="1200" b="1" dirty="0" smtClean="0">
                <a:solidFill>
                  <a:srgbClr val="0070C0"/>
                </a:solidFill>
                <a:latin typeface="Arial" panose="020B0604020202020204" pitchFamily="34" charset="0"/>
                <a:ea typeface="华文细黑" pitchFamily="2" charset="-122"/>
                <a:cs typeface="Arial" panose="020B0604020202020204" pitchFamily="34" charset="0"/>
              </a:rPr>
              <a:t> </a:t>
            </a:r>
          </a:p>
        </p:txBody>
      </p:sp>
      <p:sp>
        <p:nvSpPr>
          <p:cNvPr id="25" name="矩形 24"/>
          <p:cNvSpPr/>
          <p:nvPr/>
        </p:nvSpPr>
        <p:spPr>
          <a:xfrm>
            <a:off x="3736452" y="2096521"/>
            <a:ext cx="4804429" cy="325667"/>
          </a:xfrm>
          <a:prstGeom prst="rect">
            <a:avLst/>
          </a:prstGeom>
        </p:spPr>
        <p:txBody>
          <a:bodyPr wrap="square">
            <a:spAutoFit/>
          </a:bodyPr>
          <a:lstStyle/>
          <a:p>
            <a:pPr>
              <a:lnSpc>
                <a:spcPct val="140000"/>
              </a:lnSpc>
            </a:pPr>
            <a:r>
              <a:rPr lang="en-US" altLang="zh-CN" sz="1200" b="1" dirty="0" smtClean="0">
                <a:solidFill>
                  <a:srgbClr val="0070C0"/>
                </a:solidFill>
                <a:latin typeface="Arial" panose="020B0604020202020204" pitchFamily="34" charset="0"/>
                <a:ea typeface="华文细黑" pitchFamily="2" charset="-122"/>
                <a:cs typeface="Arial" panose="020B0604020202020204" pitchFamily="34" charset="0"/>
              </a:rPr>
              <a:t>Select this version </a:t>
            </a:r>
            <a:r>
              <a:rPr lang="en-US" altLang="zh-CN" sz="1200" b="1" dirty="0">
                <a:solidFill>
                  <a:srgbClr val="0070C0"/>
                </a:solidFill>
                <a:latin typeface="Arial" panose="020B0604020202020204" pitchFamily="34" charset="0"/>
                <a:ea typeface="华文细黑" pitchFamily="2" charset="-122"/>
                <a:cs typeface="Arial" panose="020B0604020202020204" pitchFamily="34" charset="0"/>
              </a:rPr>
              <a:t>for non-standard configuration</a:t>
            </a:r>
          </a:p>
        </p:txBody>
      </p:sp>
    </p:spTree>
    <p:extLst>
      <p:ext uri="{BB962C8B-B14F-4D97-AF65-F5344CB8AC3E}">
        <p14:creationId xmlns:p14="http://schemas.microsoft.com/office/powerpoint/2010/main" val="238861500"/>
      </p:ext>
    </p:extLst>
  </p:cSld>
  <p:clrMapOvr>
    <a:masterClrMapping/>
  </p:clrMapOvr>
  <p:transition advClick="0" advTm="8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dirty="0" smtClean="0">
                <a:latin typeface="Arial"/>
              </a:rPr>
              <a:t>Capacity Calculation</a:t>
            </a:r>
            <a:endParaRPr lang="zh-CN" altLang="en-US" sz="2400" dirty="0">
              <a:latin typeface="Arial"/>
            </a:endParaRPr>
          </a:p>
        </p:txBody>
      </p:sp>
      <p:sp>
        <p:nvSpPr>
          <p:cNvPr id="4" name="Rectangle 175"/>
          <p:cNvSpPr>
            <a:spLocks noChangeArrowheads="1"/>
          </p:cNvSpPr>
          <p:nvPr/>
        </p:nvSpPr>
        <p:spPr bwMode="gray">
          <a:xfrm>
            <a:off x="1779588" y="840518"/>
            <a:ext cx="6926667" cy="1095275"/>
          </a:xfrm>
          <a:prstGeom prst="rect">
            <a:avLst/>
          </a:prstGeom>
          <a:solidFill>
            <a:srgbClr val="DDDDDD"/>
          </a:solidFill>
          <a:ln w="12700" algn="ctr">
            <a:noFill/>
            <a:prstDash val="dash"/>
            <a:miter lim="800000"/>
            <a:headEnd/>
            <a:tailEnd/>
          </a:ln>
        </p:spPr>
        <p:txBody>
          <a:bodyPr wrap="none" anchor="ctr"/>
          <a:lstStyle/>
          <a:p>
            <a:endParaRPr lang="zh-CN" altLang="en-US">
              <a:latin typeface="Arial"/>
              <a:ea typeface="微软雅黑" pitchFamily="34" charset="-122"/>
            </a:endParaRPr>
          </a:p>
        </p:txBody>
      </p:sp>
      <p:sp>
        <p:nvSpPr>
          <p:cNvPr id="5" name="Rectangle 178"/>
          <p:cNvSpPr>
            <a:spLocks noChangeArrowheads="1"/>
          </p:cNvSpPr>
          <p:nvPr/>
        </p:nvSpPr>
        <p:spPr bwMode="gray">
          <a:xfrm>
            <a:off x="533401" y="840518"/>
            <a:ext cx="1441450" cy="1095275"/>
          </a:xfrm>
          <a:prstGeom prst="rect">
            <a:avLst/>
          </a:prstGeom>
          <a:solidFill>
            <a:srgbClr val="0081CC"/>
          </a:solidFill>
          <a:ln w="12700" algn="ctr">
            <a:noFill/>
            <a:prstDash val="dash"/>
            <a:miter lim="800000"/>
            <a:headEnd/>
            <a:tailEnd/>
          </a:ln>
        </p:spPr>
        <p:txBody>
          <a:bodyPr wrap="none" anchor="ctr"/>
          <a:lstStyle/>
          <a:p>
            <a:endParaRPr lang="zh-CN" altLang="en-US">
              <a:latin typeface="Arial"/>
              <a:ea typeface="微软雅黑" pitchFamily="34" charset="-122"/>
            </a:endParaRPr>
          </a:p>
        </p:txBody>
      </p:sp>
      <p:sp>
        <p:nvSpPr>
          <p:cNvPr id="6" name="Rectangle 181"/>
          <p:cNvSpPr>
            <a:spLocks noChangeArrowheads="1"/>
          </p:cNvSpPr>
          <p:nvPr/>
        </p:nvSpPr>
        <p:spPr bwMode="white">
          <a:xfrm>
            <a:off x="508001" y="1068038"/>
            <a:ext cx="1460500" cy="523220"/>
          </a:xfrm>
          <a:prstGeom prst="rect">
            <a:avLst/>
          </a:prstGeom>
          <a:noFill/>
          <a:ln w="9525" algn="ctr">
            <a:noFill/>
            <a:miter lim="800000"/>
            <a:headEnd/>
            <a:tailEnd/>
          </a:ln>
        </p:spPr>
        <p:txBody>
          <a:bodyPr wrap="square">
            <a:spAutoFit/>
          </a:bodyPr>
          <a:lstStyle/>
          <a:p>
            <a:pPr algn="ctr"/>
            <a:r>
              <a:rPr lang="en-US" altLang="zh-CN" sz="1400" b="1" dirty="0" smtClean="0">
                <a:solidFill>
                  <a:srgbClr val="FFFFFF"/>
                </a:solidFill>
                <a:latin typeface="Arial"/>
                <a:ea typeface="微软雅黑" pitchFamily="34" charset="-122"/>
              </a:rPr>
              <a:t>Other scenarios</a:t>
            </a:r>
            <a:endParaRPr lang="en-US" altLang="zh-CN" sz="1400" b="1" dirty="0">
              <a:solidFill>
                <a:srgbClr val="FFFFFF"/>
              </a:solidFill>
              <a:latin typeface="Arial"/>
              <a:ea typeface="微软雅黑" pitchFamily="34" charset="-122"/>
            </a:endParaRPr>
          </a:p>
        </p:txBody>
      </p:sp>
      <p:sp>
        <p:nvSpPr>
          <p:cNvPr id="7" name="Rectangle 184"/>
          <p:cNvSpPr>
            <a:spLocks noChangeArrowheads="1"/>
          </p:cNvSpPr>
          <p:nvPr/>
        </p:nvSpPr>
        <p:spPr bwMode="auto">
          <a:xfrm>
            <a:off x="2102053" y="1199024"/>
            <a:ext cx="6461125" cy="258532"/>
          </a:xfrm>
          <a:prstGeom prst="rect">
            <a:avLst/>
          </a:prstGeom>
          <a:noFill/>
          <a:ln w="9525" algn="ctr">
            <a:noFill/>
            <a:miter lim="800000"/>
            <a:headEnd/>
            <a:tailEnd/>
          </a:ln>
        </p:spPr>
        <p:txBody>
          <a:bodyPr wrap="square">
            <a:spAutoFit/>
          </a:bodyPr>
          <a:lstStyle/>
          <a:p>
            <a:pPr marL="57150" lvl="1" indent="-57150" defTabSz="400050">
              <a:lnSpc>
                <a:spcPct val="90000"/>
              </a:lnSpc>
              <a:spcAft>
                <a:spcPct val="15000"/>
              </a:spcAft>
              <a:buChar char="••"/>
            </a:pPr>
            <a:r>
              <a:rPr lang="en-US" altLang="zh-CN" sz="1200" b="1" dirty="0" smtClean="0">
                <a:latin typeface="Arial"/>
                <a:ea typeface="微软雅黑" pitchFamily="34" charset="-122"/>
              </a:rPr>
              <a:t>Available capacity = Raw capacity x </a:t>
            </a:r>
            <a:r>
              <a:rPr lang="en-US" altLang="zh-CN" sz="1200" b="1" dirty="0">
                <a:latin typeface="Arial"/>
                <a:ea typeface="微软雅黑" pitchFamily="34" charset="-122"/>
              </a:rPr>
              <a:t>Usage rate </a:t>
            </a:r>
            <a:r>
              <a:rPr lang="en-US" altLang="zh-CN" sz="1200" b="1" dirty="0" smtClean="0">
                <a:latin typeface="Arial"/>
                <a:ea typeface="微软雅黑" pitchFamily="34" charset="-122"/>
              </a:rPr>
              <a:t>x </a:t>
            </a:r>
            <a:r>
              <a:rPr lang="en-US" altLang="zh-CN" sz="1200" b="1" dirty="0">
                <a:latin typeface="Arial"/>
                <a:ea typeface="微软雅黑" pitchFamily="34" charset="-122"/>
              </a:rPr>
              <a:t>0.9 x </a:t>
            </a:r>
            <a:r>
              <a:rPr lang="en-US" altLang="zh-CN" sz="1200" b="1" dirty="0" smtClean="0">
                <a:latin typeface="Arial"/>
                <a:ea typeface="微软雅黑" pitchFamily="34" charset="-122"/>
              </a:rPr>
              <a:t>0.909 (Optional)</a:t>
            </a:r>
          </a:p>
        </p:txBody>
      </p:sp>
      <p:sp>
        <p:nvSpPr>
          <p:cNvPr id="8" name="Rectangle 175"/>
          <p:cNvSpPr>
            <a:spLocks noChangeArrowheads="1"/>
          </p:cNvSpPr>
          <p:nvPr/>
        </p:nvSpPr>
        <p:spPr bwMode="gray">
          <a:xfrm>
            <a:off x="1779588" y="1980808"/>
            <a:ext cx="6926667" cy="1025026"/>
          </a:xfrm>
          <a:prstGeom prst="rect">
            <a:avLst/>
          </a:prstGeom>
          <a:solidFill>
            <a:srgbClr val="DDDDDD"/>
          </a:solidFill>
          <a:ln w="12700" algn="ctr">
            <a:noFill/>
            <a:prstDash val="dash"/>
            <a:miter lim="800000"/>
            <a:headEnd/>
            <a:tailEnd/>
          </a:ln>
        </p:spPr>
        <p:txBody>
          <a:bodyPr wrap="none" anchor="ctr"/>
          <a:lstStyle/>
          <a:p>
            <a:endParaRPr lang="zh-CN" altLang="en-US">
              <a:latin typeface="Arial"/>
              <a:ea typeface="微软雅黑" pitchFamily="34" charset="-122"/>
            </a:endParaRPr>
          </a:p>
        </p:txBody>
      </p:sp>
      <p:sp>
        <p:nvSpPr>
          <p:cNvPr id="9" name="Rectangle 178"/>
          <p:cNvSpPr>
            <a:spLocks noChangeArrowheads="1"/>
          </p:cNvSpPr>
          <p:nvPr/>
        </p:nvSpPr>
        <p:spPr bwMode="gray">
          <a:xfrm>
            <a:off x="533401" y="1971080"/>
            <a:ext cx="1441450" cy="1025026"/>
          </a:xfrm>
          <a:prstGeom prst="rect">
            <a:avLst/>
          </a:prstGeom>
          <a:solidFill>
            <a:srgbClr val="0081CC"/>
          </a:solidFill>
          <a:ln w="12700" algn="ctr">
            <a:noFill/>
            <a:prstDash val="dash"/>
            <a:miter lim="800000"/>
            <a:headEnd/>
            <a:tailEnd/>
          </a:ln>
        </p:spPr>
        <p:txBody>
          <a:bodyPr wrap="none" anchor="ctr"/>
          <a:lstStyle/>
          <a:p>
            <a:endParaRPr lang="zh-CN" altLang="en-US">
              <a:latin typeface="Arial"/>
              <a:ea typeface="微软雅黑" pitchFamily="34" charset="-122"/>
            </a:endParaRPr>
          </a:p>
        </p:txBody>
      </p:sp>
      <p:sp>
        <p:nvSpPr>
          <p:cNvPr id="10" name="Rectangle 181"/>
          <p:cNvSpPr>
            <a:spLocks noChangeArrowheads="1"/>
          </p:cNvSpPr>
          <p:nvPr/>
        </p:nvSpPr>
        <p:spPr bwMode="white">
          <a:xfrm>
            <a:off x="433151" y="2166174"/>
            <a:ext cx="1460500" cy="523220"/>
          </a:xfrm>
          <a:prstGeom prst="rect">
            <a:avLst/>
          </a:prstGeom>
          <a:noFill/>
          <a:ln w="9525" algn="ctr">
            <a:noFill/>
            <a:miter lim="800000"/>
            <a:headEnd/>
            <a:tailEnd/>
          </a:ln>
        </p:spPr>
        <p:txBody>
          <a:bodyPr wrap="square">
            <a:spAutoFit/>
          </a:bodyPr>
          <a:lstStyle/>
          <a:p>
            <a:pPr algn="ctr"/>
            <a:r>
              <a:rPr lang="en-US" altLang="zh-CN" sz="1400" b="1" dirty="0" smtClean="0">
                <a:solidFill>
                  <a:srgbClr val="FFFFFF"/>
                </a:solidFill>
                <a:latin typeface="Arial"/>
                <a:ea typeface="微软雅黑" pitchFamily="34" charset="-122"/>
              </a:rPr>
              <a:t>Video input scenarios</a:t>
            </a:r>
            <a:endParaRPr lang="en-US" altLang="zh-CN" sz="1400" b="1" dirty="0">
              <a:solidFill>
                <a:srgbClr val="FFFFFF"/>
              </a:solidFill>
              <a:latin typeface="Arial"/>
              <a:ea typeface="微软雅黑" pitchFamily="34" charset="-122"/>
            </a:endParaRPr>
          </a:p>
        </p:txBody>
      </p:sp>
      <p:sp>
        <p:nvSpPr>
          <p:cNvPr id="11" name="Rectangle 184"/>
          <p:cNvSpPr>
            <a:spLocks noChangeArrowheads="1"/>
          </p:cNvSpPr>
          <p:nvPr/>
        </p:nvSpPr>
        <p:spPr bwMode="auto">
          <a:xfrm>
            <a:off x="2092326" y="2271228"/>
            <a:ext cx="6623657" cy="424732"/>
          </a:xfrm>
          <a:prstGeom prst="rect">
            <a:avLst/>
          </a:prstGeom>
          <a:noFill/>
          <a:ln w="9525" algn="ctr">
            <a:noFill/>
            <a:miter lim="800000"/>
            <a:headEnd/>
            <a:tailEnd/>
          </a:ln>
        </p:spPr>
        <p:txBody>
          <a:bodyPr wrap="square">
            <a:spAutoFit/>
          </a:bodyPr>
          <a:lstStyle/>
          <a:p>
            <a:pPr marL="57150" lvl="1" indent="-57150" defTabSz="400050">
              <a:lnSpc>
                <a:spcPct val="90000"/>
              </a:lnSpc>
              <a:spcAft>
                <a:spcPct val="15000"/>
              </a:spcAft>
              <a:buChar char="••"/>
            </a:pPr>
            <a:r>
              <a:rPr lang="en-US" altLang="zh-CN" sz="1200" b="1" dirty="0">
                <a:latin typeface="Arial"/>
                <a:ea typeface="微软雅黑" pitchFamily="34" charset="-122"/>
              </a:rPr>
              <a:t>Available capacity = Raw capacity x Usage rate x 95%(read-only waterline) x 94.5% (deducting the reserved space for the metadata) x 0.909 (Optional)</a:t>
            </a:r>
          </a:p>
        </p:txBody>
      </p:sp>
      <p:sp>
        <p:nvSpPr>
          <p:cNvPr id="13" name="矩形 12"/>
          <p:cNvSpPr/>
          <p:nvPr/>
        </p:nvSpPr>
        <p:spPr>
          <a:xfrm>
            <a:off x="588221" y="4027619"/>
            <a:ext cx="7972119" cy="867930"/>
          </a:xfrm>
          <a:prstGeom prst="rect">
            <a:avLst/>
          </a:prstGeom>
        </p:spPr>
        <p:txBody>
          <a:bodyPr wrap="square">
            <a:spAutoFit/>
          </a:bodyPr>
          <a:lstStyle/>
          <a:p>
            <a:pPr marL="180975" indent="-180975" defTabSz="801234" fontAlgn="ctr">
              <a:lnSpc>
                <a:spcPct val="140000"/>
              </a:lnSpc>
              <a:buClr>
                <a:schemeClr val="tx1"/>
              </a:buClr>
              <a:buSzPct val="60000"/>
              <a:buFont typeface="Arial" pitchFamily="34" charset="0"/>
              <a:buChar char="•"/>
            </a:pPr>
            <a:r>
              <a:rPr lang="en-US" altLang="zh-CN" sz="900" dirty="0" smtClean="0">
                <a:latin typeface="Arial" pitchFamily="34" charset="0"/>
                <a:ea typeface="微软雅黑" pitchFamily="34" charset="-122"/>
                <a:cs typeface="Arial" pitchFamily="34" charset="0"/>
              </a:rPr>
              <a:t>The +1 redundancy configuration is not recommended. If requirements on utilization are high, you are advised to use +2:1 redundancy configuration.</a:t>
            </a:r>
          </a:p>
          <a:p>
            <a:pPr marL="180975" indent="-180975" defTabSz="801234" fontAlgn="ctr">
              <a:lnSpc>
                <a:spcPct val="140000"/>
              </a:lnSpc>
              <a:buClr>
                <a:schemeClr val="tx1"/>
              </a:buClr>
              <a:buSzPct val="60000"/>
              <a:buFont typeface="Arial" pitchFamily="34" charset="0"/>
              <a:buChar char="•"/>
            </a:pPr>
            <a:r>
              <a:rPr lang="en-US" altLang="zh-CN" sz="900" dirty="0" smtClean="0">
                <a:latin typeface="Arial" pitchFamily="34" charset="0"/>
                <a:ea typeface="微软雅黑" pitchFamily="34" charset="-122"/>
                <a:cs typeface="Arial" pitchFamily="34" charset="0"/>
              </a:rPr>
              <a:t>When </a:t>
            </a:r>
            <a:r>
              <a:rPr lang="en-US" altLang="zh-CN" sz="900" dirty="0">
                <a:latin typeface="Arial" pitchFamily="34" charset="0"/>
                <a:ea typeface="微软雅黑" pitchFamily="34" charset="-122"/>
                <a:cs typeface="Arial" pitchFamily="34" charset="0"/>
              </a:rPr>
              <a:t>querying C72 node utilization</a:t>
            </a:r>
            <a:r>
              <a:rPr lang="zh-CN" altLang="en-US" sz="900" dirty="0">
                <a:latin typeface="Arial" pitchFamily="34" charset="0"/>
                <a:ea typeface="微软雅黑" pitchFamily="34" charset="-122"/>
                <a:cs typeface="Arial" pitchFamily="34" charset="0"/>
              </a:rPr>
              <a:t>，</a:t>
            </a:r>
            <a:r>
              <a:rPr lang="en-US" altLang="zh-CN" sz="900" dirty="0">
                <a:latin typeface="Arial" pitchFamily="34" charset="0"/>
                <a:ea typeface="微软雅黑" pitchFamily="34" charset="-122"/>
                <a:cs typeface="Arial" pitchFamily="34" charset="0"/>
              </a:rPr>
              <a:t>the number of nodes in the following table should be equal to the number of C72 nodes x 2</a:t>
            </a:r>
            <a:r>
              <a:rPr lang="en-US" altLang="zh-CN" sz="900" dirty="0" smtClean="0">
                <a:latin typeface="Arial" pitchFamily="34" charset="0"/>
                <a:ea typeface="微软雅黑" pitchFamily="34" charset="-122"/>
                <a:cs typeface="Arial" pitchFamily="34" charset="0"/>
              </a:rPr>
              <a:t>.</a:t>
            </a:r>
          </a:p>
          <a:p>
            <a:pPr marL="180975" indent="-180975" defTabSz="801234" fontAlgn="ctr">
              <a:lnSpc>
                <a:spcPct val="140000"/>
              </a:lnSpc>
              <a:buClr>
                <a:schemeClr val="tx1"/>
              </a:buClr>
              <a:buSzPct val="60000"/>
              <a:buFont typeface="Arial" pitchFamily="34" charset="0"/>
              <a:buChar char="•"/>
            </a:pPr>
            <a:r>
              <a:rPr lang="en-US" altLang="zh-CN" sz="900" dirty="0">
                <a:latin typeface="Arial" pitchFamily="34" charset="0"/>
                <a:ea typeface="微软雅黑" pitchFamily="34" charset="-122"/>
                <a:cs typeface="Arial" pitchFamily="34" charset="0"/>
              </a:rPr>
              <a:t>Disk utilization is determined by the redundancy ratio. For details, see the redundancy ratio table. The preceding formula does not take 10% of reserved file system space, and additional storage space for snapshot and remote replication into consideration</a:t>
            </a:r>
          </a:p>
        </p:txBody>
      </p:sp>
      <p:sp>
        <p:nvSpPr>
          <p:cNvPr id="14" name="Rectangle 175"/>
          <p:cNvSpPr>
            <a:spLocks noChangeArrowheads="1"/>
          </p:cNvSpPr>
          <p:nvPr/>
        </p:nvSpPr>
        <p:spPr bwMode="gray">
          <a:xfrm>
            <a:off x="1776346" y="3057336"/>
            <a:ext cx="6939637" cy="1025026"/>
          </a:xfrm>
          <a:prstGeom prst="rect">
            <a:avLst/>
          </a:prstGeom>
          <a:solidFill>
            <a:srgbClr val="DDDDDD"/>
          </a:solidFill>
          <a:ln w="12700" algn="ctr">
            <a:noFill/>
            <a:prstDash val="dash"/>
            <a:miter lim="800000"/>
            <a:headEnd/>
            <a:tailEnd/>
          </a:ln>
        </p:spPr>
        <p:txBody>
          <a:bodyPr wrap="none" anchor="ctr"/>
          <a:lstStyle/>
          <a:p>
            <a:endParaRPr lang="zh-CN" altLang="en-US">
              <a:latin typeface="Arial"/>
              <a:ea typeface="微软雅黑" pitchFamily="34" charset="-122"/>
            </a:endParaRPr>
          </a:p>
        </p:txBody>
      </p:sp>
      <p:sp>
        <p:nvSpPr>
          <p:cNvPr id="15" name="Rectangle 178"/>
          <p:cNvSpPr>
            <a:spLocks noChangeArrowheads="1"/>
          </p:cNvSpPr>
          <p:nvPr/>
        </p:nvSpPr>
        <p:spPr bwMode="gray">
          <a:xfrm>
            <a:off x="530159" y="3057336"/>
            <a:ext cx="1441450" cy="1025026"/>
          </a:xfrm>
          <a:prstGeom prst="rect">
            <a:avLst/>
          </a:prstGeom>
          <a:solidFill>
            <a:srgbClr val="0081CC"/>
          </a:solidFill>
          <a:ln w="12700" algn="ctr">
            <a:noFill/>
            <a:prstDash val="dash"/>
            <a:miter lim="800000"/>
            <a:headEnd/>
            <a:tailEnd/>
          </a:ln>
        </p:spPr>
        <p:txBody>
          <a:bodyPr wrap="none" anchor="ctr"/>
          <a:lstStyle/>
          <a:p>
            <a:endParaRPr lang="zh-CN" altLang="en-US">
              <a:latin typeface="Arial"/>
              <a:ea typeface="微软雅黑" pitchFamily="34" charset="-122"/>
            </a:endParaRPr>
          </a:p>
        </p:txBody>
      </p:sp>
      <p:sp>
        <p:nvSpPr>
          <p:cNvPr id="16" name="Rectangle 181"/>
          <p:cNvSpPr>
            <a:spLocks noChangeArrowheads="1"/>
          </p:cNvSpPr>
          <p:nvPr/>
        </p:nvSpPr>
        <p:spPr bwMode="white">
          <a:xfrm>
            <a:off x="517458" y="3106515"/>
            <a:ext cx="1460500" cy="830997"/>
          </a:xfrm>
          <a:prstGeom prst="rect">
            <a:avLst/>
          </a:prstGeom>
          <a:noFill/>
          <a:ln w="9525" algn="ctr">
            <a:noFill/>
            <a:miter lim="800000"/>
            <a:headEnd/>
            <a:tailEnd/>
          </a:ln>
        </p:spPr>
        <p:txBody>
          <a:bodyPr wrap="square">
            <a:spAutoFit/>
          </a:bodyPr>
          <a:lstStyle/>
          <a:p>
            <a:pPr algn="ctr"/>
            <a:r>
              <a:rPr lang="en-US" altLang="zh-CN" sz="1200" b="1" dirty="0" smtClean="0">
                <a:solidFill>
                  <a:srgbClr val="FFFFFF"/>
                </a:solidFill>
                <a:latin typeface="Arial"/>
                <a:ea typeface="微软雅黑" pitchFamily="34" charset="-122"/>
              </a:rPr>
              <a:t>Video surveillance </a:t>
            </a:r>
            <a:r>
              <a:rPr lang="en-US" altLang="zh-CN" sz="1200" b="1" dirty="0">
                <a:solidFill>
                  <a:srgbClr val="FFFFFF"/>
                </a:solidFill>
                <a:latin typeface="Arial"/>
                <a:ea typeface="微软雅黑" pitchFamily="34" charset="-122"/>
              </a:rPr>
              <a:t>checkpoint images </a:t>
            </a:r>
            <a:r>
              <a:rPr lang="en-US" altLang="zh-CN" sz="1200" b="1" dirty="0" smtClean="0">
                <a:solidFill>
                  <a:srgbClr val="FFFFFF"/>
                </a:solidFill>
                <a:latin typeface="Arial"/>
                <a:ea typeface="微软雅黑" pitchFamily="34" charset="-122"/>
              </a:rPr>
              <a:t>scenarios</a:t>
            </a:r>
            <a:endParaRPr lang="en-US" altLang="zh-CN" sz="1200" b="1" dirty="0">
              <a:solidFill>
                <a:srgbClr val="FFFFFF"/>
              </a:solidFill>
              <a:latin typeface="Arial"/>
              <a:ea typeface="微软雅黑" pitchFamily="34" charset="-122"/>
            </a:endParaRPr>
          </a:p>
        </p:txBody>
      </p:sp>
      <p:sp>
        <p:nvSpPr>
          <p:cNvPr id="17" name="Rectangle 184"/>
          <p:cNvSpPr>
            <a:spLocks noChangeArrowheads="1"/>
          </p:cNvSpPr>
          <p:nvPr/>
        </p:nvSpPr>
        <p:spPr bwMode="auto">
          <a:xfrm>
            <a:off x="2050173" y="3038624"/>
            <a:ext cx="6694993" cy="1075679"/>
          </a:xfrm>
          <a:prstGeom prst="rect">
            <a:avLst/>
          </a:prstGeom>
          <a:noFill/>
          <a:ln w="9525" algn="ctr">
            <a:noFill/>
            <a:miter lim="800000"/>
            <a:headEnd/>
            <a:tailEnd/>
          </a:ln>
        </p:spPr>
        <p:txBody>
          <a:bodyPr wrap="square">
            <a:spAutoFit/>
          </a:bodyPr>
          <a:lstStyle/>
          <a:p>
            <a:pPr marL="57150" lvl="1" indent="-57150" defTabSz="400050">
              <a:lnSpc>
                <a:spcPct val="90000"/>
              </a:lnSpc>
              <a:spcAft>
                <a:spcPct val="15000"/>
              </a:spcAft>
              <a:buFontTx/>
              <a:buChar char="••"/>
            </a:pPr>
            <a:r>
              <a:rPr lang="en-US" altLang="zh-CN" sz="1200" b="1" dirty="0" smtClean="0">
                <a:latin typeface="Arial"/>
                <a:ea typeface="微软雅黑" pitchFamily="34" charset="-122"/>
              </a:rPr>
              <a:t>Available capacity = </a:t>
            </a:r>
            <a:r>
              <a:rPr lang="en-US" altLang="zh-CN" sz="1200" b="1" dirty="0">
                <a:latin typeface="Arial"/>
                <a:ea typeface="微软雅黑" pitchFamily="34" charset="-122"/>
              </a:rPr>
              <a:t>Raw capacity x Usage rate x </a:t>
            </a:r>
            <a:r>
              <a:rPr lang="en-US" altLang="zh-CN" sz="1200" b="1" dirty="0" smtClean="0">
                <a:latin typeface="Arial"/>
                <a:ea typeface="微软雅黑" pitchFamily="34" charset="-122"/>
              </a:rPr>
              <a:t>94% </a:t>
            </a:r>
            <a:r>
              <a:rPr lang="en-US" altLang="zh-CN" sz="1200" b="1" dirty="0">
                <a:latin typeface="Arial"/>
                <a:ea typeface="微软雅黑" pitchFamily="34" charset="-122"/>
              </a:rPr>
              <a:t>(deducting the reserved space for the metadata) x </a:t>
            </a:r>
            <a:r>
              <a:rPr lang="en-US" altLang="zh-CN" sz="1200" b="1" dirty="0" smtClean="0">
                <a:latin typeface="Arial"/>
                <a:ea typeface="微软雅黑" pitchFamily="34" charset="-122"/>
              </a:rPr>
              <a:t>91.5</a:t>
            </a:r>
            <a:r>
              <a:rPr lang="en-US" altLang="zh-CN" sz="1200" b="1" dirty="0">
                <a:latin typeface="Arial"/>
                <a:ea typeface="微软雅黑" pitchFamily="34" charset="-122"/>
              </a:rPr>
              <a:t>% (deducting the reserved space for the file system) x 0.909 (optional, number system conversion) </a:t>
            </a:r>
            <a:endParaRPr lang="en-US" altLang="zh-CN" sz="1200" b="1" dirty="0" smtClean="0">
              <a:latin typeface="Arial"/>
              <a:ea typeface="微软雅黑" pitchFamily="34" charset="-122"/>
            </a:endParaRPr>
          </a:p>
          <a:p>
            <a:pPr marL="57150" lvl="1" indent="-57150" defTabSz="400050">
              <a:lnSpc>
                <a:spcPct val="90000"/>
              </a:lnSpc>
              <a:spcAft>
                <a:spcPct val="15000"/>
              </a:spcAft>
              <a:buFontTx/>
              <a:buChar char="••"/>
            </a:pPr>
            <a:r>
              <a:rPr lang="en-US" altLang="zh-CN" sz="1100" dirty="0" smtClean="0">
                <a:solidFill>
                  <a:srgbClr val="FF0000"/>
                </a:solidFill>
                <a:latin typeface="Arial"/>
                <a:ea typeface="微软雅黑" pitchFamily="34" charset="-122"/>
              </a:rPr>
              <a:t>Note: 1. If </a:t>
            </a:r>
            <a:r>
              <a:rPr lang="en-US" altLang="zh-CN" sz="1100" dirty="0">
                <a:solidFill>
                  <a:srgbClr val="FF0000"/>
                </a:solidFill>
                <a:latin typeface="Arial"/>
                <a:ea typeface="微软雅黑" pitchFamily="34" charset="-122"/>
              </a:rPr>
              <a:t>small-file aggregation container 2.0 is enabled in the checkpoint scenario, the maximum value of N (ODC) in N+M is 18 (≥ 64 GB) or 8 (&lt; 64 GB). This value does not include storage semantics. If the system has storage semantics, add another 16 GB.</a:t>
            </a:r>
          </a:p>
        </p:txBody>
      </p:sp>
    </p:spTree>
  </p:cSld>
  <p:clrMapOvr>
    <a:masterClrMapping/>
  </p:clrMapOvr>
  <p:transition advClick="0" advTm="800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 y="365676"/>
            <a:ext cx="8388350" cy="559338"/>
          </a:xfrm>
        </p:spPr>
        <p:txBody>
          <a:bodyPr/>
          <a:lstStyle/>
          <a:p>
            <a:r>
              <a:rPr lang="en-US" altLang="zh-CN" sz="2400" dirty="0" smtClean="0">
                <a:latin typeface="Arial"/>
              </a:rPr>
              <a:t>Principles for Configuring Back-end Switches</a:t>
            </a:r>
            <a:endParaRPr lang="zh-CN" altLang="en-US" sz="2400" dirty="0">
              <a:latin typeface="Arial"/>
            </a:endParaRPr>
          </a:p>
        </p:txBody>
      </p:sp>
      <p:graphicFrame>
        <p:nvGraphicFramePr>
          <p:cNvPr id="4" name="表格 3"/>
          <p:cNvGraphicFramePr>
            <a:graphicFrameLocks noGrp="1"/>
          </p:cNvGraphicFramePr>
          <p:nvPr>
            <p:extLst>
              <p:ext uri="{D42A27DB-BD31-4B8C-83A1-F6EECF244321}">
                <p14:modId xmlns:p14="http://schemas.microsoft.com/office/powerpoint/2010/main" val="1946214131"/>
              </p:ext>
            </p:extLst>
          </p:nvPr>
        </p:nvGraphicFramePr>
        <p:xfrm>
          <a:off x="180975" y="916537"/>
          <a:ext cx="4740349" cy="2229403"/>
        </p:xfrm>
        <a:graphic>
          <a:graphicData uri="http://schemas.openxmlformats.org/drawingml/2006/table">
            <a:tbl>
              <a:tblPr firstRow="1" bandRow="1"/>
              <a:tblGrid>
                <a:gridCol w="828675"/>
                <a:gridCol w="1870479"/>
                <a:gridCol w="2041195"/>
              </a:tblGrid>
              <a:tr h="331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lt1"/>
                          </a:solidFill>
                          <a:latin typeface="Arial" pitchFamily="34" charset="0"/>
                          <a:ea typeface="+mn-ea"/>
                          <a:cs typeface="Arial" pitchFamily="34" charset="0"/>
                        </a:rPr>
                        <a:t>Number of Nodes</a:t>
                      </a:r>
                      <a:endParaRPr lang="zh-CN" altLang="en-US" sz="1000" b="1" kern="1200" dirty="0" smtClean="0">
                        <a:solidFill>
                          <a:schemeClr val="lt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1000" dirty="0" smtClean="0">
                          <a:latin typeface="Arial" pitchFamily="34" charset="0"/>
                          <a:cs typeface="Arial" pitchFamily="34" charset="0"/>
                        </a:rPr>
                        <a:t>10GE Networking (New Site)</a:t>
                      </a:r>
                      <a:endParaRPr lang="zh-CN" altLang="en-US" sz="10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altLang="zh-CN" sz="1000" b="1" kern="1200" dirty="0" smtClean="0">
                          <a:solidFill>
                            <a:schemeClr val="lt1"/>
                          </a:solidFill>
                          <a:latin typeface="Arial" pitchFamily="34" charset="0"/>
                          <a:ea typeface="+mn-ea"/>
                          <a:cs typeface="Arial" pitchFamily="34" charset="0"/>
                        </a:rPr>
                        <a:t>Configuration Description</a:t>
                      </a:r>
                      <a:endParaRPr lang="zh-CN" altLang="en-US" sz="1000" b="1" kern="1200" dirty="0">
                        <a:solidFill>
                          <a:schemeClr val="lt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431083">
                <a:tc>
                  <a:txBody>
                    <a:bodyPr/>
                    <a:lstStyle/>
                    <a:p>
                      <a:r>
                        <a:rPr lang="en-US" altLang="zh-CN" sz="1000" dirty="0" smtClean="0">
                          <a:latin typeface="Arial" pitchFamily="34" charset="0"/>
                          <a:cs typeface="Arial" pitchFamily="34" charset="0"/>
                        </a:rPr>
                        <a:t>3-40</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latin typeface="Arial" pitchFamily="34" charset="0"/>
                          <a:cs typeface="Arial" pitchFamily="34" charset="0"/>
                        </a:rPr>
                        <a:t>Huawei CE6855-48S6Q-HI </a:t>
                      </a:r>
                      <a:endParaRPr lang="en-US" altLang="zh-CN" sz="1000" kern="1200" dirty="0" smtClean="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latin typeface="Arial" pitchFamily="34" charset="0"/>
                          <a:cs typeface="Arial" pitchFamily="34" charset="0"/>
                        </a:rPr>
                        <a:t>The configurator automatically completes configurations. </a:t>
                      </a:r>
                      <a:endParaRPr lang="zh-CN" altLang="en-US" sz="10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39496">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latin typeface="Arial" pitchFamily="34" charset="0"/>
                          <a:cs typeface="Arial" pitchFamily="34" charset="0"/>
                        </a:rPr>
                        <a:t>41-176</a:t>
                      </a:r>
                      <a:endParaRPr lang="zh-CN" altLang="en-US" sz="10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latin typeface="Arial" pitchFamily="34" charset="0"/>
                          <a:cs typeface="Arial" pitchFamily="34" charset="0"/>
                        </a:rPr>
                        <a:t>Huawei CE12804S</a:t>
                      </a:r>
                      <a:endParaRPr lang="en-US" altLang="zh-CN" sz="1000" kern="1200" dirty="0" smtClean="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itchFamily="34" charset="0"/>
                          <a:ea typeface="+mn-ea"/>
                          <a:cs typeface="Arial" pitchFamily="34" charset="0"/>
                        </a:rPr>
                        <a:t>Place orders from the </a:t>
                      </a:r>
                      <a:r>
                        <a:rPr lang="en-US" altLang="zh-CN" sz="1000" kern="1200" dirty="0" err="1" smtClean="0">
                          <a:solidFill>
                            <a:schemeClr val="dk1"/>
                          </a:solidFill>
                          <a:latin typeface="Arial" pitchFamily="34" charset="0"/>
                          <a:ea typeface="+mn-ea"/>
                          <a:cs typeface="Arial" pitchFamily="34" charset="0"/>
                        </a:rPr>
                        <a:t>Datacom</a:t>
                      </a:r>
                      <a:r>
                        <a:rPr lang="en-US" altLang="zh-CN" sz="1000" kern="1200" dirty="0" smtClean="0">
                          <a:solidFill>
                            <a:schemeClr val="dk1"/>
                          </a:solidFill>
                          <a:latin typeface="Arial" pitchFamily="34" charset="0"/>
                          <a:ea typeface="+mn-ea"/>
                          <a:cs typeface="Arial" pitchFamily="34" charset="0"/>
                        </a:rPr>
                        <a:t> Product line. Contact your </a:t>
                      </a:r>
                      <a:r>
                        <a:rPr lang="en-US" altLang="zh-CN" sz="1000" kern="1200" dirty="0" err="1" smtClean="0">
                          <a:solidFill>
                            <a:schemeClr val="dk1"/>
                          </a:solidFill>
                          <a:latin typeface="Arial" pitchFamily="34" charset="0"/>
                          <a:ea typeface="+mn-ea"/>
                          <a:cs typeface="Arial" pitchFamily="34" charset="0"/>
                        </a:rPr>
                        <a:t>datacom</a:t>
                      </a:r>
                      <a:r>
                        <a:rPr lang="en-US" altLang="zh-CN" sz="1000" kern="1200" dirty="0" smtClean="0">
                          <a:solidFill>
                            <a:schemeClr val="dk1"/>
                          </a:solidFill>
                          <a:latin typeface="Arial" pitchFamily="34" charset="0"/>
                          <a:ea typeface="+mn-ea"/>
                          <a:cs typeface="Arial" pitchFamily="34" charset="0"/>
                        </a:rPr>
                        <a:t> product manager to assist in configuration.</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15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latin typeface="Arial" pitchFamily="34" charset="0"/>
                          <a:cs typeface="Arial" pitchFamily="34" charset="0"/>
                        </a:rPr>
                        <a:t>177-288</a:t>
                      </a:r>
                      <a:endParaRPr lang="zh-CN" altLang="en-US" sz="10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latin typeface="Arial" pitchFamily="34" charset="0"/>
                          <a:cs typeface="Arial" pitchFamily="34" charset="0"/>
                        </a:rPr>
                        <a:t>Huawei CE12808S</a:t>
                      </a:r>
                      <a:endParaRPr lang="en-US" altLang="zh-CN" sz="1000" kern="1200" dirty="0" smtClean="0">
                        <a:solidFill>
                          <a:schemeClr val="dk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itchFamily="34" charset="0"/>
                          <a:ea typeface="+mn-ea"/>
                          <a:cs typeface="Arial" pitchFamily="34" charset="0"/>
                        </a:rPr>
                        <a:t>Place orders from the </a:t>
                      </a:r>
                      <a:r>
                        <a:rPr lang="en-US" altLang="zh-CN" sz="1000" kern="1200" dirty="0" err="1" smtClean="0">
                          <a:solidFill>
                            <a:schemeClr val="dk1"/>
                          </a:solidFill>
                          <a:latin typeface="Arial" pitchFamily="34" charset="0"/>
                          <a:ea typeface="+mn-ea"/>
                          <a:cs typeface="Arial" pitchFamily="34" charset="0"/>
                        </a:rPr>
                        <a:t>Datacom</a:t>
                      </a:r>
                      <a:r>
                        <a:rPr lang="en-US" altLang="zh-CN" sz="1000" kern="1200" dirty="0" smtClean="0">
                          <a:solidFill>
                            <a:schemeClr val="dk1"/>
                          </a:solidFill>
                          <a:latin typeface="Arial" pitchFamily="34" charset="0"/>
                          <a:ea typeface="+mn-ea"/>
                          <a:cs typeface="Arial" pitchFamily="34" charset="0"/>
                        </a:rPr>
                        <a:t> Product line. Contact your </a:t>
                      </a:r>
                      <a:r>
                        <a:rPr lang="en-US" altLang="zh-CN" sz="1000" kern="1200" dirty="0" err="1" smtClean="0">
                          <a:solidFill>
                            <a:schemeClr val="dk1"/>
                          </a:solidFill>
                          <a:latin typeface="Arial" pitchFamily="34" charset="0"/>
                          <a:ea typeface="+mn-ea"/>
                          <a:cs typeface="Arial" pitchFamily="34" charset="0"/>
                        </a:rPr>
                        <a:t>datacom</a:t>
                      </a:r>
                      <a:r>
                        <a:rPr lang="en-US" altLang="zh-CN" sz="1000" kern="1200" dirty="0" smtClean="0">
                          <a:solidFill>
                            <a:schemeClr val="dk1"/>
                          </a:solidFill>
                          <a:latin typeface="Arial" pitchFamily="34" charset="0"/>
                          <a:ea typeface="+mn-ea"/>
                          <a:cs typeface="Arial" pitchFamily="34" charset="0"/>
                        </a:rPr>
                        <a:t> product manager to assist in configuration.</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519740322"/>
              </p:ext>
            </p:extLst>
          </p:nvPr>
        </p:nvGraphicFramePr>
        <p:xfrm>
          <a:off x="5155914" y="914829"/>
          <a:ext cx="3784886" cy="1645920"/>
        </p:xfrm>
        <a:graphic>
          <a:graphicData uri="http://schemas.openxmlformats.org/drawingml/2006/table">
            <a:tbl>
              <a:tblPr firstRow="1" bandRow="1"/>
              <a:tblGrid>
                <a:gridCol w="899476"/>
                <a:gridCol w="1551910"/>
                <a:gridCol w="1333500"/>
              </a:tblGrid>
              <a:tr h="3364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chemeClr val="lt1"/>
                          </a:solidFill>
                          <a:latin typeface="Arial" pitchFamily="34" charset="0"/>
                          <a:ea typeface="+mn-ea"/>
                          <a:cs typeface="Arial" pitchFamily="34" charset="0"/>
                        </a:rPr>
                        <a:t>Number of Nodes</a:t>
                      </a:r>
                      <a:endParaRPr lang="zh-CN" altLang="en-US" sz="1000" b="1" kern="1200" dirty="0" smtClean="0">
                        <a:solidFill>
                          <a:schemeClr val="lt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zh-CN"/>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altLang="zh-CN" sz="1000" dirty="0" smtClean="0">
                          <a:latin typeface="Arial" pitchFamily="34" charset="0"/>
                          <a:cs typeface="Arial" pitchFamily="34" charset="0"/>
                        </a:rPr>
                        <a:t>InfiniBand Networking (New Site)</a:t>
                      </a:r>
                      <a:endParaRPr lang="zh-CN" altLang="en-US" sz="1000" dirty="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altLang="zh-CN" sz="1000" b="1" kern="1200" smtClean="0">
                          <a:solidFill>
                            <a:schemeClr val="lt1"/>
                          </a:solidFill>
                          <a:latin typeface="Arial" pitchFamily="34" charset="0"/>
                          <a:ea typeface="+mn-ea"/>
                          <a:cs typeface="Arial" pitchFamily="34" charset="0"/>
                        </a:rPr>
                        <a:t>Configuration Description</a:t>
                      </a:r>
                      <a:endParaRPr lang="zh-CN" altLang="en-US" sz="1000" b="1" kern="1200" dirty="0">
                        <a:solidFill>
                          <a:schemeClr val="lt1"/>
                        </a:solidFill>
                        <a:latin typeface="Arial" pitchFamily="34" charset="0"/>
                        <a:ea typeface="+mn-ea"/>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mpd="sng">
                      <a:solidFill>
                        <a:sysClr val="window" lastClr="BDF2C4"/>
                      </a:solidFill>
                    </a:lnT>
                    <a:lnB w="381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437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latin typeface="Arial" pitchFamily="34" charset="0"/>
                          <a:cs typeface="Arial" pitchFamily="34" charset="0"/>
                        </a:rPr>
                        <a:t>3-16</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latin typeface="Arial" pitchFamily="34" charset="0"/>
                          <a:cs typeface="Arial" pitchFamily="34" charset="0"/>
                        </a:rPr>
                        <a:t>MELLANOX MSX6018F-1BRS</a:t>
                      </a:r>
                      <a:endParaRPr lang="zh-CN" altLang="en-US" sz="10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latin typeface="Arial" pitchFamily="34" charset="0"/>
                          <a:cs typeface="Arial" pitchFamily="34" charset="0"/>
                        </a:rPr>
                        <a:t>The configurator automatically completes configurations. </a:t>
                      </a:r>
                      <a:endParaRPr lang="zh-CN" altLang="en-US" sz="10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381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37088">
                <a:tc>
                  <a:txBody>
                    <a:bodyPr/>
                    <a:lstStyle/>
                    <a:p>
                      <a:r>
                        <a:rPr lang="en-US" altLang="zh-CN" sz="1000" dirty="0" smtClean="0">
                          <a:latin typeface="Arial" pitchFamily="34" charset="0"/>
                          <a:cs typeface="Arial" pitchFamily="34" charset="0"/>
                        </a:rPr>
                        <a:t>17-32</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zh-CN"/>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latin typeface="Arial" pitchFamily="34" charset="0"/>
                          <a:cs typeface="Arial" pitchFamily="34" charset="0"/>
                        </a:rPr>
                        <a:t>MELLANOX MSX6025F-1SFS</a:t>
                      </a: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latin typeface="Arial" pitchFamily="34" charset="0"/>
                          <a:cs typeface="Arial" pitchFamily="34" charset="0"/>
                        </a:rPr>
                        <a:t>Require manual input. Contact your MO if necessary.</a:t>
                      </a:r>
                      <a:endParaRPr lang="zh-CN" altLang="en-US" sz="1000" dirty="0" smtClean="0">
                        <a:latin typeface="Arial" pitchFamily="34" charset="0"/>
                        <a:cs typeface="Arial" pitchFamily="34" charset="0"/>
                      </a:endParaRPr>
                    </a:p>
                  </a:txBody>
                  <a:tcPr>
                    <a:lnL w="12700" cap="flat" cmpd="sng" algn="ctr">
                      <a:solidFill>
                        <a:sysClr val="window" lastClr="BDF2C4"/>
                      </a:solidFill>
                      <a:prstDash val="solid"/>
                      <a:round/>
                      <a:headEnd type="none" w="med" len="med"/>
                      <a:tailEnd type="none" w="med" len="med"/>
                    </a:lnL>
                    <a:lnR w="12700" cap="flat" cmpd="sng" algn="ctr">
                      <a:solidFill>
                        <a:sysClr val="window" lastClr="BDF2C4"/>
                      </a:solidFill>
                      <a:prstDash val="solid"/>
                      <a:round/>
                      <a:headEnd type="none" w="med" len="med"/>
                      <a:tailEnd type="none" w="med" len="med"/>
                    </a:lnR>
                    <a:lnT w="12700" cap="flat" cmpd="sng" algn="ctr">
                      <a:solidFill>
                        <a:sysClr val="window" lastClr="BDF2C4"/>
                      </a:solidFill>
                      <a:prstDash val="solid"/>
                      <a:round/>
                      <a:headEnd type="none" w="med" len="med"/>
                      <a:tailEnd type="none" w="med" len="med"/>
                    </a:lnT>
                    <a:lnB w="12700" cap="flat" cmpd="sng" algn="ctr">
                      <a:solidFill>
                        <a:sysClr val="window" lastClr="BDF2C4"/>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sp>
        <p:nvSpPr>
          <p:cNvPr id="6" name="矩形 5"/>
          <p:cNvSpPr/>
          <p:nvPr/>
        </p:nvSpPr>
        <p:spPr>
          <a:xfrm>
            <a:off x="1" y="3586504"/>
            <a:ext cx="8578922" cy="1126462"/>
          </a:xfrm>
          <a:prstGeom prst="rect">
            <a:avLst/>
          </a:prstGeom>
        </p:spPr>
        <p:txBody>
          <a:bodyPr wrap="square">
            <a:spAutoFit/>
          </a:bodyPr>
          <a:lstStyle/>
          <a:p>
            <a:pPr marL="300504" indent="-300633" defTabSz="801234">
              <a:lnSpc>
                <a:spcPct val="140000"/>
              </a:lnSpc>
              <a:buClr>
                <a:schemeClr val="tx1"/>
              </a:buClr>
              <a:buSzPct val="60000"/>
              <a:buFont typeface="Arial" pitchFamily="34" charset="0"/>
              <a:buChar char="•"/>
            </a:pPr>
            <a:r>
              <a:rPr lang="en-US" altLang="zh-CN" sz="1200" dirty="0" smtClean="0">
                <a:latin typeface="Arial"/>
                <a:ea typeface="微软雅黑" pitchFamily="34" charset="-122"/>
              </a:rPr>
              <a:t>Interconnection and management switches are configured by default for OceanStor 9000 nodes in a back-end network. Switches and optical </a:t>
            </a:r>
            <a:r>
              <a:rPr lang="en-US" altLang="zh-CN" sz="1200" dirty="0" smtClean="0">
                <a:solidFill>
                  <a:schemeClr val="dk1"/>
                </a:solidFill>
                <a:latin typeface="Arial" pitchFamily="34" charset="0"/>
                <a:cs typeface="Arial" pitchFamily="34" charset="0"/>
              </a:rPr>
              <a:t>transceiver</a:t>
            </a:r>
            <a:r>
              <a:rPr lang="en-US" altLang="zh-CN" sz="1200" dirty="0" smtClean="0">
                <a:latin typeface="Arial"/>
                <a:ea typeface="微软雅黑" pitchFamily="34" charset="-122"/>
              </a:rPr>
              <a:t>s on the switches in a front-end network must be provided by customers.</a:t>
            </a:r>
          </a:p>
          <a:p>
            <a:pPr marL="300504" indent="-300633" defTabSz="801234">
              <a:lnSpc>
                <a:spcPct val="140000"/>
              </a:lnSpc>
              <a:buClr>
                <a:schemeClr val="tx1"/>
              </a:buClr>
              <a:buSzPct val="60000"/>
              <a:buFont typeface="Arial" pitchFamily="34" charset="0"/>
              <a:buChar char="•"/>
            </a:pPr>
            <a:r>
              <a:rPr lang="en-US" altLang="zh-CN" sz="1200" dirty="0" smtClean="0">
                <a:latin typeface="Arial"/>
                <a:ea typeface="微软雅黑" pitchFamily="34" charset="-122"/>
              </a:rPr>
              <a:t>Principles for configuring management switches CE5855: one switch for every 40 nodes</a:t>
            </a:r>
          </a:p>
          <a:p>
            <a:pPr marL="300504" indent="-300633" defTabSz="801234">
              <a:lnSpc>
                <a:spcPct val="140000"/>
              </a:lnSpc>
              <a:buClr>
                <a:schemeClr val="tx1"/>
              </a:buClr>
              <a:buSzPct val="60000"/>
              <a:buFont typeface="Arial" pitchFamily="34" charset="0"/>
              <a:buChar char="•"/>
            </a:pPr>
            <a:r>
              <a:rPr lang="en-US" altLang="zh-CN" sz="1200" dirty="0" smtClean="0">
                <a:latin typeface="Arial"/>
                <a:ea typeface="微软雅黑" pitchFamily="34" charset="-122"/>
              </a:rPr>
              <a:t>If you need to use switches of other brands or models, submit OR tickets to R&amp;D personnel for verification in advance.</a:t>
            </a:r>
          </a:p>
        </p:txBody>
      </p:sp>
    </p:spTree>
    <p:extLst>
      <p:ext uri="{BB962C8B-B14F-4D97-AF65-F5344CB8AC3E}">
        <p14:creationId xmlns:p14="http://schemas.microsoft.com/office/powerpoint/2010/main" val="2017115078"/>
      </p:ext>
    </p:extLst>
  </p:cSld>
  <p:clrMapOvr>
    <a:masterClrMapping/>
  </p:clrMapOvr>
  <p:transition advClick="0" advTm="800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188686" y="2591300"/>
            <a:ext cx="8694057" cy="2215991"/>
          </a:xfrm>
          <a:prstGeom prst="rect">
            <a:avLst/>
          </a:prstGeom>
        </p:spPr>
        <p:txBody>
          <a:bodyPr wrap="square">
            <a:spAutoFit/>
          </a:bodyPr>
          <a:lstStyle/>
          <a:p>
            <a:r>
              <a:rPr lang="en-US" altLang="zh-CN" sz="1050" dirty="0" smtClean="0">
                <a:latin typeface="Arial"/>
                <a:ea typeface="微软雅黑" pitchFamily="34" charset="-122"/>
              </a:rPr>
              <a:t>In the case of over 40 nodes, the configurator of the limited version can only provide configurations excluding </a:t>
            </a:r>
            <a:r>
              <a:rPr lang="en-US" altLang="zh-CN" sz="1050" dirty="0" err="1" smtClean="0">
                <a:latin typeface="Arial"/>
                <a:ea typeface="微软雅黑" pitchFamily="34" charset="-122"/>
              </a:rPr>
              <a:t>CE12800</a:t>
            </a:r>
            <a:r>
              <a:rPr lang="en-US" altLang="zh-CN" sz="1050" dirty="0" smtClean="0">
                <a:latin typeface="Arial"/>
                <a:ea typeface="微软雅黑" pitchFamily="34" charset="-122"/>
              </a:rPr>
              <a:t> switches in internal networks. Field engineers must place orders from the </a:t>
            </a:r>
            <a:r>
              <a:rPr lang="en-US" altLang="zh-CN" sz="1050" dirty="0" err="1" smtClean="0">
                <a:latin typeface="Arial"/>
                <a:ea typeface="微软雅黑" pitchFamily="34" charset="-122"/>
              </a:rPr>
              <a:t>Datacom</a:t>
            </a:r>
            <a:r>
              <a:rPr lang="en-US" altLang="zh-CN" sz="1050" dirty="0" smtClean="0">
                <a:latin typeface="Arial"/>
                <a:ea typeface="微软雅黑" pitchFamily="34" charset="-122"/>
              </a:rPr>
              <a:t> Product Line separately.</a:t>
            </a:r>
          </a:p>
          <a:p>
            <a:endParaRPr lang="en-US" altLang="zh-CN" sz="1050" dirty="0" smtClean="0">
              <a:latin typeface="Arial"/>
              <a:ea typeface="微软雅黑" pitchFamily="34" charset="-122"/>
            </a:endParaRPr>
          </a:p>
          <a:p>
            <a:r>
              <a:rPr lang="en-US" altLang="zh-CN" sz="1050" dirty="0" smtClean="0">
                <a:latin typeface="Arial"/>
                <a:ea typeface="微软雅黑" pitchFamily="34" charset="-122"/>
              </a:rPr>
              <a:t>The requirements on configuring </a:t>
            </a:r>
            <a:r>
              <a:rPr lang="en-US" altLang="zh-CN" sz="1050" dirty="0" err="1" smtClean="0">
                <a:latin typeface="Arial"/>
                <a:ea typeface="微软雅黑" pitchFamily="34" charset="-122"/>
              </a:rPr>
              <a:t>CE12800</a:t>
            </a:r>
            <a:r>
              <a:rPr lang="en-US" altLang="zh-CN" sz="1050" dirty="0" smtClean="0">
                <a:latin typeface="Arial"/>
                <a:ea typeface="微软雅黑" pitchFamily="34" charset="-122"/>
              </a:rPr>
              <a:t> series switches are as follows:</a:t>
            </a:r>
          </a:p>
          <a:p>
            <a:r>
              <a:rPr lang="en-US" altLang="zh-CN" sz="1050" dirty="0" smtClean="0">
                <a:latin typeface="Arial"/>
                <a:ea typeface="微软雅黑" pitchFamily="34" charset="-122"/>
              </a:rPr>
              <a:t>Two switches are required and each is equipped with dual power supplies.</a:t>
            </a:r>
          </a:p>
          <a:p>
            <a:r>
              <a:rPr lang="en-US" altLang="zh-CN" sz="1050" dirty="0" smtClean="0">
                <a:latin typeface="Arial"/>
                <a:ea typeface="微软雅黑" pitchFamily="34" charset="-122"/>
              </a:rPr>
              <a:t>If two 10GE switches are stacked, then: </a:t>
            </a:r>
          </a:p>
          <a:p>
            <a:r>
              <a:rPr lang="en-US" altLang="zh-CN" sz="1050" b="1" dirty="0" smtClean="0">
                <a:latin typeface="Arial"/>
                <a:ea typeface="微软雅黑" pitchFamily="34" charset="-122"/>
              </a:rPr>
              <a:t>Number of 10GE optical transceivers for each switch = N + N/2</a:t>
            </a:r>
          </a:p>
          <a:p>
            <a:r>
              <a:rPr lang="en-US" altLang="zh-CN" sz="1050" b="1" dirty="0" smtClean="0">
                <a:latin typeface="Arial"/>
                <a:ea typeface="微软雅黑" pitchFamily="34" charset="-122"/>
              </a:rPr>
              <a:t>Number of Fibre Channels = N + N/4</a:t>
            </a:r>
          </a:p>
          <a:p>
            <a:r>
              <a:rPr lang="en-US" altLang="zh-CN" sz="1050" dirty="0" smtClean="0">
                <a:latin typeface="Arial"/>
                <a:ea typeface="微软雅黑" pitchFamily="34" charset="-122"/>
              </a:rPr>
              <a:t>If two </a:t>
            </a:r>
            <a:r>
              <a:rPr lang="en-US" altLang="zh-CN" sz="1050" dirty="0" err="1" smtClean="0">
                <a:latin typeface="Arial"/>
                <a:ea typeface="微软雅黑" pitchFamily="34" charset="-122"/>
              </a:rPr>
              <a:t>40GE</a:t>
            </a:r>
            <a:r>
              <a:rPr lang="en-US" altLang="zh-CN" sz="1050" dirty="0" smtClean="0">
                <a:latin typeface="Arial"/>
                <a:ea typeface="微软雅黑" pitchFamily="34" charset="-122"/>
              </a:rPr>
              <a:t> switches are stacked, then: </a:t>
            </a:r>
          </a:p>
          <a:p>
            <a:r>
              <a:rPr lang="en-US" altLang="zh-CN" sz="1050" b="1" dirty="0" smtClean="0">
                <a:latin typeface="Arial"/>
                <a:ea typeface="微软雅黑" pitchFamily="34" charset="-122"/>
              </a:rPr>
              <a:t>Number of 10GE optical transceivers for each switch = N </a:t>
            </a:r>
          </a:p>
          <a:p>
            <a:r>
              <a:rPr lang="en-US" altLang="zh-CN" sz="1050" b="1" dirty="0" smtClean="0">
                <a:latin typeface="Arial"/>
                <a:ea typeface="微软雅黑" pitchFamily="34" charset="-122"/>
              </a:rPr>
              <a:t>Number of </a:t>
            </a:r>
            <a:r>
              <a:rPr lang="en-US" altLang="zh-CN" sz="1050" b="1" dirty="0" err="1" smtClean="0">
                <a:latin typeface="Arial"/>
                <a:ea typeface="微软雅黑" pitchFamily="34" charset="-122"/>
              </a:rPr>
              <a:t>40GE</a:t>
            </a:r>
            <a:r>
              <a:rPr lang="en-US" altLang="zh-CN" sz="1050" b="1" dirty="0" smtClean="0">
                <a:latin typeface="Arial"/>
                <a:ea typeface="微软雅黑" pitchFamily="34" charset="-122"/>
              </a:rPr>
              <a:t> optical transceivers = N/8</a:t>
            </a:r>
          </a:p>
          <a:p>
            <a:r>
              <a:rPr lang="en-US" altLang="zh-CN" sz="1050" b="1" dirty="0" smtClean="0">
                <a:latin typeface="Arial"/>
                <a:ea typeface="微软雅黑" pitchFamily="34" charset="-122"/>
              </a:rPr>
              <a:t>Number of Fibre Channels = N + N/16</a:t>
            </a:r>
            <a:endParaRPr lang="en-US" altLang="zh-CN" sz="1050" dirty="0" smtClean="0">
              <a:latin typeface="Arial"/>
              <a:ea typeface="微软雅黑" pitchFamily="34" charset="-122"/>
            </a:endParaRPr>
          </a:p>
          <a:p>
            <a:r>
              <a:rPr lang="en-US" altLang="zh-CN" sz="1050" dirty="0" smtClean="0">
                <a:latin typeface="Arial"/>
                <a:ea typeface="微软雅黑" pitchFamily="34" charset="-122"/>
              </a:rPr>
              <a:t>The model of optical </a:t>
            </a:r>
            <a:r>
              <a:rPr lang="en-US" altLang="zh-CN" sz="1050" dirty="0" smtClean="0">
                <a:solidFill>
                  <a:schemeClr val="dk1"/>
                </a:solidFill>
                <a:latin typeface="Arial" pitchFamily="34" charset="0"/>
                <a:cs typeface="Arial" pitchFamily="34" charset="0"/>
              </a:rPr>
              <a:t>transceiver</a:t>
            </a:r>
            <a:r>
              <a:rPr lang="en-US" altLang="zh-CN" sz="1050" dirty="0" smtClean="0">
                <a:latin typeface="Arial"/>
                <a:ea typeface="微软雅黑" pitchFamily="34" charset="-122"/>
              </a:rPr>
              <a:t>s that connect switches and nodes: Optical transceiver, </a:t>
            </a:r>
            <a:r>
              <a:rPr lang="en-US" altLang="zh-CN" sz="1050" dirty="0" err="1" smtClean="0">
                <a:latin typeface="Arial"/>
                <a:ea typeface="微软雅黑" pitchFamily="34" charset="-122"/>
              </a:rPr>
              <a:t>SFP</a:t>
            </a:r>
            <a:r>
              <a:rPr lang="en-US" altLang="zh-CN" sz="1050" dirty="0" smtClean="0">
                <a:latin typeface="Arial"/>
                <a:ea typeface="微软雅黑" pitchFamily="34" charset="-122"/>
              </a:rPr>
              <a:t>+, 850 nm, 10 Gbit/s, LC, MM, 0.3 km.</a:t>
            </a:r>
          </a:p>
        </p:txBody>
      </p:sp>
      <p:grpSp>
        <p:nvGrpSpPr>
          <p:cNvPr id="26" name="组合 25"/>
          <p:cNvGrpSpPr/>
          <p:nvPr/>
        </p:nvGrpSpPr>
        <p:grpSpPr>
          <a:xfrm>
            <a:off x="1506141" y="676365"/>
            <a:ext cx="6197369" cy="1996316"/>
            <a:chOff x="1115616" y="485559"/>
            <a:chExt cx="8378855" cy="2861245"/>
          </a:xfrm>
        </p:grpSpPr>
        <p:sp>
          <p:nvSpPr>
            <p:cNvPr id="4" name="圆角矩形 3"/>
            <p:cNvSpPr/>
            <p:nvPr/>
          </p:nvSpPr>
          <p:spPr>
            <a:xfrm>
              <a:off x="2051720" y="1275606"/>
              <a:ext cx="1296144" cy="469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latin typeface="Arial"/>
                </a:rPr>
                <a:t>CE12800</a:t>
              </a:r>
              <a:endParaRPr lang="zh-CN" altLang="en-US" sz="1200" dirty="0">
                <a:solidFill>
                  <a:schemeClr val="tx1"/>
                </a:solidFill>
                <a:latin typeface="Arial"/>
              </a:endParaRPr>
            </a:p>
          </p:txBody>
        </p:sp>
        <p:sp>
          <p:nvSpPr>
            <p:cNvPr id="5" name="圆角矩形 4"/>
            <p:cNvSpPr/>
            <p:nvPr/>
          </p:nvSpPr>
          <p:spPr>
            <a:xfrm>
              <a:off x="4499992" y="1275606"/>
              <a:ext cx="1296144" cy="469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latin typeface="Arial"/>
                </a:rPr>
                <a:t>CE12800</a:t>
              </a:r>
              <a:endParaRPr lang="zh-CN" altLang="en-US" sz="1200" dirty="0">
                <a:solidFill>
                  <a:schemeClr val="tx1"/>
                </a:solidFill>
                <a:latin typeface="Arial"/>
              </a:endParaRPr>
            </a:p>
          </p:txBody>
        </p:sp>
        <p:sp>
          <p:nvSpPr>
            <p:cNvPr id="6" name="圆角矩形 5"/>
            <p:cNvSpPr/>
            <p:nvPr/>
          </p:nvSpPr>
          <p:spPr>
            <a:xfrm>
              <a:off x="1115616" y="2895785"/>
              <a:ext cx="867949" cy="385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smtClean="0">
                  <a:solidFill>
                    <a:schemeClr val="tx1"/>
                  </a:solidFill>
                  <a:latin typeface="Arial"/>
                </a:rPr>
                <a:t>Storage node</a:t>
              </a:r>
              <a:endParaRPr lang="zh-CN" altLang="en-US" sz="900" dirty="0">
                <a:solidFill>
                  <a:schemeClr val="tx1"/>
                </a:solidFill>
                <a:latin typeface="Arial"/>
              </a:endParaRPr>
            </a:p>
          </p:txBody>
        </p:sp>
        <p:sp>
          <p:nvSpPr>
            <p:cNvPr id="7" name="圆角矩形 6"/>
            <p:cNvSpPr/>
            <p:nvPr/>
          </p:nvSpPr>
          <p:spPr>
            <a:xfrm>
              <a:off x="2411760" y="2895785"/>
              <a:ext cx="867949" cy="385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smtClean="0">
                  <a:solidFill>
                    <a:schemeClr val="tx1"/>
                  </a:solidFill>
                  <a:latin typeface="Arial"/>
                </a:rPr>
                <a:t>Storage node</a:t>
              </a:r>
              <a:endParaRPr lang="zh-CN" altLang="en-US" sz="900" dirty="0">
                <a:solidFill>
                  <a:schemeClr val="tx1"/>
                </a:solidFill>
                <a:latin typeface="Arial"/>
              </a:endParaRPr>
            </a:p>
          </p:txBody>
        </p:sp>
        <p:sp>
          <p:nvSpPr>
            <p:cNvPr id="8" name="圆角矩形 7"/>
            <p:cNvSpPr/>
            <p:nvPr/>
          </p:nvSpPr>
          <p:spPr>
            <a:xfrm>
              <a:off x="4716016" y="2895785"/>
              <a:ext cx="867949" cy="385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smtClean="0">
                  <a:solidFill>
                    <a:schemeClr val="tx1"/>
                  </a:solidFill>
                  <a:latin typeface="Arial"/>
                </a:rPr>
                <a:t>Storage node</a:t>
              </a:r>
              <a:endParaRPr lang="zh-CN" altLang="en-US" sz="900" dirty="0">
                <a:solidFill>
                  <a:schemeClr val="tx1"/>
                </a:solidFill>
                <a:latin typeface="Arial"/>
              </a:endParaRPr>
            </a:p>
          </p:txBody>
        </p:sp>
        <p:sp>
          <p:nvSpPr>
            <p:cNvPr id="9" name="圆角矩形 8"/>
            <p:cNvSpPr/>
            <p:nvPr/>
          </p:nvSpPr>
          <p:spPr>
            <a:xfrm>
              <a:off x="6012160" y="2895785"/>
              <a:ext cx="867949" cy="385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dirty="0" smtClean="0">
                  <a:solidFill>
                    <a:schemeClr val="tx1"/>
                  </a:solidFill>
                  <a:latin typeface="Arial"/>
                </a:rPr>
                <a:t>Storage node</a:t>
              </a:r>
              <a:endParaRPr lang="zh-CN" altLang="en-US" sz="900" dirty="0">
                <a:solidFill>
                  <a:schemeClr val="tx1"/>
                </a:solidFill>
                <a:latin typeface="Arial"/>
              </a:endParaRPr>
            </a:p>
          </p:txBody>
        </p:sp>
        <p:cxnSp>
          <p:nvCxnSpPr>
            <p:cNvPr id="11" name="直接连接符 10"/>
            <p:cNvCxnSpPr>
              <a:stCxn id="6" idx="0"/>
              <a:endCxn id="4" idx="2"/>
            </p:cNvCxnSpPr>
            <p:nvPr/>
          </p:nvCxnSpPr>
          <p:spPr>
            <a:xfrm flipV="1">
              <a:off x="1549591" y="1745378"/>
              <a:ext cx="1150202" cy="1150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6" idx="0"/>
              <a:endCxn id="5" idx="2"/>
            </p:cNvCxnSpPr>
            <p:nvPr/>
          </p:nvCxnSpPr>
          <p:spPr>
            <a:xfrm flipV="1">
              <a:off x="1549591" y="1745378"/>
              <a:ext cx="3598474" cy="1150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4" idx="2"/>
              <a:endCxn id="7" idx="0"/>
            </p:cNvCxnSpPr>
            <p:nvPr/>
          </p:nvCxnSpPr>
          <p:spPr>
            <a:xfrm>
              <a:off x="2699793" y="1745378"/>
              <a:ext cx="145942" cy="1150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4" idx="2"/>
              <a:endCxn id="8" idx="0"/>
            </p:cNvCxnSpPr>
            <p:nvPr/>
          </p:nvCxnSpPr>
          <p:spPr>
            <a:xfrm>
              <a:off x="2699793" y="1745378"/>
              <a:ext cx="2450198" cy="1150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4" idx="2"/>
              <a:endCxn id="9" idx="0"/>
            </p:cNvCxnSpPr>
            <p:nvPr/>
          </p:nvCxnSpPr>
          <p:spPr>
            <a:xfrm>
              <a:off x="2699793" y="1745378"/>
              <a:ext cx="3746342" cy="1150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5" idx="2"/>
              <a:endCxn id="7" idx="0"/>
            </p:cNvCxnSpPr>
            <p:nvPr/>
          </p:nvCxnSpPr>
          <p:spPr>
            <a:xfrm flipH="1">
              <a:off x="2845735" y="1745378"/>
              <a:ext cx="2302330" cy="1150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5" idx="2"/>
              <a:endCxn id="8" idx="0"/>
            </p:cNvCxnSpPr>
            <p:nvPr/>
          </p:nvCxnSpPr>
          <p:spPr>
            <a:xfrm>
              <a:off x="5148065" y="1745378"/>
              <a:ext cx="1927" cy="1150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5" idx="2"/>
              <a:endCxn id="9" idx="0"/>
            </p:cNvCxnSpPr>
            <p:nvPr/>
          </p:nvCxnSpPr>
          <p:spPr>
            <a:xfrm>
              <a:off x="5148065" y="1745378"/>
              <a:ext cx="1298071" cy="1150407"/>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563889" y="2949792"/>
              <a:ext cx="803425" cy="397012"/>
            </a:xfrm>
            <a:prstGeom prst="rect">
              <a:avLst/>
            </a:prstGeom>
            <a:noFill/>
          </p:spPr>
          <p:txBody>
            <a:bodyPr wrap="square" rtlCol="0">
              <a:spAutoFit/>
            </a:bodyPr>
            <a:lstStyle/>
            <a:p>
              <a:r>
                <a:rPr lang="en-US" altLang="zh-CN" sz="1200" dirty="0" smtClean="0">
                  <a:latin typeface="Arial"/>
                </a:rPr>
                <a:t>...</a:t>
              </a:r>
              <a:endParaRPr lang="zh-CN" altLang="en-US" sz="1200" dirty="0">
                <a:latin typeface="Arial"/>
              </a:endParaRPr>
            </a:p>
          </p:txBody>
        </p:sp>
        <p:sp>
          <p:nvSpPr>
            <p:cNvPr id="46" name="TextBox 45"/>
            <p:cNvSpPr txBox="1"/>
            <p:nvPr/>
          </p:nvSpPr>
          <p:spPr>
            <a:xfrm>
              <a:off x="1187624" y="1815664"/>
              <a:ext cx="2455943" cy="397012"/>
            </a:xfrm>
            <a:prstGeom prst="rect">
              <a:avLst/>
            </a:prstGeom>
            <a:noFill/>
          </p:spPr>
          <p:txBody>
            <a:bodyPr wrap="none" rtlCol="0">
              <a:spAutoFit/>
            </a:bodyPr>
            <a:lstStyle/>
            <a:p>
              <a:r>
                <a:rPr lang="en-US" altLang="zh-CN" sz="1200" dirty="0" smtClean="0">
                  <a:latin typeface="Arial"/>
                </a:rPr>
                <a:t>N x 10GE network ports</a:t>
              </a:r>
              <a:endParaRPr lang="zh-CN" altLang="en-US" sz="1200" dirty="0">
                <a:latin typeface="Arial"/>
              </a:endParaRPr>
            </a:p>
          </p:txBody>
        </p:sp>
        <p:sp>
          <p:nvSpPr>
            <p:cNvPr id="47" name="TextBox 46"/>
            <p:cNvSpPr txBox="1"/>
            <p:nvPr/>
          </p:nvSpPr>
          <p:spPr>
            <a:xfrm>
              <a:off x="5580112" y="1815664"/>
              <a:ext cx="2455943" cy="397012"/>
            </a:xfrm>
            <a:prstGeom prst="rect">
              <a:avLst/>
            </a:prstGeom>
            <a:noFill/>
          </p:spPr>
          <p:txBody>
            <a:bodyPr wrap="none" rtlCol="0">
              <a:spAutoFit/>
            </a:bodyPr>
            <a:lstStyle/>
            <a:p>
              <a:r>
                <a:rPr lang="en-US" altLang="zh-CN" sz="1200" dirty="0" smtClean="0">
                  <a:latin typeface="Arial"/>
                </a:rPr>
                <a:t>N x 10GE network ports</a:t>
              </a:r>
              <a:endParaRPr lang="zh-CN" altLang="en-US" sz="1200" dirty="0">
                <a:latin typeface="Arial"/>
              </a:endParaRPr>
            </a:p>
          </p:txBody>
        </p:sp>
        <p:sp>
          <p:nvSpPr>
            <p:cNvPr id="48" name="TextBox 47"/>
            <p:cNvSpPr txBox="1"/>
            <p:nvPr/>
          </p:nvSpPr>
          <p:spPr>
            <a:xfrm>
              <a:off x="2552641" y="485559"/>
              <a:ext cx="3355592" cy="926362"/>
            </a:xfrm>
            <a:prstGeom prst="rect">
              <a:avLst/>
            </a:prstGeom>
            <a:noFill/>
          </p:spPr>
          <p:txBody>
            <a:bodyPr wrap="square" rtlCol="0">
              <a:spAutoFit/>
            </a:bodyPr>
            <a:lstStyle/>
            <a:p>
              <a:r>
                <a:rPr lang="en-US" altLang="zh-CN" sz="1200" dirty="0" smtClean="0">
                  <a:latin typeface="Arial"/>
                </a:rPr>
                <a:t>Number of stacked network ports: N/2 x 10GE or N/8 x </a:t>
              </a:r>
              <a:r>
                <a:rPr lang="en-US" altLang="zh-CN" sz="1200" dirty="0" err="1" smtClean="0">
                  <a:latin typeface="Arial"/>
                </a:rPr>
                <a:t>40GE</a:t>
              </a:r>
              <a:endParaRPr lang="en-US" altLang="zh-CN" sz="1200" dirty="0" smtClean="0">
                <a:latin typeface="Arial"/>
              </a:endParaRPr>
            </a:p>
            <a:p>
              <a:endParaRPr lang="zh-CN" altLang="en-US" sz="1200" dirty="0">
                <a:latin typeface="Arial"/>
              </a:endParaRPr>
            </a:p>
          </p:txBody>
        </p:sp>
        <p:cxnSp>
          <p:nvCxnSpPr>
            <p:cNvPr id="49" name="直接连接符 48"/>
            <p:cNvCxnSpPr/>
            <p:nvPr/>
          </p:nvCxnSpPr>
          <p:spPr>
            <a:xfrm>
              <a:off x="3347864" y="1437624"/>
              <a:ext cx="115212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347864" y="1599642"/>
              <a:ext cx="115212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6516217" y="789547"/>
              <a:ext cx="2978254" cy="397012"/>
            </a:xfrm>
            <a:prstGeom prst="rect">
              <a:avLst/>
            </a:prstGeom>
          </p:spPr>
          <p:txBody>
            <a:bodyPr wrap="none">
              <a:spAutoFit/>
            </a:bodyPr>
            <a:lstStyle/>
            <a:p>
              <a:r>
                <a:rPr lang="en-US" altLang="zh-CN" sz="1200" dirty="0" smtClean="0">
                  <a:latin typeface="Arial"/>
                </a:rPr>
                <a:t>N = Number of storage nodes</a:t>
              </a:r>
            </a:p>
          </p:txBody>
        </p:sp>
      </p:grpSp>
      <p:sp>
        <p:nvSpPr>
          <p:cNvPr id="24" name="标题 1"/>
          <p:cNvSpPr txBox="1">
            <a:spLocks/>
          </p:cNvSpPr>
          <p:nvPr/>
        </p:nvSpPr>
        <p:spPr>
          <a:xfrm>
            <a:off x="1" y="276776"/>
            <a:ext cx="8955314" cy="55933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400" b="1" dirty="0" smtClean="0">
                <a:solidFill>
                  <a:srgbClr val="0080CB"/>
                </a:solidFill>
                <a:latin typeface="Arial"/>
                <a:ea typeface="微软雅黑" pitchFamily="34" charset="-122"/>
                <a:cs typeface="+mj-cs"/>
              </a:rPr>
              <a:t>Networking of </a:t>
            </a:r>
            <a:r>
              <a:rPr lang="en-US" altLang="zh-CN" sz="2400" b="1" dirty="0" err="1" smtClean="0">
                <a:solidFill>
                  <a:srgbClr val="0080CB"/>
                </a:solidFill>
                <a:latin typeface="Arial"/>
                <a:ea typeface="微软雅黑" pitchFamily="34" charset="-122"/>
                <a:cs typeface="+mj-cs"/>
              </a:rPr>
              <a:t>CE12800</a:t>
            </a:r>
            <a:r>
              <a:rPr lang="en-US" altLang="zh-CN" sz="2400" b="1" dirty="0" smtClean="0">
                <a:solidFill>
                  <a:srgbClr val="0080CB"/>
                </a:solidFill>
                <a:latin typeface="Arial"/>
                <a:ea typeface="微软雅黑" pitchFamily="34" charset="-122"/>
                <a:cs typeface="+mj-cs"/>
              </a:rPr>
              <a:t> Series Switch with Over 40 Nodes</a:t>
            </a:r>
            <a:endParaRPr lang="zh-CN" altLang="en-US" sz="2400" b="1" dirty="0">
              <a:solidFill>
                <a:srgbClr val="0080CB"/>
              </a:solidFill>
              <a:latin typeface="Arial"/>
              <a:ea typeface="微软雅黑" pitchFamily="34" charset="-122"/>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22816</TotalTime>
  <Words>4407</Words>
  <Application>Microsoft Office PowerPoint</Application>
  <PresentationFormat>全屏显示(16:9)</PresentationFormat>
  <Paragraphs>490</Paragraphs>
  <Slides>55</Slides>
  <Notes>53</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55</vt:i4>
      </vt:variant>
    </vt:vector>
  </HeadingPairs>
  <TitlesOfParts>
    <vt:vector size="71" baseType="lpstr">
      <vt:lpstr>Arial Unicode MS</vt:lpstr>
      <vt:lpstr>FrutigerNext LT Medium</vt:lpstr>
      <vt:lpstr>FrutigerNext LT Regular</vt:lpstr>
      <vt:lpstr>ＭＳ Ｐゴシック</vt:lpstr>
      <vt:lpstr>ＭＳ Ｐゴシック</vt:lpstr>
      <vt:lpstr>黑体</vt:lpstr>
      <vt:lpstr>华文细黑</vt:lpstr>
      <vt:lpstr>宋体</vt:lpstr>
      <vt:lpstr>微软雅黑</vt:lpstr>
      <vt:lpstr>Arial</vt:lpstr>
      <vt:lpstr>Calibri</vt:lpstr>
      <vt:lpstr>Wingdings</vt:lpstr>
      <vt:lpstr>1_主题1</vt:lpstr>
      <vt:lpstr>8_主题1</vt:lpstr>
      <vt:lpstr>9_主题1</vt:lpstr>
      <vt:lpstr>2_自定义设计方案</vt:lpstr>
      <vt:lpstr>PowerPoint 演示文稿</vt:lpstr>
      <vt:lpstr>PowerPoint 演示文稿</vt:lpstr>
      <vt:lpstr>Configuration Tools</vt:lpstr>
      <vt:lpstr>Dynamic Configuration</vt:lpstr>
      <vt:lpstr>Addresses for Downloading Configurators and Applying for Permissions</vt:lpstr>
      <vt:lpstr>SCT、UniSTAR CFG</vt:lpstr>
      <vt:lpstr>Capacity Calculation</vt:lpstr>
      <vt:lpstr>Principles for Configuring Back-end Switches</vt:lpstr>
      <vt:lpstr>PowerPoint 演示文稿</vt:lpstr>
      <vt:lpstr>PowerPoint 演示文稿</vt:lpstr>
      <vt:lpstr>PowerPoint 演示文稿</vt:lpstr>
      <vt:lpstr>PowerPoint 演示文稿</vt:lpstr>
      <vt:lpstr>PowerPoint 演示文稿</vt:lpstr>
      <vt:lpstr>Configurations of OceanStor 9000 V300R006</vt:lpstr>
      <vt:lpstr>PowerPoint 演示文稿</vt:lpstr>
      <vt:lpstr>Factors Affecting OceanStor 9000 Quotation</vt:lpstr>
      <vt:lpstr>Details on Configurations – Requirement </vt:lpstr>
      <vt:lpstr>Details on Configurations – SCT Initial Setup 1</vt:lpstr>
      <vt:lpstr>Details on Configurations – SCT Initial Setup 2</vt:lpstr>
      <vt:lpstr>Details on Configurations – SCT Initial Setup 3</vt:lpstr>
      <vt:lpstr>PowerPoint 演示文稿</vt:lpstr>
      <vt:lpstr>Details on Configurations – SCT Initial Setup 5</vt:lpstr>
      <vt:lpstr>PowerPoint 演示文稿</vt:lpstr>
      <vt:lpstr>Details on Configurations – UniSTAR CFG Initial Setup 1</vt:lpstr>
      <vt:lpstr>PowerPoint 演示文稿</vt:lpstr>
      <vt:lpstr>Details on Configurations – UniSTAR CFG Initial Setup 3</vt:lpstr>
      <vt:lpstr>Details on Configurations – UniSTAR CFG Initial Setup 4</vt:lpstr>
      <vt:lpstr>Details on Configurations – UniSTAR CFG Initial Setup 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Principles for Configuring Maintenance Services</vt:lpstr>
      <vt:lpstr>Configuration Guide for Maintenance Services — IP Product Support Services</vt:lpstr>
      <vt:lpstr>Configuration Guide for Maintenance Services – Hardware Maintenance</vt:lpstr>
      <vt:lpstr>Configuration Guide for Maintenance Services – Software Support Services</vt:lpstr>
      <vt:lpstr>Configuration Guide for Maintenance Services – Hardware Maintenance</vt:lpstr>
      <vt:lpstr>Configuration Guide for Maintenance Services – Media Retention Services (1)</vt:lpstr>
      <vt:lpstr>Configuration Guide for Maintenance Services – Media Retention Services (2)</vt:lpstr>
      <vt:lpstr>PowerPoint 演示文稿</vt:lpstr>
      <vt:lpstr>eDesigner Solution Configuration</vt:lpstr>
      <vt:lpstr>Details on Configurations – 1</vt:lpstr>
      <vt:lpstr>Details on Configurations – 2</vt:lpstr>
      <vt:lpstr>Details on Configurations – 3</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MC SYSTEM</dc:creator>
  <cp:lastModifiedBy>Wangyuan (storage MKT)</cp:lastModifiedBy>
  <cp:revision>1270</cp:revision>
  <cp:lastPrinted>2011-04-14T06:54:53Z</cp:lastPrinted>
  <dcterms:created xsi:type="dcterms:W3CDTF">2010-09-30T06:00:50Z</dcterms:created>
  <dcterms:modified xsi:type="dcterms:W3CDTF">2018-04-20T08:35:04Z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(12)ZlCLfUlflytUj17RQQZRXLzkAyj8d4dd7sbN6B0uw/vbNTmRiv7gWvM+/ic1q2QjwtryS+8M_x000d_ j1t+aPl7Rb4R1wzxgc9ITxcZSq5/RGAJxBvcmIuSugnFXO0Xjqi3zMesKnLesb6cmsQEdPvd_x000d_ xjNsKIhB+vyJosbqtsKhdpWtALE+XXLRuBtkfvCBA3GifLPwf6yewdieJZHk1aRi7OVJeDCO_x000d_ c4Z2yveB+U95iL58I7</vt:lpwstr>
  </property>
  <property fmtid="{D5CDD505-2E9C-101B-9397-08002B2CF9AE}" pid="3" name="_ms_pID_7253431">
    <vt:lpwstr>sQNRO00aV0kvx4bBemenkjqEiLZMb1mnUplMnQJcg8lLAJSTAxfdLA_x000d_ QbPVzcXYtb9rIZVeJrifR8G8RW7qGli1lhEpDG+u6QEJuV3Ad7YAilyEwh4EVhQbw12/c097_x000d_ KEXEXiiMSvTExp47AEDI8MkMc5BE6uE312B+tAZ6rsTv64wORPXJqya4aFRsYGGekbwsN+SS_x000d_ HEpUdhkzbvTFLAmWvHiMtaJwfcIl6lqhRTxK</vt:lpwstr>
  </property>
  <property fmtid="{D5CDD505-2E9C-101B-9397-08002B2CF9AE}" pid="4" name="_ms_pID_7253432">
    <vt:lpwstr>oFaqCUcbFKy+U8vIP2BIXIq/r/MGYeFWscSo_x000d_ rPIlwMGdq+McM1JAYkbONRf0vdrWVlCI4dmGYWivDPw7s9Wyfrdur8dvq9uLasg0tTPNf/O+_x000d_ XZLYXSFSDcjW0t3p50WA+rj45XSWg+T2tHu9ItsUd/A4bnxgoJGYcMItXSrtdKAVR/n8VhgT_x000d_ l8YgR9vtOum4TmrYRXpoyyzPBfItV/FOIRf8KwcHmXsLa8g23dooNF</vt:lpwstr>
  </property>
  <property fmtid="{D5CDD505-2E9C-101B-9397-08002B2CF9AE}" pid="5" name="_ms_pID_7253433">
    <vt:lpwstr>qKvyx9wf8VywAs76rY_x000d_ POGJZ0vjLYlvkF9pyHpMXZmjVPZZmuan1Il+KXbDlwg2Ef2peXyx0lUbJ05F3eIPDumQHmyi_x000d_ BEtW2OEgX/0WKlD8qccQs3OJReDkXUF8pa2aViW87e9ESmbhJIAVPVjQsst3FJdA02dFsq/h_x000d_ wzq5CTa4orT/VOmRKNHdrvLZzel4jfh4qHAjmKMz2LZQJvEOYD+3jtls/ZWtgerh5RspUGZS</vt:lpwstr>
  </property>
  <property fmtid="{D5CDD505-2E9C-101B-9397-08002B2CF9AE}" pid="6" name="_ms_pID_7253434">
    <vt:lpwstr>_x000d_ BqMKHMi3bPaRW2VfKi4wifFx/2ucK7464dLtaHRmrrNn5O1yazxKnT7RW9+E6UNjDa7p1ppG_x000d_ L1fg2VW5D6nNq7+1f0SOXGSa5Pji0Ngi6HJlupbmp4kMOApu36vO9k1EBwDZSSYy71M7MwbS_x000d_ NiTeqdRI+IVmzObdZ/XUjwxmqDdHEK12UdMR1c2eOE+X1wNVkNQMUE2A/Y021oUmuWMF1z1Q_x000d_ xRUqqdIrVCXTSiBV</vt:lpwstr>
  </property>
  <property fmtid="{D5CDD505-2E9C-101B-9397-08002B2CF9AE}" pid="7" name="_ms_pID_7253435">
    <vt:lpwstr>y+LOuFSddSecUCm44lrIOrqHyTb7X7ZdpXX5teIBK+CSbJIfCGoZG/oV_x000d_ 4PAMqtzkSi7V7+Xw7XrTDWXftAQ3EsMUwasKniUb2+t2xy0tsp9+fqDEF8o8V62EpSdOSnS4_x000d_ n90Jv3nAmeuuXMWaGIwFq5RfDGnJLuq3OJd3U3m+XFbVg2YmMuGiwxfyn2nbQ9V9Bm0/AK6f_x000d_ xz8/ON+l48dPAoRC3UsErLum7g9MCNveMl</vt:lpwstr>
  </property>
  <property fmtid="{D5CDD505-2E9C-101B-9397-08002B2CF9AE}" pid="8" name="_ms_pID_7253436">
    <vt:lpwstr>fKhd2JWGb6EJ1qzsed+Cq83pSbjDnQQMepUeXD_x000d_ 28JIaVIH6m/DvrAAvJjWnJhl1Sd/qAYjHRtW32GQXJ386M9CI67RrhEGsxLKqASzyHJ4SIHu_x000d_ 25z/uefdp2uRkRm0f5CGC8kxwZ+pB+UK6qSU7VkQG2leu7De2zDAhT5OSZ4NhvYoNKfAMMqe_x000d_ wng2PWWyR6w2aZ5iFOpoZv91jR7FPLIBIw1PZYjhLdMBvAL30BxO</vt:lpwstr>
  </property>
  <property fmtid="{D5CDD505-2E9C-101B-9397-08002B2CF9AE}" pid="9" name="_ms_pID_7253437">
    <vt:lpwstr>LEryTSHV99CeoeD7DlDR_x000d_ J6D5gORMhQ6QHe9Yi4l49HG/OMBijG91062tKHgdBNFwuSdvp0ifxKGI67+6LkxcJ/si8SMR_x000d_ YgzH4b6vkJzzF7ir6h0aCqfLQswQF/dRVQFRPm9KcBEdGWU5W8apzRM++/L/5HLEFF945O/2_x000d_ IXsZZLyjJP9d4PLQTXBTq/GyE+tpHllaFBBeU6aWOanFvg/RVO5I3wag5MYxbMWL7BRjBD</vt:lpwstr>
  </property>
  <property fmtid="{D5CDD505-2E9C-101B-9397-08002B2CF9AE}" pid="10" name="_ms_pID_7253438">
    <vt:lpwstr>7l_x000d_ m2kPdAR6B6/ouEyXH3QqKeKPpjkualSDe2qDmk679Zy0hSJCGcBmyk71sZffd3FAz2VOW5bL_x000d_ w9oYQcopzhDnsK1tDyB7EghhcQwYyjBQGP5q2xqxYa0EMtK0ociwDKAZDeUcfG/sXhl1JVvu_x000d_ aYNgyK2xRdWV4pmQEDnqDl3Nv0b1gVC+ioAO9yBFlMz++ARNj18AvA2e8/VwsOMd0r2jHP39_x000d_ geA8osR9zFiOhL</vt:lpwstr>
  </property>
  <property fmtid="{D5CDD505-2E9C-101B-9397-08002B2CF9AE}" pid="11" name="_ms_pID_7253439">
    <vt:lpwstr>QpSwmdhC6D+mKCxuu8ct2v1XDZx/+HtjpCv0U/N3MuO//6tt0ViMhy1stz_x000d_ gn6r4ABrT1pYf5rI999uz0sKWQohEWspx2HFuVT9vpkJExcxBadKizjp3yXGvZGf1LUAwt/L_x000d_ MAmNIeEfIUZD3sYaoFVOb+GCCp/iUroBocop6n430tt/0vedufLmrZu4kCyL56siz2NICKGN_x000d_ 6BPCAlJmW86nQH5lSip+zhh79MszYsHz</vt:lpwstr>
  </property>
  <property fmtid="{D5CDD505-2E9C-101B-9397-08002B2CF9AE}" pid="12" name="_ms_pID_72534310">
    <vt:lpwstr>S9U4ONJw74IrI7ZzS/BsbbTqSb0Rp6twVOQRTphO_x000d_ MxFlNTBKCju9NjCKSgA+r4NmPZ4wL/A942Ao/a1S2EaJzP56Hson0Zbol8lkf55Zc9BMNEO8_x000d_ WyIJj8cUDvosUJat5koEjCUAddMlmh/OUGpZ7uMI02MiS6bghdaVT4JOI9TSpPT6j5xnhkTZ_x000d_ RFEljI41jk9Wan16GbfXkXRqZ8ZsHoRMk1iEA3KTDr6E3UbDbO</vt:lpwstr>
  </property>
  <property fmtid="{D5CDD505-2E9C-101B-9397-08002B2CF9AE}" pid="13" name="_ms_pID_72534311">
    <vt:lpwstr>vWKYBugv5hOPjySe+f8p1r_x000d_ oSKBemtGjMNB99Rk20+MGHvaUC54glgRs3sHR4Sto/lY/LQYdjbnkovkL6zP94sOKsOhkJ4X_x000d_ yut4d7EPQKtCYZQ3tZqJ7K1p</vt:lpwstr>
  </property>
  <property fmtid="{D5CDD505-2E9C-101B-9397-08002B2CF9AE}" pid="14" name="_new_ms_pID_72543">
    <vt:lpwstr>(4)h7OaU9f6wrqfu45RtJ1KWCcn23Ufqto8P+2lVq6GmXlje7MME64m6LDbuT9Zfcg6rNPRYv10
ohDNkUegeTAH+zKK0R8xDraxNDt6GPc3OA7IDQxmOWFUgVxD4PXl6JWzhVkPXxkIFOU+KMuF
DswjcNGa0roEgbJpzxEipDtfb3THWfstPT5Bib+RQQZQDdFkX+G9RoEtvPRPgBM9rrFIpQ5F
inyC8h+tadHkj/jA7t</vt:lpwstr>
  </property>
  <property fmtid="{D5CDD505-2E9C-101B-9397-08002B2CF9AE}" pid="15" name="_new_ms_pID_725431">
    <vt:lpwstr>fuEz0V+Pmez7cXDYr1rkP8lHPwRW7KUt+vBUdAGshKUKkndUZ80ikt
Gel3YFt0/fh8DMhByQnfSAT5wiCgdoPZ9a3QsokY5sZCvrjS5LIXGaCg3pyXXSnOEhY9GjnA
usNq5IYse/bVHKsm7hoZ6xwLsZBgJS8eZTgmo58kzncvhnkW+Y6x9W6ZsjcohOeLYmeoFMoQ
RxSDXwmBNxZcRZgirU6v80rx5cROv+Tk7XXd</vt:lpwstr>
  </property>
  <property fmtid="{D5CDD505-2E9C-101B-9397-08002B2CF9AE}" pid="16" name="_new_ms_pID_725432">
    <vt:lpwstr>3nDldAoyo06XhtNxzF1Xta6tHpthDFzqc5Pl
uf0lAcyxl0VZpvt0aRfVcPtTPDeBteP7ecd4QOhz7Cv1xjZqls9MNNYgFxYNmR0owFPPQhTg
Hq5u0iHDPb1Ru0WAH1sZ2ebsFuPTVbsOlOH0R95GgAaNH9RWvTwKdeDMfP9h+BBaItQhUNtH
0rt9CnkFHbY6cbZURlGkaI6zBsnIMgTPQxveOz7AWXZTr9yZyic+nJ</vt:lpwstr>
  </property>
  <property fmtid="{D5CDD505-2E9C-101B-9397-08002B2CF9AE}" pid="17" name="_new_ms_pID_725433">
    <vt:lpwstr>yo9btIZqVTHG5Vm2Dk
1zex3gTqeYDLeP5hEdgRgbbKh1I=</vt:lpwstr>
  </property>
  <property fmtid="{D5CDD505-2E9C-101B-9397-08002B2CF9AE}" pid="18" name="_2015_ms_pID_725343">
    <vt:lpwstr>(3)qYXkQgOIYD2oUU2M0QmP6yyHw83TKLsd7+Q65kV+8IO4tJFyMhfTh0d4Rzq5uidUeQPGc+d2
cUa0FWJiA2s80dmoQqVZzSyjFTiyNEtSlj5o6h55MXSFJuqKfisInh8zJ4KTARj+ODg6KfZD
Akg3vO2Z/WlZ+b7Ay+Vi+2jrvcIAA8TbpnFgLgvGh92K6KhEk8/WWS2NlT+mIbM16UK/RbNh
LhLBQJO7j70WK73m7O</vt:lpwstr>
  </property>
  <property fmtid="{D5CDD505-2E9C-101B-9397-08002B2CF9AE}" pid="19" name="_2015_ms_pID_7253431">
    <vt:lpwstr>LmpbBkYkwIBPhASONwRcPQ0yBa46LVdABsxNSmDpNgLfMRQNE/pZGB
06kccFcVrDcoHSI2whh7he9J4xuRs48YB4oT82Yqj1RRaGZBK2oaQ4M1890oWfqFv592x/mi
a7+RRqDynhXd5G35ryBIRhSrXrPhpQOaPcQ++BQgA8If1TlXdDj3/GvVmNokoNgggxyGWyWl
f6FqKDwJV54fu7XTFPgsMUwTQdlGEuv1Y2dS</vt:lpwstr>
  </property>
  <property fmtid="{D5CDD505-2E9C-101B-9397-08002B2CF9AE}" pid="20" name="_2015_ms_pID_7253432">
    <vt:lpwstr>qBI05uAMJGegK4SckVslH+bktrETnV5d8ycu
301FbSw0</vt:lpwstr>
  </property>
  <property fmtid="{D5CDD505-2E9C-101B-9397-08002B2CF9AE}" pid="21" name="_readonly">
    <vt:lpwstr/>
  </property>
  <property fmtid="{D5CDD505-2E9C-101B-9397-08002B2CF9AE}" pid="22" name="_change">
    <vt:lpwstr/>
  </property>
  <property fmtid="{D5CDD505-2E9C-101B-9397-08002B2CF9AE}" pid="23" name="_full-control">
    <vt:lpwstr/>
  </property>
  <property fmtid="{D5CDD505-2E9C-101B-9397-08002B2CF9AE}" pid="24" name="sflag">
    <vt:lpwstr>1524192362</vt:lpwstr>
  </property>
</Properties>
</file>