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303" r:id="rId4"/>
    <p:sldId id="691" r:id="rId5"/>
    <p:sldId id="692" r:id="rId6"/>
    <p:sldId id="693" r:id="rId7"/>
    <p:sldId id="694" r:id="rId8"/>
    <p:sldId id="363" r:id="rId9"/>
    <p:sldId id="589" r:id="rId10"/>
    <p:sldId id="590" r:id="rId11"/>
    <p:sldId id="669" r:id="rId12"/>
    <p:sldId id="674" r:id="rId13"/>
    <p:sldId id="675" r:id="rId14"/>
    <p:sldId id="676" r:id="rId15"/>
    <p:sldId id="566" r:id="rId16"/>
    <p:sldId id="666" r:id="rId17"/>
    <p:sldId id="664" r:id="rId18"/>
    <p:sldId id="670" r:id="rId19"/>
    <p:sldId id="665" r:id="rId20"/>
    <p:sldId id="667" r:id="rId21"/>
    <p:sldId id="671" r:id="rId22"/>
    <p:sldId id="668" r:id="rId23"/>
    <p:sldId id="672" r:id="rId24"/>
    <p:sldId id="673" r:id="rId25"/>
    <p:sldId id="459" r:id="rId26"/>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
          <p15:clr>
            <a:srgbClr val="A4A3A4"/>
          </p15:clr>
        </p15:guide>
        <p15:guide id="2" pos="2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B0"/>
    <a:srgbClr val="0070C0"/>
    <a:srgbClr val="FF3300"/>
    <a:srgbClr val="05BC57"/>
    <a:srgbClr val="484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98" autoAdjust="0"/>
    <p:restoredTop sz="92807" autoAdjust="0"/>
  </p:normalViewPr>
  <p:slideViewPr>
    <p:cSldViewPr>
      <p:cViewPr varScale="1">
        <p:scale>
          <a:sx n="133" d="100"/>
          <a:sy n="133" d="100"/>
        </p:scale>
        <p:origin x="144" y="198"/>
      </p:cViewPr>
      <p:guideLst>
        <p:guide orient="horz" pos="214"/>
        <p:guide pos="249"/>
      </p:guideLst>
    </p:cSldViewPr>
  </p:slideViewPr>
  <p:notesTextViewPr>
    <p:cViewPr>
      <p:scale>
        <a:sx n="3" d="2"/>
        <a:sy n="3" d="2"/>
      </p:scale>
      <p:origin x="0" y="0"/>
    </p:cViewPr>
  </p:notesTextViewPr>
  <p:notesViewPr>
    <p:cSldViewPr>
      <p:cViewPr varScale="1">
        <p:scale>
          <a:sx n="84" d="100"/>
          <a:sy n="84" d="100"/>
        </p:scale>
        <p:origin x="31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latin typeface="Arial" panose="020B0604020202020204" pitchFamily="34" charset="0"/>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DA2D3-A27B-4331-9754-699C4829A966}" type="datetimeFigureOut">
              <a:rPr lang="zh-CN" altLang="en-US" smtClean="0">
                <a:latin typeface="Arial" panose="020B0604020202020204" pitchFamily="34" charset="0"/>
              </a:rPr>
              <a:pPr/>
              <a:t>2018/11/13</a:t>
            </a:fld>
            <a:endParaRPr lang="zh-CN" altLang="en-US">
              <a:latin typeface="Arial" panose="020B0604020202020204" pitchFamily="34" charset="0"/>
            </a:endParaRPr>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latin typeface="Arial" panose="020B0604020202020204" pitchFamily="34" charset="0"/>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latin typeface="Arial" panose="020B0604020202020204" pitchFamily="34" charset="0"/>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E99504-0CC2-43D9-9E90-BB44AAD5EC79}" type="slidenum">
              <a:rPr lang="zh-CN" altLang="en-US" smtClean="0">
                <a:latin typeface="Arial" panose="020B0604020202020204" pitchFamily="34" charset="0"/>
              </a: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419523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1</a:t>
            </a:fld>
            <a:endParaRPr lang="zh-CN" altLang="en-US">
              <a:latin typeface="Arial" panose="020B0604020202020204" pitchFamily="34" charset="0"/>
            </a:endParaRPr>
          </a:p>
        </p:txBody>
      </p:sp>
    </p:spTree>
    <p:extLst>
      <p:ext uri="{BB962C8B-B14F-4D97-AF65-F5344CB8AC3E}">
        <p14:creationId xmlns:p14="http://schemas.microsoft.com/office/powerpoint/2010/main" val="387272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smtClean="0">
                <a:solidFill>
                  <a:schemeClr val="tx1"/>
                </a:solidFill>
                <a:latin typeface="Arial" panose="020B0604020202020204" pitchFamily="34" charset="0"/>
                <a:ea typeface="+mn-ea"/>
                <a:cs typeface="+mn-cs"/>
              </a:rPr>
              <a:t>Regarding installation materials, pay attention to the following:</a:t>
            </a:r>
            <a:endParaRPr lang="zh-CN" altLang="zh-CN" sz="1200" kern="1200" dirty="0" smtClean="0">
              <a:solidFill>
                <a:schemeClr val="tx1"/>
              </a:solidFill>
              <a:latin typeface="Arial" panose="020B0604020202020204" pitchFamily="34" charset="0"/>
              <a:ea typeface="+mn-ea"/>
              <a:cs typeface="+mn-cs"/>
            </a:endParaRPr>
          </a:p>
          <a:p>
            <a:r>
              <a:rPr lang="en-US" altLang="zh-CN" sz="1200" kern="1200" smtClean="0">
                <a:solidFill>
                  <a:schemeClr val="tx1"/>
                </a:solidFill>
                <a:latin typeface="Arial" panose="020B0604020202020204" pitchFamily="34" charset="0"/>
                <a:ea typeface="+mn-ea"/>
                <a:cs typeface="+mn-cs"/>
              </a:rPr>
              <a:t>1. To meet the IT product line's configuration streamlining requirement, the major cables and accessories used in a cabinet act as quotation items, thereby ensuring delivery quality.</a:t>
            </a:r>
            <a:endParaRPr lang="zh-CN" altLang="zh-CN" sz="1200" kern="1200" dirty="0" smtClean="0">
              <a:solidFill>
                <a:schemeClr val="tx1"/>
              </a:solidFill>
              <a:latin typeface="Arial" panose="020B0604020202020204" pitchFamily="34" charset="0"/>
              <a:ea typeface="+mn-ea"/>
              <a:cs typeface="+mn-cs"/>
            </a:endParaRPr>
          </a:p>
          <a:p>
            <a:r>
              <a:rPr lang="en-US" altLang="zh-CN" sz="1200" kern="1200" smtClean="0">
                <a:solidFill>
                  <a:schemeClr val="tx1"/>
                </a:solidFill>
                <a:latin typeface="Arial" panose="020B0604020202020204" pitchFamily="34" charset="0"/>
                <a:ea typeface="+mn-ea"/>
                <a:cs typeface="+mn-cs"/>
              </a:rPr>
              <a:t>2. Filler panels on a disk unit are non-quotation items. They are configured for vacant slots by default.</a:t>
            </a:r>
            <a:endParaRPr lang="zh-CN" altLang="zh-CN" sz="1200" kern="1200" dirty="0" smtClean="0">
              <a:solidFill>
                <a:schemeClr val="tx1"/>
              </a:solidFill>
              <a:latin typeface="Arial" panose="020B0604020202020204" pitchFamily="34" charset="0"/>
              <a:ea typeface="+mn-ea"/>
              <a:cs typeface="+mn-cs"/>
            </a:endParaRPr>
          </a:p>
          <a:p>
            <a:r>
              <a:rPr lang="en-US" altLang="zh-CN" sz="1200" kern="1200" smtClean="0">
                <a:solidFill>
                  <a:schemeClr val="tx1"/>
                </a:solidFill>
                <a:latin typeface="Arial" panose="020B0604020202020204" pitchFamily="34" charset="0"/>
                <a:ea typeface="+mn-ea"/>
                <a:cs typeface="+mn-cs"/>
              </a:rPr>
              <a:t>3. I/O module filler panels are non-quotation items. They are configured for vacant slots by default.</a:t>
            </a:r>
            <a:endParaRPr lang="zh-CN" altLang="zh-CN" sz="1200" kern="1200" dirty="0" smtClean="0">
              <a:solidFill>
                <a:schemeClr val="tx1"/>
              </a:solidFill>
              <a:latin typeface="Arial" panose="020B0604020202020204" pitchFamily="34" charset="0"/>
              <a:ea typeface="+mn-ea"/>
              <a:cs typeface="+mn-cs"/>
            </a:endParaRPr>
          </a:p>
          <a:p>
            <a:endParaRPr lang="zh-CN" altLang="en-US" dirty="0">
              <a:latin typeface="Arial" panose="020B0604020202020204" pitchFamily="34" charset="0"/>
            </a:endParaRPr>
          </a:p>
        </p:txBody>
      </p:sp>
      <p:sp>
        <p:nvSpPr>
          <p:cNvPr id="4" name="灯片编号占位符 3"/>
          <p:cNvSpPr>
            <a:spLocks noGrp="1"/>
          </p:cNvSpPr>
          <p:nvPr>
            <p:ph type="sldNum" sz="quarter" idx="10"/>
          </p:nvPr>
        </p:nvSpPr>
        <p:spPr/>
        <p:txBody>
          <a:bodyPr/>
          <a:lstStyle/>
          <a:p>
            <a:pPr>
              <a:defRPr/>
            </a:pPr>
            <a:fld id="{AB369FA1-D75E-409F-96F7-3EF1D41B7BEE}" type="slidenum">
              <a:rPr lang="zh-CN" altLang="en-US" smtClean="0">
                <a:latin typeface="Arial" panose="020B0604020202020204" pitchFamily="34" charset="0"/>
              </a:rPr>
              <a:pPr>
                <a:defRPr/>
              </a:pPr>
              <a:t>10</a:t>
            </a:fld>
            <a:endParaRPr lang="zh-CN" altLang="en-US" dirty="0">
              <a:latin typeface="Arial" panose="020B0604020202020204" pitchFamily="34" charset="0"/>
            </a:endParaRPr>
          </a:p>
        </p:txBody>
      </p:sp>
    </p:spTree>
    <p:extLst>
      <p:ext uri="{BB962C8B-B14F-4D97-AF65-F5344CB8AC3E}">
        <p14:creationId xmlns:p14="http://schemas.microsoft.com/office/powerpoint/2010/main" val="2389986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11</a:t>
            </a:fld>
            <a:endParaRPr lang="zh-CN" altLang="en-US">
              <a:latin typeface="Arial" panose="020B0604020202020204" pitchFamily="34" charset="0"/>
            </a:endParaRPr>
          </a:p>
        </p:txBody>
      </p:sp>
    </p:spTree>
    <p:extLst>
      <p:ext uri="{BB962C8B-B14F-4D97-AF65-F5344CB8AC3E}">
        <p14:creationId xmlns:p14="http://schemas.microsoft.com/office/powerpoint/2010/main" val="433903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12</a:t>
            </a:fld>
            <a:endParaRPr lang="zh-CN" altLang="en-US">
              <a:latin typeface="Arial" panose="020B0604020202020204" pitchFamily="34" charset="0"/>
            </a:endParaRPr>
          </a:p>
        </p:txBody>
      </p:sp>
    </p:spTree>
    <p:extLst>
      <p:ext uri="{BB962C8B-B14F-4D97-AF65-F5344CB8AC3E}">
        <p14:creationId xmlns:p14="http://schemas.microsoft.com/office/powerpoint/2010/main" val="4154785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13</a:t>
            </a:fld>
            <a:endParaRPr lang="zh-CN" altLang="en-US">
              <a:latin typeface="Arial" panose="020B0604020202020204" pitchFamily="34" charset="0"/>
            </a:endParaRPr>
          </a:p>
        </p:txBody>
      </p:sp>
    </p:spTree>
    <p:extLst>
      <p:ext uri="{BB962C8B-B14F-4D97-AF65-F5344CB8AC3E}">
        <p14:creationId xmlns:p14="http://schemas.microsoft.com/office/powerpoint/2010/main" val="973423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14</a:t>
            </a:fld>
            <a:endParaRPr lang="zh-CN" altLang="en-US">
              <a:latin typeface="Arial" panose="020B0604020202020204" pitchFamily="34" charset="0"/>
            </a:endParaRPr>
          </a:p>
        </p:txBody>
      </p:sp>
    </p:spTree>
    <p:extLst>
      <p:ext uri="{BB962C8B-B14F-4D97-AF65-F5344CB8AC3E}">
        <p14:creationId xmlns:p14="http://schemas.microsoft.com/office/powerpoint/2010/main" val="132054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latin typeface="Arial" panose="020B0604020202020204" pitchFamily="34" charset="0"/>
            </a:endParaRPr>
          </a:p>
        </p:txBody>
      </p:sp>
      <p:sp>
        <p:nvSpPr>
          <p:cNvPr id="4" name="灯片编号占位符 3"/>
          <p:cNvSpPr>
            <a:spLocks noGrp="1"/>
          </p:cNvSpPr>
          <p:nvPr>
            <p:ph type="sldNum" sz="quarter" idx="10"/>
          </p:nvPr>
        </p:nvSpPr>
        <p:spPr/>
        <p:txBody>
          <a:bodyPr/>
          <a:lstStyle/>
          <a:p>
            <a:pPr>
              <a:defRPr/>
            </a:pPr>
            <a:fld id="{AB369FA1-D75E-409F-96F7-3EF1D41B7BEE}" type="slidenum">
              <a:rPr lang="zh-CN" altLang="en-US" smtClean="0">
                <a:latin typeface="Arial" panose="020B0604020202020204" pitchFamily="34" charset="0"/>
              </a:rPr>
              <a:pPr>
                <a:defRPr/>
              </a:pPr>
              <a:t>15</a:t>
            </a:fld>
            <a:endParaRPr lang="zh-CN" altLang="en-US" dirty="0">
              <a:latin typeface="Arial" panose="020B0604020202020204" pitchFamily="34" charset="0"/>
            </a:endParaRPr>
          </a:p>
        </p:txBody>
      </p:sp>
    </p:spTree>
    <p:extLst>
      <p:ext uri="{BB962C8B-B14F-4D97-AF65-F5344CB8AC3E}">
        <p14:creationId xmlns:p14="http://schemas.microsoft.com/office/powerpoint/2010/main" val="2530165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16</a:t>
            </a:fld>
            <a:endParaRPr lang="zh-CN" altLang="en-US">
              <a:latin typeface="Arial" panose="020B0604020202020204" pitchFamily="34" charset="0"/>
            </a:endParaRPr>
          </a:p>
        </p:txBody>
      </p:sp>
    </p:spTree>
    <p:extLst>
      <p:ext uri="{BB962C8B-B14F-4D97-AF65-F5344CB8AC3E}">
        <p14:creationId xmlns:p14="http://schemas.microsoft.com/office/powerpoint/2010/main" val="1917697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latin typeface="Arial" panose="020B0604020202020204" pitchFamily="34" charset="0"/>
            </a:endParaRPr>
          </a:p>
        </p:txBody>
      </p:sp>
      <p:sp>
        <p:nvSpPr>
          <p:cNvPr id="4" name="灯片编号占位符 3"/>
          <p:cNvSpPr>
            <a:spLocks noGrp="1"/>
          </p:cNvSpPr>
          <p:nvPr>
            <p:ph type="sldNum" sz="quarter" idx="10"/>
          </p:nvPr>
        </p:nvSpPr>
        <p:spPr/>
        <p:txBody>
          <a:bodyPr/>
          <a:lstStyle/>
          <a:p>
            <a:pPr>
              <a:defRPr/>
            </a:pPr>
            <a:fld id="{AB369FA1-D75E-409F-96F7-3EF1D41B7BEE}" type="slidenum">
              <a:rPr lang="zh-CN" altLang="en-US" smtClean="0">
                <a:latin typeface="Arial" panose="020B0604020202020204" pitchFamily="34" charset="0"/>
              </a:rPr>
              <a:pPr>
                <a:defRPr/>
              </a:pPr>
              <a:t>17</a:t>
            </a:fld>
            <a:endParaRPr lang="zh-CN" altLang="en-US" dirty="0">
              <a:latin typeface="Arial" panose="020B0604020202020204" pitchFamily="34" charset="0"/>
            </a:endParaRPr>
          </a:p>
        </p:txBody>
      </p:sp>
    </p:spTree>
    <p:extLst>
      <p:ext uri="{BB962C8B-B14F-4D97-AF65-F5344CB8AC3E}">
        <p14:creationId xmlns:p14="http://schemas.microsoft.com/office/powerpoint/2010/main" val="2850757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18</a:t>
            </a:fld>
            <a:endParaRPr lang="zh-CN" altLang="en-US">
              <a:latin typeface="Arial" panose="020B0604020202020204" pitchFamily="34" charset="0"/>
            </a:endParaRPr>
          </a:p>
        </p:txBody>
      </p:sp>
    </p:spTree>
    <p:extLst>
      <p:ext uri="{BB962C8B-B14F-4D97-AF65-F5344CB8AC3E}">
        <p14:creationId xmlns:p14="http://schemas.microsoft.com/office/powerpoint/2010/main" val="656841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19</a:t>
            </a:fld>
            <a:endParaRPr lang="zh-CN" altLang="en-US">
              <a:latin typeface="Arial" panose="020B0604020202020204" pitchFamily="34" charset="0"/>
            </a:endParaRPr>
          </a:p>
        </p:txBody>
      </p:sp>
    </p:spTree>
    <p:extLst>
      <p:ext uri="{BB962C8B-B14F-4D97-AF65-F5344CB8AC3E}">
        <p14:creationId xmlns:p14="http://schemas.microsoft.com/office/powerpoint/2010/main" val="35777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2</a:t>
            </a:fld>
            <a:endParaRPr lang="zh-CN" altLang="en-US">
              <a:latin typeface="Arial" panose="020B0604020202020204" pitchFamily="34" charset="0"/>
            </a:endParaRPr>
          </a:p>
        </p:txBody>
      </p:sp>
    </p:spTree>
    <p:extLst>
      <p:ext uri="{BB962C8B-B14F-4D97-AF65-F5344CB8AC3E}">
        <p14:creationId xmlns:p14="http://schemas.microsoft.com/office/powerpoint/2010/main" val="4033296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20</a:t>
            </a:fld>
            <a:endParaRPr lang="zh-CN" altLang="en-US">
              <a:latin typeface="Arial" panose="020B0604020202020204" pitchFamily="34" charset="0"/>
            </a:endParaRPr>
          </a:p>
        </p:txBody>
      </p:sp>
    </p:spTree>
    <p:extLst>
      <p:ext uri="{BB962C8B-B14F-4D97-AF65-F5344CB8AC3E}">
        <p14:creationId xmlns:p14="http://schemas.microsoft.com/office/powerpoint/2010/main" val="3985123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21</a:t>
            </a:fld>
            <a:endParaRPr lang="zh-CN" altLang="en-US">
              <a:latin typeface="Arial" panose="020B0604020202020204" pitchFamily="34" charset="0"/>
            </a:endParaRPr>
          </a:p>
        </p:txBody>
      </p:sp>
    </p:spTree>
    <p:extLst>
      <p:ext uri="{BB962C8B-B14F-4D97-AF65-F5344CB8AC3E}">
        <p14:creationId xmlns:p14="http://schemas.microsoft.com/office/powerpoint/2010/main" val="3363329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22</a:t>
            </a:fld>
            <a:endParaRPr lang="zh-CN" altLang="en-US">
              <a:latin typeface="Arial" panose="020B0604020202020204" pitchFamily="34" charset="0"/>
            </a:endParaRPr>
          </a:p>
        </p:txBody>
      </p:sp>
    </p:spTree>
    <p:extLst>
      <p:ext uri="{BB962C8B-B14F-4D97-AF65-F5344CB8AC3E}">
        <p14:creationId xmlns:p14="http://schemas.microsoft.com/office/powerpoint/2010/main" val="290795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23</a:t>
            </a:fld>
            <a:endParaRPr lang="zh-CN" altLang="en-US">
              <a:latin typeface="Arial" panose="020B0604020202020204" pitchFamily="34" charset="0"/>
            </a:endParaRPr>
          </a:p>
        </p:txBody>
      </p:sp>
    </p:spTree>
    <p:extLst>
      <p:ext uri="{BB962C8B-B14F-4D97-AF65-F5344CB8AC3E}">
        <p14:creationId xmlns:p14="http://schemas.microsoft.com/office/powerpoint/2010/main" val="3893521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latin typeface="Arial" panose="020B0604020202020204" pitchFamily="34" charset="0"/>
            </a:endParaRPr>
          </a:p>
        </p:txBody>
      </p:sp>
    </p:spTree>
    <p:extLst>
      <p:ext uri="{BB962C8B-B14F-4D97-AF65-F5344CB8AC3E}">
        <p14:creationId xmlns:p14="http://schemas.microsoft.com/office/powerpoint/2010/main" val="88767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496739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2291492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1814503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latin typeface="Arial" panose="020B0604020202020204" pitchFamily="34" charset="0"/>
            </a:endParaRPr>
          </a:p>
        </p:txBody>
      </p:sp>
      <p:sp>
        <p:nvSpPr>
          <p:cNvPr id="4" name="灯片编号占位符 3"/>
          <p:cNvSpPr>
            <a:spLocks noGrp="1"/>
          </p:cNvSpPr>
          <p:nvPr>
            <p:ph type="sldNum" sz="quarter" idx="10"/>
          </p:nvPr>
        </p:nvSpPr>
        <p:spPr/>
        <p:txBody>
          <a:bodyPr/>
          <a:lstStyle/>
          <a:p>
            <a:fld id="{2FE99504-0CC2-43D9-9E90-BB44AAD5EC79}" type="slidenum">
              <a:rPr lang="zh-CN" altLang="en-US" smtClean="0">
                <a:latin typeface="Arial" panose="020B0604020202020204" pitchFamily="34" charset="0"/>
              </a:rPr>
              <a:pPr/>
              <a:t>7</a:t>
            </a:fld>
            <a:endParaRPr lang="zh-CN" altLang="en-US">
              <a:latin typeface="Arial" panose="020B0604020202020204" pitchFamily="34" charset="0"/>
            </a:endParaRPr>
          </a:p>
        </p:txBody>
      </p:sp>
    </p:spTree>
    <p:extLst>
      <p:ext uri="{BB962C8B-B14F-4D97-AF65-F5344CB8AC3E}">
        <p14:creationId xmlns:p14="http://schemas.microsoft.com/office/powerpoint/2010/main" val="1826238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latin typeface="Arial" panose="020B0604020202020204" pitchFamily="34" charset="0"/>
            </a:endParaRPr>
          </a:p>
        </p:txBody>
      </p:sp>
      <p:sp>
        <p:nvSpPr>
          <p:cNvPr id="4" name="灯片编号占位符 3"/>
          <p:cNvSpPr>
            <a:spLocks noGrp="1"/>
          </p:cNvSpPr>
          <p:nvPr>
            <p:ph type="sldNum" sz="quarter" idx="10"/>
          </p:nvPr>
        </p:nvSpPr>
        <p:spPr/>
        <p:txBody>
          <a:bodyPr/>
          <a:lstStyle/>
          <a:p>
            <a:pPr>
              <a:defRPr/>
            </a:pPr>
            <a:fld id="{AB369FA1-D75E-409F-96F7-3EF1D41B7BEE}" type="slidenum">
              <a:rPr lang="zh-CN" altLang="en-US" smtClean="0">
                <a:latin typeface="Arial" panose="020B0604020202020204" pitchFamily="34" charset="0"/>
              </a:rPr>
              <a:pPr>
                <a:defRPr/>
              </a:pPr>
              <a:t>8</a:t>
            </a:fld>
            <a:endParaRPr lang="zh-CN" altLang="en-US" dirty="0">
              <a:latin typeface="Arial" panose="020B0604020202020204" pitchFamily="34" charset="0"/>
            </a:endParaRPr>
          </a:p>
        </p:txBody>
      </p:sp>
    </p:spTree>
    <p:extLst>
      <p:ext uri="{BB962C8B-B14F-4D97-AF65-F5344CB8AC3E}">
        <p14:creationId xmlns:p14="http://schemas.microsoft.com/office/powerpoint/2010/main" val="90371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C2F644C-7C66-45F4-B395-80A11395300A}" type="slidenum">
              <a:rPr lang="zh-CN" altLang="en-US">
                <a:latin typeface="Arial" panose="020B0604020202020204" pitchFamily="34" charset="0"/>
              </a:rPr>
              <a:pPr/>
              <a:t>9</a:t>
            </a:fld>
            <a:endParaRPr lang="en-US" altLang="zh-CN">
              <a:latin typeface="Arial"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zh-CN" altLang="en-US" dirty="0" smtClean="0">
              <a:latin typeface="Arial" panose="020B0604020202020204" pitchFamily="34" charset="0"/>
            </a:endParaRPr>
          </a:p>
        </p:txBody>
      </p:sp>
    </p:spTree>
    <p:extLst>
      <p:ext uri="{BB962C8B-B14F-4D97-AF65-F5344CB8AC3E}">
        <p14:creationId xmlns:p14="http://schemas.microsoft.com/office/powerpoint/2010/main" val="427828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64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861"/>
            <a:ext cx="7632700" cy="559511"/>
          </a:xfrm>
          <a:prstGeom prst="rect">
            <a:avLst/>
          </a:prstGeom>
        </p:spPr>
        <p:txBody>
          <a:bodyPr/>
          <a:lstStyle>
            <a:lvl1pPr>
              <a:defRPr>
                <a:solidFill>
                  <a:srgbClr val="0070C0"/>
                </a:solidFill>
              </a:defRPr>
            </a:lvl1pPr>
          </a:lstStyle>
          <a:p>
            <a:r>
              <a:rPr lang="en-US" dirty="0" smtClean="0"/>
              <a:t>Click to edit Master title style</a:t>
            </a:r>
            <a:endParaRPr lang="en-US" dirty="0"/>
          </a:p>
        </p:txBody>
      </p:sp>
    </p:spTree>
  </p:cSld>
  <p:clrMapOvr>
    <a:masterClrMapping/>
  </p:clrMapOvr>
  <p:transition advClick="0" advTm="8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44155"/>
            <a:ext cx="7632700" cy="65385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755650" y="1221959"/>
            <a:ext cx="7632700" cy="3146602"/>
          </a:xfrm>
          <a:prstGeom prst="rect">
            <a:avLst/>
          </a:prstGeo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9023080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518892"/>
      </p:ext>
    </p:extLst>
  </p:cSld>
  <p:clrMapOvr>
    <a:masterClrMapping/>
  </p:clrMapOvr>
  <p:transition advClick="0" advTm="20000"/>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52463" y="322766"/>
            <a:ext cx="7745412" cy="653855"/>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52463" y="1231492"/>
            <a:ext cx="7929562" cy="3146602"/>
          </a:xfrm>
          <a:prstGeom prst="rect">
            <a:avLst/>
          </a:prstGeom>
        </p:spPr>
        <p:txBody>
          <a:bodyPr/>
          <a:lstStyle/>
          <a:p>
            <a:endParaRPr lang="zh-CN" altLang="en-US" dirty="0">
              <a:latin typeface="Arial" panose="020B0604020202020204" pitchFamily="34" charset="0"/>
            </a:endParaRPr>
          </a:p>
        </p:txBody>
      </p:sp>
    </p:spTree>
    <p:extLst>
      <p:ext uri="{BB962C8B-B14F-4D97-AF65-F5344CB8AC3E}">
        <p14:creationId xmlns:p14="http://schemas.microsoft.com/office/powerpoint/2010/main" val="2564898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9" descr="Logo"/>
          <p:cNvPicPr preferRelativeResize="0">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727" y="4524363"/>
            <a:ext cx="523965" cy="47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userDrawn="1"/>
        </p:nvSpPr>
        <p:spPr bwMode="auto">
          <a:xfrm>
            <a:off x="970141" y="4842054"/>
            <a:ext cx="2267608" cy="153888"/>
          </a:xfrm>
          <a:prstGeom prst="rect">
            <a:avLst/>
          </a:prstGeom>
          <a:noFill/>
          <a:ln>
            <a:noFill/>
          </a:ln>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chemeClr val="bg1">
                    <a:lumMod val="50000"/>
                  </a:schemeClr>
                </a:solidFill>
                <a:latin typeface="Arial" pitchFamily="34" charset="0"/>
                <a:ea typeface="MS PGothic" pitchFamily="34" charset="-128"/>
                <a:cs typeface="Arial" pitchFamily="34" charset="0"/>
              </a:rPr>
              <a:t>HUAWEI TECHNOLOGIES CO., LTD.</a:t>
            </a:r>
          </a:p>
        </p:txBody>
      </p:sp>
      <p:pic>
        <p:nvPicPr>
          <p:cNvPr id="14" name="Picture 2" descr="C:\Users\z00124665\Desktop\A BETTER WAY SOLUTIONS.wmf"/>
          <p:cNvPicPr>
            <a:picLocks noChangeAspect="1" noChangeArrowheads="1"/>
          </p:cNvPicPr>
          <p:nvPr userDrawn="1"/>
        </p:nvPicPr>
        <p:blipFill>
          <a:blip r:embed="rId4" cstate="print"/>
          <a:srcRect/>
          <a:stretch>
            <a:fillRect/>
          </a:stretch>
        </p:blipFill>
        <p:spPr bwMode="auto">
          <a:xfrm>
            <a:off x="660400" y="934345"/>
            <a:ext cx="4117340" cy="11465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2" descr="dd"/>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4696178"/>
            <a:ext cx="9150350" cy="44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2"/>
          <p:cNvSpPr/>
          <p:nvPr userDrawn="1"/>
        </p:nvSpPr>
        <p:spPr>
          <a:xfrm>
            <a:off x="6430092" y="4788995"/>
            <a:ext cx="341760" cy="246221"/>
          </a:xfrm>
          <a:prstGeom prst="rect">
            <a:avLst/>
          </a:prstGeom>
        </p:spPr>
        <p:txBody>
          <a:bodyPr wrap="none">
            <a:spAutoFit/>
          </a:bodyPr>
          <a:lstStyle/>
          <a:p>
            <a:pPr algn="r"/>
            <a:fld id="{240D5ECE-8B49-45CD-BE81-EF81920D1969}" type="slidenum">
              <a:rPr lang="en-US" sz="1000" smtClean="0">
                <a:solidFill>
                  <a:schemeClr val="tx1"/>
                </a:solidFill>
                <a:latin typeface="Arial" panose="020B0604020202020204" pitchFamily="34" charset="0"/>
                <a:ea typeface="+mn-ea"/>
              </a:rPr>
              <a:pPr algn="r"/>
              <a:t>‹#›</a:t>
            </a:fld>
            <a:endParaRPr lang="en-US" sz="1200" dirty="0">
              <a:solidFill>
                <a:schemeClr val="tx1"/>
              </a:solidFill>
              <a:latin typeface="Arial" panose="020B0604020202020204" pitchFamily="34" charset="0"/>
              <a:ea typeface="+mn-ea"/>
            </a:endParaRPr>
          </a:p>
        </p:txBody>
      </p:sp>
      <p:sp>
        <p:nvSpPr>
          <p:cNvPr id="9" name="Text Box 8"/>
          <p:cNvSpPr txBox="1">
            <a:spLocks noChangeArrowheads="1"/>
          </p:cNvSpPr>
          <p:nvPr userDrawn="1"/>
        </p:nvSpPr>
        <p:spPr bwMode="auto">
          <a:xfrm>
            <a:off x="974591" y="4840288"/>
            <a:ext cx="2256172" cy="153888"/>
          </a:xfrm>
          <a:prstGeom prst="rect">
            <a:avLst/>
          </a:prstGeom>
          <a:noFill/>
          <a:ln>
            <a:noFill/>
          </a:ln>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chemeClr val="tx1">
                    <a:lumMod val="50000"/>
                  </a:schemeClr>
                </a:solidFill>
                <a:latin typeface="Arial" pitchFamily="34" charset="0"/>
                <a:ea typeface="MS PGothic" pitchFamily="34" charset="-128"/>
                <a:cs typeface="Arial" pitchFamily="34" charset="0"/>
              </a:rPr>
              <a:t>HUAWEI TECHNOLOGIES CO., LTD.</a:t>
            </a:r>
          </a:p>
        </p:txBody>
      </p:sp>
      <p:sp>
        <p:nvSpPr>
          <p:cNvPr id="10" name="Rectangle 21"/>
          <p:cNvSpPr>
            <a:spLocks noChangeArrowheads="1"/>
          </p:cNvSpPr>
          <p:nvPr userDrawn="1"/>
        </p:nvSpPr>
        <p:spPr bwMode="auto">
          <a:xfrm>
            <a:off x="3914813" y="4840288"/>
            <a:ext cx="1331920" cy="153888"/>
          </a:xfrm>
          <a:prstGeom prst="rect">
            <a:avLst/>
          </a:prstGeom>
          <a:noFill/>
          <a:ln w="9525" algn="ctr">
            <a:noFill/>
            <a:miter lim="800000"/>
            <a:headEnd/>
            <a:tailEnd/>
          </a:ln>
          <a:effectLst/>
        </p:spPr>
        <p:txBody>
          <a:bodyPr wrap="none" lIns="80082" tIns="0" rIns="80082" bIns="0">
            <a:spAutoFit/>
          </a:bodyPr>
          <a:lstStyle/>
          <a:p>
            <a:pPr defTabSz="801688" eaLnBrk="0" hangingPunct="0">
              <a:defRPr/>
            </a:pPr>
            <a:r>
              <a:rPr lang="en-US" altLang="zh-CN" sz="1000" dirty="0">
                <a:solidFill>
                  <a:schemeClr val="tx1">
                    <a:lumMod val="50000"/>
                  </a:schemeClr>
                </a:solidFill>
                <a:latin typeface="Arial" pitchFamily="34" charset="0"/>
                <a:ea typeface="ＭＳ Ｐゴシック" pitchFamily="34" charset="-128"/>
                <a:cs typeface="Arial" pitchFamily="34" charset="0"/>
              </a:rPr>
              <a:t>Huawei Confidential </a:t>
            </a:r>
          </a:p>
        </p:txBody>
      </p:sp>
      <p:grpSp>
        <p:nvGrpSpPr>
          <p:cNvPr id="12" name="组合 11"/>
          <p:cNvGrpSpPr/>
          <p:nvPr userDrawn="1"/>
        </p:nvGrpSpPr>
        <p:grpSpPr>
          <a:xfrm>
            <a:off x="7458641" y="4754942"/>
            <a:ext cx="1325827" cy="314325"/>
            <a:chOff x="7278650" y="6399213"/>
            <a:chExt cx="1325827" cy="314325"/>
          </a:xfrm>
        </p:grpSpPr>
        <p:pic>
          <p:nvPicPr>
            <p:cNvPr id="13" name="Picture 4" descr="8"/>
            <p:cNvPicPr>
              <a:picLocks noChangeAspect="1" noChangeArrowheads="1"/>
            </p:cNvPicPr>
            <p:nvPr/>
          </p:nvPicPr>
          <p:blipFill rotWithShape="1">
            <a:blip r:embed="rId8" cstate="print"/>
            <a:srcRect r="63127"/>
            <a:stretch/>
          </p:blipFill>
          <p:spPr bwMode="auto">
            <a:xfrm>
              <a:off x="7278650" y="6399213"/>
              <a:ext cx="483505" cy="314325"/>
            </a:xfrm>
            <a:prstGeom prst="rect">
              <a:avLst/>
            </a:prstGeom>
            <a:noFill/>
            <a:ln w="9525">
              <a:noFill/>
              <a:miter lim="800000"/>
              <a:headEnd/>
              <a:tailEnd/>
            </a:ln>
          </p:spPr>
        </p:pic>
        <p:pic>
          <p:nvPicPr>
            <p:cNvPr id="14" name="图片 13" descr="HW_POS_RBG_Vertical-150ppi.png"/>
            <p:cNvPicPr/>
            <p:nvPr userDrawn="1"/>
          </p:nvPicPr>
          <p:blipFill rotWithShape="1">
            <a:blip r:embed="rId9" cstate="print"/>
            <a:srcRect t="81588"/>
            <a:stretch/>
          </p:blipFill>
          <p:spPr>
            <a:xfrm>
              <a:off x="7740382" y="6509327"/>
              <a:ext cx="864095" cy="159098"/>
            </a:xfrm>
            <a:prstGeom prst="rect">
              <a:avLst/>
            </a:prstGeom>
          </p:spPr>
        </p:pic>
      </p:grpSp>
    </p:spTree>
    <p:extLst>
      <p:ext uri="{BB962C8B-B14F-4D97-AF65-F5344CB8AC3E}">
        <p14:creationId xmlns:p14="http://schemas.microsoft.com/office/powerpoint/2010/main" val="1947460049"/>
      </p:ext>
    </p:extLst>
  </p:cSld>
  <p:clrMap bg1="lt1" tx1="dk1" bg2="lt2" tx2="dk2" accent1="accent1" accent2="accent2" accent3="accent3" accent4="accent4" accent5="accent5" accent6="accent6" hlink="hlink" folHlink="folHlink"/>
  <p:sldLayoutIdLst>
    <p:sldLayoutId id="2147483664" r:id="rId1"/>
    <p:sldLayoutId id="2147483667" r:id="rId2"/>
    <p:sldLayoutId id="2147483669" r:id="rId3"/>
    <p:sldLayoutId id="2147483670" r:id="rId4"/>
    <p:sldLayoutId id="2147483671"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huawei.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012643656"/>
          <p:cNvSpPr txBox="1">
            <a:spLocks/>
          </p:cNvSpPr>
          <p:nvPr/>
        </p:nvSpPr>
        <p:spPr>
          <a:xfrm>
            <a:off x="611560" y="3580656"/>
            <a:ext cx="8424936" cy="380423"/>
          </a:xfrm>
          <a:prstGeom prst="rect">
            <a:avLst/>
          </a:prstGeom>
        </p:spPr>
        <p:txBody>
          <a:bodyPr vert="horz" wrap="square"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ctr"/>
            <a:r>
              <a:rPr lang="en-US" altLang="zh-CN" sz="2400" b="1" dirty="0" smtClean="0">
                <a:solidFill>
                  <a:srgbClr val="484848"/>
                </a:solidFill>
                <a:latin typeface="Arial" panose="020B0604020202020204" pitchFamily="34" charset="0"/>
                <a:ea typeface="微软雅黑"/>
                <a:sym typeface="Arial"/>
              </a:rPr>
              <a:t>Huawei </a:t>
            </a:r>
            <a:r>
              <a:rPr lang="en-US" altLang="zh-CN" sz="2400" b="1" dirty="0" err="1" smtClean="0">
                <a:solidFill>
                  <a:srgbClr val="484848"/>
                </a:solidFill>
                <a:latin typeface="Arial" panose="020B0604020202020204" pitchFamily="34" charset="0"/>
                <a:ea typeface="微软雅黑"/>
                <a:sym typeface="Arial"/>
              </a:rPr>
              <a:t>OceanStor</a:t>
            </a:r>
            <a:r>
              <a:rPr lang="en-US" altLang="zh-CN" sz="2400" b="1" dirty="0" smtClean="0">
                <a:solidFill>
                  <a:srgbClr val="484848"/>
                </a:solidFill>
                <a:latin typeface="Arial" panose="020B0604020202020204" pitchFamily="34" charset="0"/>
                <a:ea typeface="微软雅黑"/>
                <a:sym typeface="Arial"/>
              </a:rPr>
              <a:t> 2600 V3 for Video and </a:t>
            </a:r>
            <a:r>
              <a:rPr lang="en-US" altLang="zh-CN" sz="2400" b="1" dirty="0" err="1" smtClean="0">
                <a:solidFill>
                  <a:srgbClr val="484848"/>
                </a:solidFill>
                <a:latin typeface="Arial" panose="020B0604020202020204" pitchFamily="34" charset="0"/>
                <a:ea typeface="微软雅黑"/>
                <a:sym typeface="Arial"/>
              </a:rPr>
              <a:t>OceanStor</a:t>
            </a:r>
            <a:r>
              <a:rPr lang="en-US" altLang="zh-CN" sz="2400" b="1" dirty="0" smtClean="0">
                <a:solidFill>
                  <a:srgbClr val="484848"/>
                </a:solidFill>
                <a:latin typeface="Arial" panose="020B0604020202020204" pitchFamily="34" charset="0"/>
                <a:ea typeface="微软雅黑"/>
                <a:sym typeface="Arial"/>
              </a:rPr>
              <a:t> 2800 V5 Storage </a:t>
            </a:r>
            <a:r>
              <a:rPr lang="en-US" altLang="zh-CN" sz="2400" b="1" dirty="0">
                <a:solidFill>
                  <a:srgbClr val="484848"/>
                </a:solidFill>
                <a:latin typeface="Arial" panose="020B0604020202020204" pitchFamily="34" charset="0"/>
                <a:ea typeface="微软雅黑"/>
                <a:sym typeface="Arial"/>
              </a:rPr>
              <a:t>Systems </a:t>
            </a:r>
            <a:r>
              <a:rPr lang="en-US" altLang="zh-CN" sz="2400" b="1" dirty="0">
                <a:solidFill>
                  <a:srgbClr val="484848"/>
                </a:solidFill>
                <a:latin typeface="Arial" panose="020B0604020202020204" pitchFamily="34" charset="0"/>
                <a:ea typeface="微软雅黑"/>
              </a:rPr>
              <a:t>Quotation Guide</a:t>
            </a:r>
            <a:endParaRPr lang="en-US" altLang="zh-CN" sz="2400" b="1" dirty="0">
              <a:solidFill>
                <a:srgbClr val="484848"/>
              </a:solidFill>
              <a:latin typeface="Arial" panose="020B0604020202020204" pitchFamily="34" charset="0"/>
              <a:ea typeface="微软雅黑"/>
              <a:sym typeface="Arial"/>
            </a:endParaRPr>
          </a:p>
        </p:txBody>
      </p:sp>
      <p:pic>
        <p:nvPicPr>
          <p:cNvPr id="5" name="Picture 2" descr="E:\L-工作\06.09\PPT优化\1.png"/>
          <p:cNvPicPr>
            <a:picLocks noChangeAspect="1" noChangeArrowheads="1"/>
          </p:cNvPicPr>
          <p:nvPr/>
        </p:nvPicPr>
        <p:blipFill>
          <a:blip r:embed="rId3" cstate="print"/>
          <a:srcRect/>
          <a:stretch>
            <a:fillRect/>
          </a:stretch>
        </p:blipFill>
        <p:spPr bwMode="auto">
          <a:xfrm>
            <a:off x="-1556" y="1132384"/>
            <a:ext cx="9145588" cy="2390775"/>
          </a:xfrm>
          <a:prstGeom prst="rect">
            <a:avLst/>
          </a:prstGeom>
          <a:noFill/>
        </p:spPr>
      </p:pic>
    </p:spTree>
    <p:extLst>
      <p:ext uri="{BB962C8B-B14F-4D97-AF65-F5344CB8AC3E}">
        <p14:creationId xmlns:p14="http://schemas.microsoft.com/office/powerpoint/2010/main" val="35656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21586212"/>
          <p:cNvSpPr>
            <a:spLocks noGrp="1"/>
          </p:cNvSpPr>
          <p:nvPr>
            <p:ph type="title"/>
          </p:nvPr>
        </p:nvSpPr>
        <p:spPr>
          <a:xfrm>
            <a:off x="294953" y="235618"/>
            <a:ext cx="7742798" cy="653634"/>
          </a:xfrm>
        </p:spPr>
        <p:txBody>
          <a:bodyPr wrap="square">
            <a:noAutofit/>
          </a:bodyPr>
          <a:lstStyle/>
          <a:p>
            <a:pPr algn="l" fontAlgn="ctr"/>
            <a:r>
              <a:rPr lang="en-US" altLang="zh-CN" sz="2400" b="1" dirty="0" smtClean="0">
                <a:solidFill>
                  <a:srgbClr val="0070C0"/>
                </a:solidFill>
                <a:latin typeface="Arial" panose="020B0604020202020204" pitchFamily="34" charset="0"/>
                <a:ea typeface="微软雅黑"/>
                <a:sym typeface="Arial"/>
              </a:rPr>
              <a:t>Precautions on Installation Materials</a:t>
            </a:r>
            <a:endParaRPr lang="en-US" altLang="zh-CN" sz="2400" b="1" i="1" dirty="0">
              <a:solidFill>
                <a:srgbClr val="0070C0"/>
              </a:solidFill>
              <a:latin typeface="Arial" panose="020B0604020202020204" pitchFamily="34" charset="0"/>
              <a:ea typeface="微软雅黑"/>
              <a:sym typeface="Arial"/>
            </a:endParaRPr>
          </a:p>
        </p:txBody>
      </p:sp>
      <p:sp>
        <p:nvSpPr>
          <p:cNvPr id="5" name="252367848"/>
          <p:cNvSpPr/>
          <p:nvPr/>
        </p:nvSpPr>
        <p:spPr>
          <a:xfrm>
            <a:off x="323528" y="949829"/>
            <a:ext cx="8424936" cy="3808654"/>
          </a:xfrm>
          <a:prstGeom prst="rect">
            <a:avLst/>
          </a:prstGeom>
        </p:spPr>
        <p:txBody>
          <a:bodyPr wrap="square" lIns="68499" tIns="34250" rIns="68499" bIns="34250">
            <a:noAutofit/>
          </a:bodyPr>
          <a:lstStyle/>
          <a:p>
            <a:pPr marL="146270" indent="-187892" defTabSz="600546" fontAlgn="ctr">
              <a:buClr>
                <a:schemeClr val="tx1"/>
              </a:buClr>
              <a:buSzPct val="50000"/>
            </a:pPr>
            <a:r>
              <a:rPr lang="en-US" altLang="zh-CN" sz="1350" dirty="0" smtClean="0">
                <a:solidFill>
                  <a:srgbClr val="0033CC"/>
                </a:solidFill>
                <a:latin typeface="Arial" panose="020B0604020202020204" pitchFamily="34" charset="0"/>
                <a:ea typeface="微软雅黑"/>
                <a:sym typeface="Arial"/>
              </a:rPr>
              <a:t>Optical transceivers:</a:t>
            </a:r>
            <a:endParaRPr lang="en-US" altLang="zh-CN" sz="1350" b="1" dirty="0" smtClean="0">
              <a:solidFill>
                <a:srgbClr val="0033CC"/>
              </a:solidFill>
              <a:latin typeface="Arial" panose="020B0604020202020204" pitchFamily="34" charset="0"/>
              <a:ea typeface="微软雅黑"/>
              <a:sym typeface="Arial"/>
            </a:endParaRPr>
          </a:p>
          <a:p>
            <a:pPr marL="187325" lvl="1" indent="-187325" defTabSz="600546" fontAlgn="ctr">
              <a:buClr>
                <a:schemeClr val="tx1"/>
              </a:buClr>
              <a:buSzPct val="50000"/>
              <a:buFont typeface="Arial" charset="0"/>
              <a:buChar char="▬"/>
            </a:pPr>
            <a:r>
              <a:rPr lang="en-US" altLang="zh-CN" sz="1350" dirty="0" smtClean="0">
                <a:latin typeface="Arial" panose="020B0604020202020204" pitchFamily="34" charset="0"/>
                <a:ea typeface="微软雅黑"/>
                <a:sym typeface="Arial"/>
              </a:rPr>
              <a:t>10GE optical interface modules are equipped with multi-mode optical transceivers by default and do not need additional configuration.</a:t>
            </a:r>
          </a:p>
          <a:p>
            <a:pPr defTabSz="600546" fontAlgn="ctr">
              <a:buClr>
                <a:schemeClr val="tx1"/>
              </a:buClr>
              <a:buSzPct val="50000"/>
            </a:pPr>
            <a:r>
              <a:rPr lang="en-US" altLang="zh-CN" sz="1350" dirty="0" smtClean="0">
                <a:solidFill>
                  <a:srgbClr val="0033CC"/>
                </a:solidFill>
                <a:latin typeface="Arial" panose="020B0604020202020204" pitchFamily="34" charset="0"/>
                <a:sym typeface="Arial"/>
              </a:rPr>
              <a:t>SAS cables:</a:t>
            </a:r>
          </a:p>
          <a:p>
            <a:pPr marL="187325" lvl="1" indent="-187325" defTabSz="600546" fontAlgn="ctr">
              <a:buClr>
                <a:schemeClr val="tx1"/>
              </a:buClr>
              <a:buSzPct val="50000"/>
              <a:buFont typeface="Arial" charset="0"/>
              <a:buChar char="▬"/>
            </a:pPr>
            <a:r>
              <a:rPr lang="en-US" altLang="zh-CN" sz="1350" dirty="0" smtClean="0">
                <a:solidFill>
                  <a:srgbClr val="FF0000"/>
                </a:solidFill>
                <a:latin typeface="Arial" panose="020B0604020202020204" pitchFamily="34" charset="0"/>
                <a:sym typeface="Arial"/>
              </a:rPr>
              <a:t>Typically, each standard disk enclosure is configured with two 1-meter SAS cables by default. High-density disk enclosures are not configured with any SAS cable and need a separate configuration.</a:t>
            </a:r>
            <a:endParaRPr lang="en-US" altLang="zh-CN" sz="1350" dirty="0" smtClean="0">
              <a:latin typeface="Arial" panose="020B0604020202020204" pitchFamily="34" charset="0"/>
              <a:sym typeface="Arial"/>
            </a:endParaRPr>
          </a:p>
          <a:p>
            <a:pPr marL="187325" lvl="1" indent="-187325" defTabSz="600546" fontAlgn="ctr">
              <a:buClr>
                <a:schemeClr val="tx1"/>
              </a:buClr>
              <a:buSzPct val="50000"/>
              <a:buFont typeface="Arial" charset="0"/>
              <a:buChar char="▬"/>
            </a:pPr>
            <a:r>
              <a:rPr lang="en-US" altLang="zh-CN" sz="1350" dirty="0" smtClean="0">
                <a:latin typeface="Arial" panose="020B0604020202020204" pitchFamily="34" charset="0"/>
                <a:sym typeface="Arial"/>
              </a:rPr>
              <a:t>Standard disk enclosures: If all enclosures are deployed next to each other in the same cabinet, one 3-meter SAS cable must be purchased in the event that three or more disk enclosures (including new deployment and expansion) are connected to the controller enclosure, and three 3-meter SAS cables must be purchased in the event that six or more disk enclosures are connected to the controller enclosure.</a:t>
            </a:r>
            <a:endParaRPr lang="en-US" altLang="zh-CN" sz="1350" dirty="0" smtClean="0">
              <a:latin typeface="Arial" panose="020B0604020202020204" pitchFamily="34" charset="0"/>
            </a:endParaRPr>
          </a:p>
          <a:p>
            <a:pPr marL="187325" lvl="1" indent="-187325" defTabSz="600546" fontAlgn="ctr">
              <a:buClr>
                <a:schemeClr val="tx1"/>
              </a:buClr>
              <a:buSzPct val="50000"/>
              <a:buFont typeface="Arial" charset="0"/>
              <a:buChar char="▬"/>
            </a:pPr>
            <a:r>
              <a:rPr lang="en-US" altLang="zh-CN" sz="1350" dirty="0" smtClean="0">
                <a:latin typeface="Arial" panose="020B0604020202020204" pitchFamily="34" charset="0"/>
                <a:sym typeface="Arial"/>
              </a:rPr>
              <a:t>High-density disk enclosures: Each enclosure consumes 1.2 meters of a SAS cable. If the distance between two enclosures does not exceed 3 U, four 3-meter cables must be configured. If the distance exceeds 3 U or the enclosures reside in different cabinets, four 5-meter cables must be configured.</a:t>
            </a:r>
          </a:p>
          <a:p>
            <a:pPr marL="488762" lvl="1" indent="-187892" defTabSz="600546" fontAlgn="ctr">
              <a:buClr>
                <a:schemeClr val="tx1"/>
              </a:buClr>
              <a:buSzPct val="50000"/>
              <a:buFont typeface="Arial" charset="0"/>
              <a:buChar char="▬"/>
            </a:pPr>
            <a:endParaRPr lang="en-US" altLang="zh-CN" sz="1350" dirty="0" smtClean="0">
              <a:latin typeface="Arial" panose="020B0604020202020204" pitchFamily="34" charset="0"/>
              <a:ea typeface="微软雅黑"/>
              <a:sym typeface="Arial"/>
            </a:endParaRPr>
          </a:p>
          <a:p>
            <a:pPr marL="488762" lvl="1" indent="-187892" defTabSz="600546" fontAlgn="ctr">
              <a:buClr>
                <a:schemeClr val="tx1"/>
              </a:buClr>
              <a:buSzPct val="50000"/>
              <a:buFont typeface="Arial" charset="0"/>
              <a:buChar char="▬"/>
            </a:pPr>
            <a:endParaRPr lang="en-US" altLang="zh-CN" sz="1350" dirty="0">
              <a:latin typeface="Arial" panose="020B0604020202020204" pitchFamily="34" charset="0"/>
              <a:ea typeface="微软雅黑"/>
              <a:sym typeface="Arial"/>
            </a:endParaRPr>
          </a:p>
        </p:txBody>
      </p:sp>
    </p:spTree>
    <p:extLst>
      <p:ext uri="{BB962C8B-B14F-4D97-AF65-F5344CB8AC3E}">
        <p14:creationId xmlns:p14="http://schemas.microsoft.com/office/powerpoint/2010/main" val="186014144"/>
      </p:ext>
    </p:extLst>
  </p:cSld>
  <p:clrMapOvr>
    <a:masterClrMapping/>
  </p:clrMapOvr>
  <p:transition advTm="7074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707282386"/>
          <p:cNvSpPr>
            <a:spLocks noGrp="1"/>
          </p:cNvSpPr>
          <p:nvPr>
            <p:ph type="title"/>
          </p:nvPr>
        </p:nvSpPr>
        <p:spPr>
          <a:xfrm>
            <a:off x="304176" y="225816"/>
            <a:ext cx="8122348" cy="652444"/>
          </a:xfrm>
        </p:spPr>
        <p:txBody>
          <a:bodyPr wrap="square">
            <a:noAutofit/>
          </a:bodyPr>
          <a:lstStyle/>
          <a:p>
            <a:pPr algn="l" rtl="0" eaLnBrk="1" fontAlgn="ctr" latinLnBrk="0" hangingPunct="1"/>
            <a:r>
              <a:rPr lang="en-US" altLang="zh-CN" sz="2400" b="1" dirty="0" smtClean="0">
                <a:solidFill>
                  <a:srgbClr val="0076B0"/>
                </a:solidFill>
                <a:latin typeface="Arial" panose="020B0604020202020204" pitchFamily="34" charset="0"/>
                <a:ea typeface="微软雅黑"/>
                <a:sym typeface="Arial"/>
              </a:rPr>
              <a:t>Configuration Example 1</a:t>
            </a:r>
            <a:endParaRPr lang="en-US" altLang="zh-CN" sz="2400" b="1" dirty="0">
              <a:solidFill>
                <a:srgbClr val="0076B0"/>
              </a:solidFill>
              <a:latin typeface="Arial" panose="020B0604020202020204" pitchFamily="34" charset="0"/>
              <a:ea typeface="微软雅黑"/>
              <a:sym typeface="Arial"/>
            </a:endParaRPr>
          </a:p>
        </p:txBody>
      </p:sp>
      <p:sp>
        <p:nvSpPr>
          <p:cNvPr id="4" name="1023130781"/>
          <p:cNvSpPr txBox="1"/>
          <p:nvPr/>
        </p:nvSpPr>
        <p:spPr>
          <a:xfrm>
            <a:off x="304176" y="772344"/>
            <a:ext cx="8228264" cy="3831818"/>
          </a:xfrm>
          <a:prstGeom prst="rect">
            <a:avLst/>
          </a:prstGeom>
          <a:noFill/>
        </p:spPr>
        <p:txBody>
          <a:bodyPr wrap="square" rtlCol="0">
            <a:noAutofit/>
          </a:bodyPr>
          <a:lstStyle/>
          <a:p>
            <a:pPr fontAlgn="ctr">
              <a:lnSpc>
                <a:spcPct val="150000"/>
              </a:lnSpc>
            </a:pPr>
            <a:r>
              <a:rPr lang="en-US" altLang="zh-CN" dirty="0" smtClean="0">
                <a:latin typeface="Arial" panose="020B0604020202020204" pitchFamily="34" charset="0"/>
              </a:rPr>
              <a:t>Requirements:</a:t>
            </a:r>
          </a:p>
          <a:p>
            <a:pPr marL="285750" indent="-285750" fontAlgn="ctr">
              <a:lnSpc>
                <a:spcPct val="150000"/>
              </a:lnSpc>
              <a:buFont typeface="Wingdings" panose="05000000000000000000" pitchFamily="2" charset="2"/>
              <a:buChar char="Ø"/>
            </a:pPr>
            <a:r>
              <a:rPr lang="en-US" altLang="zh-CN" dirty="0" smtClean="0">
                <a:latin typeface="Arial" panose="020B0604020202020204" pitchFamily="34" charset="0"/>
              </a:rPr>
              <a:t>One OceanStor 2600 V3</a:t>
            </a:r>
          </a:p>
          <a:p>
            <a:pPr marL="285750" indent="-285750" fontAlgn="ctr">
              <a:lnSpc>
                <a:spcPct val="150000"/>
              </a:lnSpc>
              <a:buFont typeface="Wingdings" panose="05000000000000000000" pitchFamily="2" charset="2"/>
              <a:buChar char="Ø"/>
            </a:pPr>
            <a:r>
              <a:rPr lang="en-US" altLang="zh-CN" dirty="0" smtClean="0">
                <a:latin typeface="Arial" panose="020B0604020202020204" pitchFamily="34" charset="0"/>
              </a:rPr>
              <a:t>Video storage scenario, where the storage system provides both video and image storage</a:t>
            </a:r>
          </a:p>
          <a:p>
            <a:pPr marL="285750" indent="-285750" fontAlgn="ctr">
              <a:lnSpc>
                <a:spcPct val="150000"/>
              </a:lnSpc>
              <a:buFont typeface="Wingdings" panose="05000000000000000000" pitchFamily="2" charset="2"/>
              <a:buChar char="Ø"/>
            </a:pPr>
            <a:r>
              <a:rPr lang="en-US" altLang="zh-CN" dirty="0" smtClean="0">
                <a:latin typeface="Arial" panose="020B0604020202020204" pitchFamily="34" charset="0"/>
              </a:rPr>
              <a:t>SAN+NAS, providing eight 10 </a:t>
            </a:r>
            <a:r>
              <a:rPr lang="en-US" altLang="zh-CN" dirty="0" err="1" smtClean="0">
                <a:latin typeface="Arial" panose="020B0604020202020204" pitchFamily="34" charset="0"/>
              </a:rPr>
              <a:t>Gbit</a:t>
            </a:r>
            <a:r>
              <a:rPr lang="en-US" altLang="zh-CN" dirty="0" smtClean="0">
                <a:latin typeface="Arial" panose="020B0604020202020204" pitchFamily="34" charset="0"/>
              </a:rPr>
              <a:t>/s ports</a:t>
            </a:r>
          </a:p>
          <a:p>
            <a:pPr marL="285750" indent="-285750" fontAlgn="ctr">
              <a:lnSpc>
                <a:spcPct val="150000"/>
              </a:lnSpc>
              <a:buFont typeface="Wingdings" panose="05000000000000000000" pitchFamily="2" charset="2"/>
              <a:buChar char="Ø"/>
            </a:pPr>
            <a:r>
              <a:rPr lang="en-US" altLang="zh-CN" dirty="0" smtClean="0">
                <a:latin typeface="Arial" panose="020B0604020202020204" pitchFamily="34" charset="0"/>
              </a:rPr>
              <a:t>6 x 600 GB SAS disks for image storage; 144 x 6 TB disks for video storage</a:t>
            </a:r>
          </a:p>
          <a:p>
            <a:pPr marL="285750" indent="-285750" fontAlgn="ctr">
              <a:lnSpc>
                <a:spcPct val="150000"/>
              </a:lnSpc>
              <a:buFont typeface="Wingdings" panose="05000000000000000000" pitchFamily="2" charset="2"/>
              <a:buChar char="Ø"/>
            </a:pPr>
            <a:r>
              <a:rPr lang="en-US" altLang="zh-CN" dirty="0" smtClean="0">
                <a:latin typeface="Arial" panose="020B0604020202020204" pitchFamily="34" charset="0"/>
              </a:rPr>
              <a:t>Snapshot</a:t>
            </a:r>
          </a:p>
          <a:p>
            <a:pPr marL="285750" indent="-285750" fontAlgn="ctr">
              <a:lnSpc>
                <a:spcPct val="150000"/>
              </a:lnSpc>
              <a:buFont typeface="Wingdings" panose="05000000000000000000" pitchFamily="2" charset="2"/>
              <a:buChar char="Ø"/>
            </a:pPr>
            <a:endParaRPr lang="en-US" dirty="0">
              <a:latin typeface="Arial" panose="020B0604020202020204" pitchFamily="34" charset="0"/>
            </a:endParaRPr>
          </a:p>
        </p:txBody>
      </p:sp>
    </p:spTree>
    <p:extLst>
      <p:ext uri="{BB962C8B-B14F-4D97-AF65-F5344CB8AC3E}">
        <p14:creationId xmlns:p14="http://schemas.microsoft.com/office/powerpoint/2010/main" val="1975649705"/>
      </p:ext>
    </p:extLst>
  </p:cSld>
  <p:clrMapOvr>
    <a:masterClrMapping/>
  </p:clrMapOvr>
  <p:transition advClick="0" advTm="8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755576" y="700336"/>
            <a:ext cx="6350048" cy="3024336"/>
          </a:xfrm>
          <a:prstGeom prst="rect">
            <a:avLst/>
          </a:prstGeom>
        </p:spPr>
      </p:pic>
      <p:sp>
        <p:nvSpPr>
          <p:cNvPr id="3" name="1094880239"/>
          <p:cNvSpPr txBox="1">
            <a:spLocks/>
          </p:cNvSpPr>
          <p:nvPr/>
        </p:nvSpPr>
        <p:spPr>
          <a:xfrm>
            <a:off x="302618" y="-10219"/>
            <a:ext cx="8122348" cy="652444"/>
          </a:xfrm>
          <a:prstGeom prst="rect">
            <a:avLst/>
          </a:prstGeom>
        </p:spPr>
        <p:txBody>
          <a:bodyPr wrap="square">
            <a:noAutofit/>
          </a:bodyPr>
          <a:lstStyle>
            <a:lvl1pPr algn="ctr" defTabSz="914400" rtl="0" eaLnBrk="1" latinLnBrk="0" hangingPunct="1">
              <a:spcBef>
                <a:spcPct val="0"/>
              </a:spcBef>
              <a:buNone/>
              <a:defRPr sz="4400" kern="1200">
                <a:solidFill>
                  <a:srgbClr val="0070C0"/>
                </a:solidFill>
                <a:latin typeface="+mj-lt"/>
                <a:ea typeface="+mj-ea"/>
                <a:cs typeface="+mj-cs"/>
              </a:defRPr>
            </a:lvl1pPr>
          </a:lstStyle>
          <a:p>
            <a:pPr algn="l" fontAlgn="ctr"/>
            <a:r>
              <a:rPr lang="en-US" altLang="zh-CN" sz="2400" b="1" dirty="0" smtClean="0">
                <a:solidFill>
                  <a:srgbClr val="0076B0"/>
                </a:solidFill>
                <a:latin typeface="Arial" panose="020B0604020202020204" pitchFamily="34" charset="0"/>
                <a:ea typeface="微软雅黑"/>
                <a:sym typeface="Arial"/>
              </a:rPr>
              <a:t>Configuration Process</a:t>
            </a:r>
            <a:endParaRPr lang="en-US" altLang="zh-CN" sz="2400" b="1" dirty="0">
              <a:solidFill>
                <a:srgbClr val="0076B0"/>
              </a:solidFill>
              <a:latin typeface="Arial" panose="020B0604020202020204" pitchFamily="34" charset="0"/>
              <a:ea typeface="微软雅黑"/>
              <a:sym typeface="Arial"/>
            </a:endParaRPr>
          </a:p>
        </p:txBody>
      </p:sp>
      <p:cxnSp>
        <p:nvCxnSpPr>
          <p:cNvPr id="8" name="直接箭头连接符 7"/>
          <p:cNvCxnSpPr/>
          <p:nvPr/>
        </p:nvCxnSpPr>
        <p:spPr>
          <a:xfrm>
            <a:off x="7092280" y="1420416"/>
            <a:ext cx="72008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791114200"/>
          <p:cNvSpPr txBox="1"/>
          <p:nvPr/>
        </p:nvSpPr>
        <p:spPr>
          <a:xfrm>
            <a:off x="7847856" y="1204392"/>
            <a:ext cx="1296144" cy="261610"/>
          </a:xfrm>
          <a:prstGeom prst="rect">
            <a:avLst/>
          </a:prstGeom>
          <a:solidFill>
            <a:srgbClr val="0070C0"/>
          </a:solidFill>
        </p:spPr>
        <p:txBody>
          <a:bodyPr wrap="square" rtlCol="0">
            <a:noAutofit/>
          </a:bodyPr>
          <a:lstStyle/>
          <a:p>
            <a:pPr algn="ctr" fontAlgn="ctr"/>
            <a:r>
              <a:rPr lang="en-US" altLang="zh-CN" sz="1100" dirty="0" smtClean="0">
                <a:solidFill>
                  <a:schemeClr val="bg1"/>
                </a:solidFill>
                <a:latin typeface="Arial" panose="020B0604020202020204" pitchFamily="34" charset="0"/>
              </a:rPr>
              <a:t>Select </a:t>
            </a:r>
            <a:r>
              <a:rPr lang="en-US" altLang="zh-CN" sz="1100" b="1" dirty="0" smtClean="0">
                <a:solidFill>
                  <a:schemeClr val="bg1"/>
                </a:solidFill>
                <a:latin typeface="Arial" panose="020B0604020202020204" pitchFamily="34" charset="0"/>
              </a:rPr>
              <a:t>SAN+NAS</a:t>
            </a:r>
            <a:r>
              <a:rPr lang="en-US" altLang="zh-CN" sz="1100" dirty="0" smtClean="0">
                <a:solidFill>
                  <a:schemeClr val="bg1"/>
                </a:solidFill>
                <a:latin typeface="Arial" panose="020B0604020202020204" pitchFamily="34" charset="0"/>
              </a:rPr>
              <a:t>.</a:t>
            </a:r>
            <a:endParaRPr lang="en-US" sz="1100" b="1" dirty="0">
              <a:solidFill>
                <a:schemeClr val="bg1"/>
              </a:solidFill>
              <a:latin typeface="Arial" panose="020B0604020202020204" pitchFamily="34" charset="0"/>
            </a:endParaRPr>
          </a:p>
        </p:txBody>
      </p:sp>
      <p:sp>
        <p:nvSpPr>
          <p:cNvPr id="15" name="1392635302"/>
          <p:cNvSpPr txBox="1"/>
          <p:nvPr/>
        </p:nvSpPr>
        <p:spPr>
          <a:xfrm>
            <a:off x="7847856" y="2500536"/>
            <a:ext cx="1296144" cy="261610"/>
          </a:xfrm>
          <a:prstGeom prst="rect">
            <a:avLst/>
          </a:prstGeom>
          <a:solidFill>
            <a:srgbClr val="0070C0"/>
          </a:solidFill>
        </p:spPr>
        <p:txBody>
          <a:bodyPr wrap="square" rtlCol="0">
            <a:noAutofit/>
          </a:bodyPr>
          <a:lstStyle/>
          <a:p>
            <a:pPr algn="ctr" fontAlgn="ctr"/>
            <a:r>
              <a:rPr lang="en-US" altLang="zh-CN" sz="1100" dirty="0" smtClean="0">
                <a:solidFill>
                  <a:schemeClr val="bg1"/>
                </a:solidFill>
                <a:latin typeface="Arial" panose="020B0604020202020204" pitchFamily="34" charset="0"/>
              </a:rPr>
              <a:t>Interface module</a:t>
            </a:r>
            <a:endParaRPr lang="en-US" sz="1100" dirty="0">
              <a:solidFill>
                <a:schemeClr val="bg1"/>
              </a:solidFill>
              <a:latin typeface="Arial" panose="020B0604020202020204" pitchFamily="34" charset="0"/>
            </a:endParaRPr>
          </a:p>
        </p:txBody>
      </p:sp>
      <p:cxnSp>
        <p:nvCxnSpPr>
          <p:cNvPr id="16" name="直接箭头连接符 15"/>
          <p:cNvCxnSpPr>
            <a:endCxn id="15" idx="1"/>
          </p:cNvCxnSpPr>
          <p:nvPr/>
        </p:nvCxnSpPr>
        <p:spPr>
          <a:xfrm flipV="1">
            <a:off x="7020272" y="2631341"/>
            <a:ext cx="827584" cy="229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7020272" y="3135396"/>
            <a:ext cx="818606" cy="229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7020272" y="3868688"/>
            <a:ext cx="792088"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297020241"/>
          <p:cNvSpPr txBox="1"/>
          <p:nvPr/>
        </p:nvSpPr>
        <p:spPr>
          <a:xfrm>
            <a:off x="7847586" y="3004592"/>
            <a:ext cx="1296144" cy="430887"/>
          </a:xfrm>
          <a:prstGeom prst="rect">
            <a:avLst/>
          </a:prstGeom>
          <a:solidFill>
            <a:srgbClr val="0070C0"/>
          </a:solidFill>
        </p:spPr>
        <p:txBody>
          <a:bodyPr wrap="square" rtlCol="0">
            <a:noAutofit/>
          </a:bodyPr>
          <a:lstStyle/>
          <a:p>
            <a:pPr algn="ctr" fontAlgn="ctr"/>
            <a:r>
              <a:rPr lang="en-US" altLang="zh-CN" sz="1100" dirty="0" smtClean="0">
                <a:solidFill>
                  <a:schemeClr val="bg1"/>
                </a:solidFill>
                <a:latin typeface="Arial" panose="020B0604020202020204" pitchFamily="34" charset="0"/>
              </a:rPr>
              <a:t>Disks for image storage</a:t>
            </a:r>
            <a:endParaRPr lang="en-US" sz="1100" dirty="0">
              <a:solidFill>
                <a:schemeClr val="bg1"/>
              </a:solidFill>
              <a:latin typeface="Arial" panose="020B0604020202020204" pitchFamily="34" charset="0"/>
            </a:endParaRPr>
          </a:p>
        </p:txBody>
      </p:sp>
      <p:sp>
        <p:nvSpPr>
          <p:cNvPr id="22" name="834248315"/>
          <p:cNvSpPr txBox="1"/>
          <p:nvPr/>
        </p:nvSpPr>
        <p:spPr>
          <a:xfrm>
            <a:off x="7847856" y="3724672"/>
            <a:ext cx="1296144" cy="430887"/>
          </a:xfrm>
          <a:prstGeom prst="rect">
            <a:avLst/>
          </a:prstGeom>
          <a:solidFill>
            <a:srgbClr val="0070C0"/>
          </a:solidFill>
        </p:spPr>
        <p:txBody>
          <a:bodyPr wrap="square" rtlCol="0">
            <a:noAutofit/>
          </a:bodyPr>
          <a:lstStyle/>
          <a:p>
            <a:pPr algn="ctr" fontAlgn="ctr"/>
            <a:r>
              <a:rPr lang="en-US" altLang="zh-CN" sz="1100" dirty="0">
                <a:solidFill>
                  <a:schemeClr val="bg1"/>
                </a:solidFill>
                <a:latin typeface="Arial" panose="020B0604020202020204" pitchFamily="34" charset="0"/>
              </a:rPr>
              <a:t>Disks for video </a:t>
            </a:r>
            <a:r>
              <a:rPr lang="en-US" altLang="zh-CN" sz="1100" dirty="0" smtClean="0">
                <a:solidFill>
                  <a:schemeClr val="bg1"/>
                </a:solidFill>
                <a:latin typeface="Arial" panose="020B0604020202020204" pitchFamily="34" charset="0"/>
              </a:rPr>
              <a:t>storage</a:t>
            </a:r>
            <a:endParaRPr lang="en-US" sz="1100" dirty="0">
              <a:solidFill>
                <a:schemeClr val="bg1"/>
              </a:solidFill>
              <a:latin typeface="Arial" panose="020B0604020202020204" pitchFamily="34" charset="0"/>
            </a:endParaRPr>
          </a:p>
        </p:txBody>
      </p:sp>
      <p:pic>
        <p:nvPicPr>
          <p:cNvPr id="9" name="图片 8"/>
          <p:cNvPicPr>
            <a:picLocks noChangeAspect="1"/>
          </p:cNvPicPr>
          <p:nvPr/>
        </p:nvPicPr>
        <p:blipFill>
          <a:blip r:embed="rId4"/>
          <a:stretch>
            <a:fillRect/>
          </a:stretch>
        </p:blipFill>
        <p:spPr>
          <a:xfrm>
            <a:off x="755576" y="3724671"/>
            <a:ext cx="6336704" cy="1237843"/>
          </a:xfrm>
          <a:prstGeom prst="rect">
            <a:avLst/>
          </a:prstGeom>
        </p:spPr>
      </p:pic>
    </p:spTree>
    <p:extLst>
      <p:ext uri="{BB962C8B-B14F-4D97-AF65-F5344CB8AC3E}">
        <p14:creationId xmlns:p14="http://schemas.microsoft.com/office/powerpoint/2010/main" val="1100459397"/>
      </p:ext>
    </p:extLst>
  </p:cSld>
  <p:clrMapOvr>
    <a:masterClrMapping/>
  </p:clrMapOvr>
  <p:transition advClick="0" advTm="8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33531787"/>
          <p:cNvSpPr txBox="1">
            <a:spLocks/>
          </p:cNvSpPr>
          <p:nvPr/>
        </p:nvSpPr>
        <p:spPr>
          <a:xfrm>
            <a:off x="304176" y="230008"/>
            <a:ext cx="8122348" cy="652444"/>
          </a:xfrm>
          <a:prstGeom prst="rect">
            <a:avLst/>
          </a:prstGeom>
        </p:spPr>
        <p:txBody>
          <a:bodyPr wrap="square">
            <a:noAutofit/>
          </a:bodyPr>
          <a:lstStyle>
            <a:lvl1pPr algn="ctr" defTabSz="914400" rtl="0" eaLnBrk="1" latinLnBrk="0" hangingPunct="1">
              <a:spcBef>
                <a:spcPct val="0"/>
              </a:spcBef>
              <a:buNone/>
              <a:defRPr sz="4400" kern="1200">
                <a:solidFill>
                  <a:srgbClr val="0070C0"/>
                </a:solidFill>
                <a:latin typeface="+mj-lt"/>
                <a:ea typeface="+mj-ea"/>
                <a:cs typeface="+mj-cs"/>
              </a:defRPr>
            </a:lvl1pPr>
          </a:lstStyle>
          <a:p>
            <a:pPr algn="l" fontAlgn="ctr"/>
            <a:r>
              <a:rPr lang="en-US" altLang="zh-CN" sz="2400" b="1" dirty="0" smtClean="0">
                <a:solidFill>
                  <a:srgbClr val="0076B0"/>
                </a:solidFill>
                <a:latin typeface="Arial" panose="020B0604020202020204" pitchFamily="34" charset="0"/>
                <a:ea typeface="微软雅黑"/>
                <a:sym typeface="Arial"/>
              </a:rPr>
              <a:t>Configuration Process</a:t>
            </a:r>
            <a:endParaRPr lang="en-US" altLang="zh-CN" sz="2400" b="1" dirty="0">
              <a:solidFill>
                <a:srgbClr val="0076B0"/>
              </a:solidFill>
              <a:latin typeface="Arial" panose="020B0604020202020204" pitchFamily="34" charset="0"/>
              <a:ea typeface="微软雅黑"/>
              <a:sym typeface="Arial"/>
            </a:endParaRPr>
          </a:p>
        </p:txBody>
      </p:sp>
      <p:sp>
        <p:nvSpPr>
          <p:cNvPr id="5" name="2029665229"/>
          <p:cNvSpPr txBox="1"/>
          <p:nvPr/>
        </p:nvSpPr>
        <p:spPr>
          <a:xfrm>
            <a:off x="7816969" y="1122140"/>
            <a:ext cx="1296144" cy="938719"/>
          </a:xfrm>
          <a:prstGeom prst="rect">
            <a:avLst/>
          </a:prstGeom>
          <a:solidFill>
            <a:srgbClr val="0070C0"/>
          </a:solidFill>
        </p:spPr>
        <p:txBody>
          <a:bodyPr wrap="square" rtlCol="0">
            <a:noAutofit/>
          </a:bodyPr>
          <a:lstStyle/>
          <a:p>
            <a:pPr algn="ctr" fontAlgn="ctr"/>
            <a:r>
              <a:rPr lang="en-US" altLang="zh-CN" sz="1100" dirty="0" smtClean="0">
                <a:solidFill>
                  <a:schemeClr val="bg1"/>
                </a:solidFill>
                <a:latin typeface="Arial" panose="020B0604020202020204" pitchFamily="34" charset="0"/>
              </a:rPr>
              <a:t>The system automatically calculates six standard enclosures.</a:t>
            </a:r>
            <a:endParaRPr lang="en-US" sz="1100" dirty="0">
              <a:solidFill>
                <a:schemeClr val="bg1"/>
              </a:solidFill>
              <a:latin typeface="Arial" panose="020B0604020202020204" pitchFamily="34" charset="0"/>
            </a:endParaRPr>
          </a:p>
        </p:txBody>
      </p:sp>
      <p:cxnSp>
        <p:nvCxnSpPr>
          <p:cNvPr id="6" name="直接箭头连接符 5"/>
          <p:cNvCxnSpPr>
            <a:endCxn id="5" idx="1"/>
          </p:cNvCxnSpPr>
          <p:nvPr/>
        </p:nvCxnSpPr>
        <p:spPr>
          <a:xfrm>
            <a:off x="7020272" y="1122140"/>
            <a:ext cx="796697" cy="469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endCxn id="5" idx="1"/>
          </p:cNvCxnSpPr>
          <p:nvPr/>
        </p:nvCxnSpPr>
        <p:spPr>
          <a:xfrm>
            <a:off x="7020272" y="1482180"/>
            <a:ext cx="796697" cy="109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7020272" y="2346276"/>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919117627"/>
          <p:cNvSpPr txBox="1"/>
          <p:nvPr/>
        </p:nvSpPr>
        <p:spPr>
          <a:xfrm>
            <a:off x="7740352" y="2129671"/>
            <a:ext cx="1296144" cy="769441"/>
          </a:xfrm>
          <a:prstGeom prst="rect">
            <a:avLst/>
          </a:prstGeom>
          <a:solidFill>
            <a:srgbClr val="0070C0"/>
          </a:solidFill>
        </p:spPr>
        <p:txBody>
          <a:bodyPr wrap="square" rtlCol="0">
            <a:noAutofit/>
          </a:bodyPr>
          <a:lstStyle/>
          <a:p>
            <a:pPr algn="ctr" fontAlgn="ctr"/>
            <a:r>
              <a:rPr lang="en-US" altLang="zh-CN" sz="1100" dirty="0" smtClean="0">
                <a:solidFill>
                  <a:schemeClr val="bg1"/>
                </a:solidFill>
                <a:latin typeface="Arial" panose="020B0604020202020204" pitchFamily="34" charset="0"/>
              </a:rPr>
              <a:t>Select the length of the cable connected to a host.</a:t>
            </a:r>
            <a:endParaRPr lang="en-US" sz="1100" dirty="0">
              <a:solidFill>
                <a:schemeClr val="bg1"/>
              </a:solidFill>
              <a:latin typeface="Arial" panose="020B0604020202020204" pitchFamily="34" charset="0"/>
            </a:endParaRPr>
          </a:p>
        </p:txBody>
      </p:sp>
      <p:cxnSp>
        <p:nvCxnSpPr>
          <p:cNvPr id="10" name="直接箭头连接符 9"/>
          <p:cNvCxnSpPr>
            <a:endCxn id="11" idx="1"/>
          </p:cNvCxnSpPr>
          <p:nvPr/>
        </p:nvCxnSpPr>
        <p:spPr>
          <a:xfrm>
            <a:off x="6948264" y="3220616"/>
            <a:ext cx="792088" cy="48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192634059"/>
          <p:cNvSpPr txBox="1"/>
          <p:nvPr/>
        </p:nvSpPr>
        <p:spPr>
          <a:xfrm>
            <a:off x="7740352" y="3138364"/>
            <a:ext cx="1296144" cy="261610"/>
          </a:xfrm>
          <a:prstGeom prst="rect">
            <a:avLst/>
          </a:prstGeom>
          <a:solidFill>
            <a:srgbClr val="0070C0"/>
          </a:solidFill>
        </p:spPr>
        <p:txBody>
          <a:bodyPr wrap="square" rtlCol="0">
            <a:noAutofit/>
          </a:bodyPr>
          <a:lstStyle/>
          <a:p>
            <a:pPr algn="ctr" fontAlgn="ctr"/>
            <a:r>
              <a:rPr lang="en-US" altLang="zh-CN" sz="1100" dirty="0" smtClean="0">
                <a:solidFill>
                  <a:schemeClr val="bg1"/>
                </a:solidFill>
                <a:latin typeface="Arial" panose="020B0604020202020204" pitchFamily="34" charset="0"/>
              </a:rPr>
              <a:t>Select snapshot.</a:t>
            </a:r>
            <a:endParaRPr lang="en-US" sz="1100" dirty="0">
              <a:solidFill>
                <a:schemeClr val="bg1"/>
              </a:solidFill>
              <a:latin typeface="Arial" panose="020B0604020202020204" pitchFamily="34" charset="0"/>
            </a:endParaRPr>
          </a:p>
        </p:txBody>
      </p:sp>
      <p:pic>
        <p:nvPicPr>
          <p:cNvPr id="13" name="图片 12"/>
          <p:cNvPicPr>
            <a:picLocks noChangeAspect="1"/>
          </p:cNvPicPr>
          <p:nvPr/>
        </p:nvPicPr>
        <p:blipFill>
          <a:blip r:embed="rId3"/>
          <a:stretch>
            <a:fillRect/>
          </a:stretch>
        </p:blipFill>
        <p:spPr>
          <a:xfrm>
            <a:off x="395536" y="916360"/>
            <a:ext cx="6552728" cy="2643987"/>
          </a:xfrm>
          <a:prstGeom prst="rect">
            <a:avLst/>
          </a:prstGeom>
        </p:spPr>
      </p:pic>
    </p:spTree>
    <p:extLst>
      <p:ext uri="{BB962C8B-B14F-4D97-AF65-F5344CB8AC3E}">
        <p14:creationId xmlns:p14="http://schemas.microsoft.com/office/powerpoint/2010/main" val="2144655138"/>
      </p:ext>
    </p:extLst>
  </p:cSld>
  <p:clrMapOvr>
    <a:masterClrMapping/>
  </p:clrMapOvr>
  <p:transition advClick="0" advTm="8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2195736" y="1996480"/>
            <a:ext cx="4805021" cy="698253"/>
          </a:xfrm>
          <a:prstGeom prst="rect">
            <a:avLst/>
          </a:prstGeom>
          <a:noFill/>
        </p:spPr>
      </p:pic>
      <p:sp>
        <p:nvSpPr>
          <p:cNvPr id="2" name="312242731"/>
          <p:cNvSpPr>
            <a:spLocks noGrp="1"/>
          </p:cNvSpPr>
          <p:nvPr>
            <p:ph type="title" idx="4294967295"/>
          </p:nvPr>
        </p:nvSpPr>
        <p:spPr>
          <a:xfrm>
            <a:off x="302840" y="230188"/>
            <a:ext cx="8229600" cy="504056"/>
          </a:xfrm>
          <a:prstGeom prst="rect">
            <a:avLst/>
          </a:prstGeom>
        </p:spPr>
        <p:txBody>
          <a:bodyPr wrap="square">
            <a:noAutofit/>
          </a:bodyPr>
          <a:lstStyle/>
          <a:p>
            <a:pPr algn="l" fontAlgn="ctr"/>
            <a:r>
              <a:rPr lang="en-US" altLang="zh-CN" sz="2400" b="1" dirty="0" smtClean="0">
                <a:solidFill>
                  <a:srgbClr val="0076B0"/>
                </a:solidFill>
                <a:latin typeface="Arial" panose="020B0604020202020204" pitchFamily="34" charset="0"/>
                <a:ea typeface="微软雅黑"/>
                <a:sym typeface="Arial"/>
              </a:rPr>
              <a:t>Contents</a:t>
            </a:r>
            <a:endParaRPr lang="en-US" altLang="zh-CN" sz="2400" b="1" dirty="0">
              <a:solidFill>
                <a:srgbClr val="0076B0"/>
              </a:solidFill>
              <a:latin typeface="Arial" panose="020B0604020202020204" pitchFamily="34" charset="0"/>
              <a:ea typeface="微软雅黑"/>
              <a:sym typeface="Arial"/>
            </a:endParaRPr>
          </a:p>
        </p:txBody>
      </p:sp>
      <p:pic>
        <p:nvPicPr>
          <p:cNvPr id="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94799" y="556320"/>
            <a:ext cx="4801199" cy="696948"/>
          </a:xfrm>
          <a:prstGeom prst="rect">
            <a:avLst/>
          </a:prstGeom>
          <a:noFill/>
        </p:spPr>
      </p:pic>
      <p:sp>
        <p:nvSpPr>
          <p:cNvPr id="16" name="矩形 15"/>
          <p:cNvSpPr/>
          <p:nvPr/>
        </p:nvSpPr>
        <p:spPr>
          <a:xfrm>
            <a:off x="2770819" y="659758"/>
            <a:ext cx="361021" cy="523220"/>
          </a:xfrm>
          <a:prstGeom prst="rect">
            <a:avLst/>
          </a:prstGeom>
        </p:spPr>
        <p:txBody>
          <a:bodyPr wrap="square">
            <a:noAutofit/>
          </a:bodyPr>
          <a:lstStyle/>
          <a:p>
            <a:pPr fontAlgn="ctr"/>
            <a:r>
              <a:rPr lang="en-US" altLang="zh-CN" sz="2800" b="1" dirty="0" smtClean="0">
                <a:solidFill>
                  <a:schemeClr val="bg1"/>
                </a:solidFill>
                <a:latin typeface="Arial" panose="020B0604020202020204" pitchFamily="34" charset="0"/>
                <a:ea typeface="微软雅黑"/>
                <a:sym typeface="Arial"/>
              </a:rPr>
              <a:t>1</a:t>
            </a:r>
            <a:endParaRPr lang="en-US" altLang="zh-CN" sz="2800" b="1" dirty="0">
              <a:solidFill>
                <a:schemeClr val="bg1"/>
              </a:solidFill>
              <a:latin typeface="Arial" panose="020B0604020202020204" pitchFamily="34" charset="0"/>
              <a:ea typeface="微软雅黑"/>
              <a:sym typeface="Arial"/>
            </a:endParaRPr>
          </a:p>
        </p:txBody>
      </p:sp>
      <p:sp>
        <p:nvSpPr>
          <p:cNvPr id="17" name="矩形 16"/>
          <p:cNvSpPr/>
          <p:nvPr/>
        </p:nvSpPr>
        <p:spPr>
          <a:xfrm>
            <a:off x="7019291" y="729223"/>
            <a:ext cx="361021" cy="523220"/>
          </a:xfrm>
          <a:prstGeom prst="rect">
            <a:avLst/>
          </a:prstGeom>
        </p:spPr>
        <p:txBody>
          <a:bodyPr wrap="square">
            <a:noAutofit/>
          </a:bodyPr>
          <a:lstStyle/>
          <a:p>
            <a:pPr fontAlgn="ctr"/>
            <a:r>
              <a:rPr lang="en-US" altLang="zh-CN" sz="2800" b="1" dirty="0" smtClean="0">
                <a:solidFill>
                  <a:schemeClr val="bg1"/>
                </a:solidFill>
                <a:latin typeface="Arial" panose="020B0604020202020204" pitchFamily="34" charset="0"/>
                <a:ea typeface="微软雅黑"/>
                <a:sym typeface="Arial"/>
              </a:rPr>
              <a:t>2</a:t>
            </a:r>
            <a:endParaRPr lang="en-US" altLang="zh-CN" sz="2800" b="1" dirty="0">
              <a:solidFill>
                <a:schemeClr val="bg1"/>
              </a:solidFill>
              <a:latin typeface="Arial" panose="020B0604020202020204" pitchFamily="34" charset="0"/>
              <a:ea typeface="微软雅黑"/>
              <a:sym typeface="Arial"/>
            </a:endParaRPr>
          </a:p>
        </p:txBody>
      </p:sp>
      <p:pic>
        <p:nvPicPr>
          <p:cNvPr id="11"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95736" y="1276400"/>
            <a:ext cx="4801199" cy="696948"/>
          </a:xfrm>
          <a:prstGeom prst="rect">
            <a:avLst/>
          </a:prstGeom>
          <a:noFill/>
        </p:spPr>
      </p:pic>
      <p:sp>
        <p:nvSpPr>
          <p:cNvPr id="13" name="矩形 12"/>
          <p:cNvSpPr/>
          <p:nvPr/>
        </p:nvSpPr>
        <p:spPr>
          <a:xfrm>
            <a:off x="2771756" y="1398925"/>
            <a:ext cx="361021" cy="523220"/>
          </a:xfrm>
          <a:prstGeom prst="rect">
            <a:avLst/>
          </a:prstGeom>
        </p:spPr>
        <p:txBody>
          <a:bodyPr wrap="square">
            <a:noAutofit/>
          </a:bodyPr>
          <a:lstStyle/>
          <a:p>
            <a:pPr fontAlgn="ctr"/>
            <a:r>
              <a:rPr lang="en-US" altLang="zh-CN" sz="2800" b="1" dirty="0" smtClean="0">
                <a:solidFill>
                  <a:schemeClr val="bg1"/>
                </a:solidFill>
                <a:latin typeface="Arial" panose="020B0604020202020204" pitchFamily="34" charset="0"/>
                <a:ea typeface="微软雅黑"/>
                <a:sym typeface="Arial"/>
              </a:rPr>
              <a:t>2</a:t>
            </a:r>
            <a:endParaRPr lang="en-US" altLang="zh-CN" sz="2800" b="1" dirty="0">
              <a:solidFill>
                <a:schemeClr val="bg1"/>
              </a:solidFill>
              <a:latin typeface="Arial" panose="020B0604020202020204" pitchFamily="34" charset="0"/>
              <a:ea typeface="微软雅黑"/>
              <a:sym typeface="Arial"/>
            </a:endParaRPr>
          </a:p>
        </p:txBody>
      </p:sp>
      <p:sp>
        <p:nvSpPr>
          <p:cNvPr id="18" name="矩形 17"/>
          <p:cNvSpPr/>
          <p:nvPr/>
        </p:nvSpPr>
        <p:spPr>
          <a:xfrm>
            <a:off x="2771800" y="2068488"/>
            <a:ext cx="361021" cy="523220"/>
          </a:xfrm>
          <a:prstGeom prst="rect">
            <a:avLst/>
          </a:prstGeom>
        </p:spPr>
        <p:txBody>
          <a:bodyPr wrap="square">
            <a:noAutofit/>
          </a:bodyPr>
          <a:lstStyle/>
          <a:p>
            <a:pPr fontAlgn="ctr"/>
            <a:r>
              <a:rPr lang="en-US" altLang="zh-CN" sz="2800" b="1" dirty="0" smtClean="0">
                <a:solidFill>
                  <a:schemeClr val="bg1"/>
                </a:solidFill>
                <a:latin typeface="Arial" panose="020B0604020202020204" pitchFamily="34" charset="0"/>
                <a:ea typeface="微软雅黑"/>
                <a:sym typeface="Arial"/>
              </a:rPr>
              <a:t>3</a:t>
            </a:r>
            <a:endParaRPr lang="en-US" altLang="zh-CN" sz="2800" b="1" dirty="0">
              <a:solidFill>
                <a:schemeClr val="bg1"/>
              </a:solidFill>
              <a:latin typeface="Arial" panose="020B0604020202020204" pitchFamily="34" charset="0"/>
              <a:ea typeface="微软雅黑"/>
              <a:sym typeface="Arial"/>
            </a:endParaRPr>
          </a:p>
        </p:txBody>
      </p:sp>
      <p:sp>
        <p:nvSpPr>
          <p:cNvPr id="23" name="1102462646"/>
          <p:cNvSpPr txBox="1"/>
          <p:nvPr/>
        </p:nvSpPr>
        <p:spPr>
          <a:xfrm>
            <a:off x="3319289" y="755435"/>
            <a:ext cx="3576126" cy="707886"/>
          </a:xfrm>
          <a:prstGeom prst="rect">
            <a:avLst/>
          </a:prstGeom>
          <a:noFill/>
        </p:spPr>
        <p:txBody>
          <a:bodyPr wrap="square" rtlCol="0">
            <a:noAutofit/>
          </a:bodyPr>
          <a:lstStyle/>
          <a:p>
            <a:pPr fontAlgn="ctr"/>
            <a:r>
              <a:rPr lang="en-US" altLang="zh-CN" sz="1200" b="1" dirty="0" smtClean="0">
                <a:solidFill>
                  <a:schemeClr val="bg1">
                    <a:lumMod val="95000"/>
                  </a:schemeClr>
                </a:solidFill>
                <a:latin typeface="Arial" panose="020B0604020202020204" pitchFamily="34" charset="0"/>
                <a:ea typeface="微软雅黑"/>
                <a:sym typeface="Arial"/>
              </a:rPr>
              <a:t>Product Positioning and Overview</a:t>
            </a:r>
            <a:endParaRPr lang="en-US" altLang="zh-CN" sz="1200" b="1" dirty="0">
              <a:solidFill>
                <a:schemeClr val="bg1">
                  <a:lumMod val="95000"/>
                </a:schemeClr>
              </a:solidFill>
              <a:latin typeface="Arial" panose="020B0604020202020204" pitchFamily="34" charset="0"/>
              <a:ea typeface="微软雅黑"/>
              <a:sym typeface="Arial"/>
            </a:endParaRPr>
          </a:p>
        </p:txBody>
      </p:sp>
      <p:sp>
        <p:nvSpPr>
          <p:cNvPr id="24" name="180559229"/>
          <p:cNvSpPr txBox="1"/>
          <p:nvPr/>
        </p:nvSpPr>
        <p:spPr>
          <a:xfrm>
            <a:off x="3319289" y="1462357"/>
            <a:ext cx="3960440" cy="400110"/>
          </a:xfrm>
          <a:prstGeom prst="rect">
            <a:avLst/>
          </a:prstGeom>
          <a:noFill/>
        </p:spPr>
        <p:txBody>
          <a:bodyPr wrap="square" rtlCol="0">
            <a:noAutofit/>
          </a:bodyPr>
          <a:lstStyle/>
          <a:p>
            <a:pPr fontAlgn="ctr"/>
            <a:r>
              <a:rPr lang="en-US" altLang="zh-CN" sz="1200" b="1" dirty="0" err="1" smtClean="0">
                <a:solidFill>
                  <a:schemeClr val="bg1">
                    <a:lumMod val="95000"/>
                  </a:schemeClr>
                </a:solidFill>
                <a:latin typeface="Arial" panose="020B0604020202020204" pitchFamily="34" charset="0"/>
                <a:ea typeface="微软雅黑"/>
                <a:sym typeface="Arial"/>
              </a:rPr>
              <a:t>OceanStor</a:t>
            </a:r>
            <a:r>
              <a:rPr lang="en-US" altLang="zh-CN" sz="1200" b="1" dirty="0" smtClean="0">
                <a:solidFill>
                  <a:schemeClr val="bg1">
                    <a:lumMod val="95000"/>
                  </a:schemeClr>
                </a:solidFill>
                <a:latin typeface="Arial" panose="020B0604020202020204" pitchFamily="34" charset="0"/>
                <a:ea typeface="微软雅黑"/>
                <a:sym typeface="Arial"/>
              </a:rPr>
              <a:t> 2600 V3 for </a:t>
            </a:r>
            <a:r>
              <a:rPr lang="en-US" altLang="zh-CN" sz="1200" b="1" dirty="0" smtClean="0">
                <a:solidFill>
                  <a:schemeClr val="bg1">
                    <a:lumMod val="95000"/>
                  </a:schemeClr>
                </a:solidFill>
                <a:latin typeface="Arial" panose="020B0604020202020204" pitchFamily="34" charset="0"/>
                <a:ea typeface="微软雅黑"/>
                <a:sym typeface="Arial"/>
              </a:rPr>
              <a:t>Video </a:t>
            </a:r>
            <a:r>
              <a:rPr lang="en-US" altLang="zh-CN" sz="1200" b="1" dirty="0">
                <a:solidFill>
                  <a:schemeClr val="bg1"/>
                </a:solidFill>
                <a:latin typeface="Arial" panose="020B0604020202020204" pitchFamily="34" charset="0"/>
                <a:ea typeface="微软雅黑"/>
              </a:rPr>
              <a:t>Quotation Guide</a:t>
            </a:r>
            <a:endParaRPr lang="en-US" altLang="zh-CN" sz="1200" b="1" dirty="0">
              <a:solidFill>
                <a:schemeClr val="bg1"/>
              </a:solidFill>
              <a:latin typeface="Arial" panose="020B0604020202020204" pitchFamily="34" charset="0"/>
              <a:ea typeface="微软雅黑"/>
              <a:sym typeface="Arial"/>
            </a:endParaRPr>
          </a:p>
          <a:p>
            <a:pPr fontAlgn="ctr"/>
            <a:endParaRPr lang="en-US" altLang="zh-CN" sz="1200" b="1" dirty="0">
              <a:solidFill>
                <a:schemeClr val="bg1">
                  <a:lumMod val="95000"/>
                </a:schemeClr>
              </a:solidFill>
              <a:latin typeface="Arial" panose="020B0604020202020204" pitchFamily="34" charset="0"/>
              <a:ea typeface="微软雅黑"/>
              <a:sym typeface="Arial"/>
            </a:endParaRPr>
          </a:p>
        </p:txBody>
      </p:sp>
      <p:sp>
        <p:nvSpPr>
          <p:cNvPr id="25" name="1258990423"/>
          <p:cNvSpPr txBox="1"/>
          <p:nvPr/>
        </p:nvSpPr>
        <p:spPr>
          <a:xfrm>
            <a:off x="3319289" y="2171958"/>
            <a:ext cx="3528392" cy="707886"/>
          </a:xfrm>
          <a:prstGeom prst="rect">
            <a:avLst/>
          </a:prstGeom>
          <a:noFill/>
        </p:spPr>
        <p:txBody>
          <a:bodyPr wrap="square" rtlCol="0">
            <a:noAutofit/>
          </a:bodyPr>
          <a:lstStyle/>
          <a:p>
            <a:pPr fontAlgn="ctr"/>
            <a:r>
              <a:rPr lang="en-US" altLang="zh-CN" sz="1200" b="1" dirty="0" err="1" smtClean="0">
                <a:solidFill>
                  <a:schemeClr val="bg1">
                    <a:lumMod val="95000"/>
                  </a:schemeClr>
                </a:solidFill>
                <a:latin typeface="Arial" panose="020B0604020202020204" pitchFamily="34" charset="0"/>
                <a:ea typeface="微软雅黑"/>
                <a:sym typeface="Arial"/>
              </a:rPr>
              <a:t>OceanStor</a:t>
            </a:r>
            <a:r>
              <a:rPr lang="en-US" altLang="zh-CN" sz="1200" b="1" dirty="0" smtClean="0">
                <a:solidFill>
                  <a:schemeClr val="bg1">
                    <a:lumMod val="95000"/>
                  </a:schemeClr>
                </a:solidFill>
                <a:latin typeface="Arial" panose="020B0604020202020204" pitchFamily="34" charset="0"/>
                <a:ea typeface="微软雅黑"/>
                <a:sym typeface="Arial"/>
              </a:rPr>
              <a:t> </a:t>
            </a:r>
            <a:r>
              <a:rPr lang="en-US" altLang="zh-CN" sz="1200" b="1" dirty="0" smtClean="0">
                <a:solidFill>
                  <a:schemeClr val="bg1">
                    <a:lumMod val="95000"/>
                  </a:schemeClr>
                </a:solidFill>
                <a:latin typeface="Arial" panose="020B0604020202020204" pitchFamily="34" charset="0"/>
                <a:ea typeface="微软雅黑"/>
                <a:sym typeface="Arial"/>
              </a:rPr>
              <a:t>2800 </a:t>
            </a:r>
            <a:r>
              <a:rPr lang="en-US" altLang="zh-CN" sz="1200" b="1" dirty="0" smtClean="0">
                <a:solidFill>
                  <a:schemeClr val="bg1">
                    <a:lumMod val="95000"/>
                  </a:schemeClr>
                </a:solidFill>
                <a:latin typeface="Arial" panose="020B0604020202020204" pitchFamily="34" charset="0"/>
                <a:ea typeface="微软雅黑"/>
                <a:sym typeface="Arial"/>
              </a:rPr>
              <a:t>V5 </a:t>
            </a:r>
            <a:r>
              <a:rPr lang="en-US" altLang="zh-CN" sz="1200" b="1" dirty="0">
                <a:solidFill>
                  <a:schemeClr val="bg1"/>
                </a:solidFill>
                <a:latin typeface="Arial" panose="020B0604020202020204" pitchFamily="34" charset="0"/>
                <a:ea typeface="微软雅黑"/>
              </a:rPr>
              <a:t>Quotation Guide</a:t>
            </a:r>
            <a:endParaRPr lang="en-US" altLang="zh-CN" sz="1200" b="1" dirty="0">
              <a:solidFill>
                <a:schemeClr val="bg1"/>
              </a:solidFill>
              <a:latin typeface="Arial" panose="020B0604020202020204" pitchFamily="34" charset="0"/>
              <a:ea typeface="微软雅黑"/>
              <a:sym typeface="Arial"/>
            </a:endParaRPr>
          </a:p>
          <a:p>
            <a:pPr fontAlgn="ctr"/>
            <a:endParaRPr lang="en-US" altLang="zh-CN" sz="1200" b="1" dirty="0">
              <a:solidFill>
                <a:schemeClr val="bg1">
                  <a:lumMod val="95000"/>
                </a:schemeClr>
              </a:solidFill>
              <a:latin typeface="Arial" panose="020B0604020202020204" pitchFamily="34" charset="0"/>
              <a:ea typeface="微软雅黑"/>
              <a:sym typeface="Arial"/>
            </a:endParaRPr>
          </a:p>
        </p:txBody>
      </p:sp>
    </p:spTree>
    <p:extLst>
      <p:ext uri="{BB962C8B-B14F-4D97-AF65-F5344CB8AC3E}">
        <p14:creationId xmlns:p14="http://schemas.microsoft.com/office/powerpoint/2010/main" val="3609339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2048651614"/>
          <p:cNvSpPr>
            <a:spLocks noGrp="1"/>
          </p:cNvSpPr>
          <p:nvPr>
            <p:ph type="title"/>
          </p:nvPr>
        </p:nvSpPr>
        <p:spPr>
          <a:xfrm>
            <a:off x="294651" y="18356"/>
            <a:ext cx="8122348" cy="652444"/>
          </a:xfrm>
        </p:spPr>
        <p:txBody>
          <a:bodyPr wrap="square">
            <a:noAutofit/>
          </a:bodyPr>
          <a:lstStyle/>
          <a:p>
            <a:pPr algn="l" rtl="0" eaLnBrk="1" fontAlgn="ctr" latinLnBrk="0" hangingPunct="1"/>
            <a:r>
              <a:rPr lang="en-US" altLang="zh-CN" sz="2400" b="1" dirty="0" err="1" smtClean="0">
                <a:solidFill>
                  <a:srgbClr val="0076B0"/>
                </a:solidFill>
                <a:latin typeface="Arial" panose="020B0604020202020204" pitchFamily="34" charset="0"/>
                <a:ea typeface="微软雅黑"/>
                <a:cs typeface="Arial"/>
                <a:sym typeface="Arial"/>
              </a:rPr>
              <a:t>OceanStor</a:t>
            </a:r>
            <a:r>
              <a:rPr lang="en-US" altLang="zh-CN" sz="2400" b="1" dirty="0" smtClean="0">
                <a:solidFill>
                  <a:srgbClr val="0076B0"/>
                </a:solidFill>
                <a:latin typeface="Arial" panose="020B0604020202020204" pitchFamily="34" charset="0"/>
                <a:ea typeface="微软雅黑"/>
                <a:cs typeface="Arial"/>
                <a:sym typeface="Arial"/>
              </a:rPr>
              <a:t> 2800 V5 Quotation Elements</a:t>
            </a:r>
            <a:endParaRPr lang="en-US" altLang="zh-CN" sz="2400" b="1" dirty="0">
              <a:solidFill>
                <a:srgbClr val="0076B0"/>
              </a:solidFill>
              <a:latin typeface="Arial" panose="020B0604020202020204" pitchFamily="34" charset="0"/>
              <a:ea typeface="微软雅黑"/>
              <a:sym typeface="Arial"/>
            </a:endParaRPr>
          </a:p>
        </p:txBody>
      </p:sp>
      <p:sp>
        <p:nvSpPr>
          <p:cNvPr id="29" name="878698296"/>
          <p:cNvSpPr>
            <a:spLocks noChangeArrowheads="1"/>
          </p:cNvSpPr>
          <p:nvPr/>
        </p:nvSpPr>
        <p:spPr bwMode="auto">
          <a:xfrm>
            <a:off x="1907704" y="556320"/>
            <a:ext cx="5017659" cy="683083"/>
          </a:xfrm>
          <a:prstGeom prst="rect">
            <a:avLst/>
          </a:prstGeom>
          <a:solidFill>
            <a:srgbClr val="99CCFF"/>
          </a:solidFill>
          <a:ln w="9525" algn="ctr">
            <a:noFill/>
            <a:miter lim="800000"/>
            <a:headEnd/>
            <a:tailEnd/>
          </a:ln>
        </p:spPr>
        <p:txBody>
          <a:bodyPr wrap="square" lIns="59279" tIns="29641" rIns="59279" bIns="29641" anchor="ctr">
            <a:noAutofit/>
          </a:bodyPr>
          <a:lstStyle/>
          <a:p>
            <a:pPr algn="ctr" defTabSz="514606" fontAlgn="ctr"/>
            <a:r>
              <a:rPr lang="en-US" altLang="zh-CN" sz="1399" b="1" dirty="0" smtClean="0">
                <a:latin typeface="Arial" panose="020B0604020202020204" pitchFamily="34" charset="0"/>
                <a:ea typeface="微软雅黑"/>
                <a:sym typeface="Arial"/>
              </a:rPr>
              <a:t>Application scenario selection</a:t>
            </a:r>
            <a:endParaRPr lang="en-US" altLang="zh-CN" sz="1399" dirty="0" smtClean="0">
              <a:latin typeface="Arial" panose="020B0604020202020204" pitchFamily="34" charset="0"/>
              <a:ea typeface="微软雅黑"/>
              <a:sym typeface="Arial"/>
            </a:endParaRPr>
          </a:p>
          <a:p>
            <a:pPr algn="ctr" defTabSz="514606" fontAlgn="ctr"/>
            <a:r>
              <a:rPr lang="en-US" altLang="zh-CN" sz="1399" dirty="0" smtClean="0">
                <a:latin typeface="Arial" panose="020B0604020202020204" pitchFamily="34" charset="0"/>
                <a:ea typeface="微软雅黑"/>
                <a:sym typeface="Arial"/>
              </a:rPr>
              <a:t>Direct stream storage (128 GB), video storage (64 GB), or video cloud (64 GB)</a:t>
            </a:r>
            <a:endParaRPr lang="en-US" altLang="zh-CN" sz="1399" dirty="0">
              <a:latin typeface="Arial" panose="020B0604020202020204" pitchFamily="34" charset="0"/>
              <a:ea typeface="微软雅黑"/>
              <a:sym typeface="Arial"/>
            </a:endParaRPr>
          </a:p>
        </p:txBody>
      </p:sp>
      <p:sp>
        <p:nvSpPr>
          <p:cNvPr id="30" name="989974919"/>
          <p:cNvSpPr>
            <a:spLocks noChangeArrowheads="1"/>
          </p:cNvSpPr>
          <p:nvPr/>
        </p:nvSpPr>
        <p:spPr bwMode="auto">
          <a:xfrm>
            <a:off x="2987824" y="2863438"/>
            <a:ext cx="4071392" cy="413162"/>
          </a:xfrm>
          <a:prstGeom prst="rect">
            <a:avLst/>
          </a:prstGeom>
          <a:solidFill>
            <a:srgbClr val="99CCFF"/>
          </a:solidFill>
          <a:ln w="9525" algn="ctr">
            <a:noFill/>
            <a:miter lim="800000"/>
            <a:headEnd/>
            <a:tailEnd/>
          </a:ln>
        </p:spPr>
        <p:txBody>
          <a:bodyPr wrap="square" lIns="59279" tIns="29641" rIns="59279" bIns="29641" anchor="ctr">
            <a:noAutofit/>
          </a:bodyPr>
          <a:lstStyle/>
          <a:p>
            <a:pPr algn="ctr" defTabSz="514606" fontAlgn="ctr"/>
            <a:r>
              <a:rPr lang="en-US" altLang="zh-CN" sz="1399" dirty="0" smtClean="0">
                <a:latin typeface="Arial" panose="020B0604020202020204" pitchFamily="34" charset="0"/>
                <a:ea typeface="微软雅黑"/>
                <a:sym typeface="Arial"/>
              </a:rPr>
              <a:t>Disk unit (SSD, SAS, and/or NL-SAS) + disk enclosure</a:t>
            </a:r>
            <a:endParaRPr lang="en-US" altLang="zh-CN" sz="1399" dirty="0">
              <a:latin typeface="Arial" panose="020B0604020202020204" pitchFamily="34" charset="0"/>
              <a:ea typeface="微软雅黑"/>
              <a:sym typeface="Arial"/>
            </a:endParaRPr>
          </a:p>
        </p:txBody>
      </p:sp>
      <p:sp>
        <p:nvSpPr>
          <p:cNvPr id="62" name="268345933"/>
          <p:cNvSpPr>
            <a:spLocks noChangeArrowheads="1"/>
          </p:cNvSpPr>
          <p:nvPr/>
        </p:nvSpPr>
        <p:spPr bwMode="auto">
          <a:xfrm>
            <a:off x="2987824" y="3507552"/>
            <a:ext cx="4071392" cy="413162"/>
          </a:xfrm>
          <a:prstGeom prst="rect">
            <a:avLst/>
          </a:prstGeom>
          <a:solidFill>
            <a:srgbClr val="99CCFF"/>
          </a:solidFill>
          <a:ln w="9525" algn="ctr">
            <a:noFill/>
            <a:miter lim="800000"/>
            <a:headEnd/>
            <a:tailEnd/>
          </a:ln>
        </p:spPr>
        <p:txBody>
          <a:bodyPr wrap="square" lIns="59279" tIns="29641" rIns="59279" bIns="29641" anchor="ctr">
            <a:noAutofit/>
          </a:bodyPr>
          <a:lstStyle/>
          <a:p>
            <a:pPr algn="ctr" defTabSz="514606" fontAlgn="ctr"/>
            <a:r>
              <a:rPr lang="en-US" altLang="zh-CN" sz="1399" dirty="0" smtClean="0">
                <a:latin typeface="Arial" panose="020B0604020202020204" pitchFamily="34" charset="0"/>
                <a:ea typeface="微软雅黑"/>
                <a:sym typeface="Arial"/>
              </a:rPr>
              <a:t>Storage value-added software + software upgrade service</a:t>
            </a:r>
            <a:endParaRPr lang="en-US" altLang="zh-CN" sz="1399" dirty="0">
              <a:latin typeface="Arial" panose="020B0604020202020204" pitchFamily="34" charset="0"/>
              <a:ea typeface="微软雅黑"/>
              <a:sym typeface="Arial"/>
            </a:endParaRPr>
          </a:p>
        </p:txBody>
      </p:sp>
      <p:sp>
        <p:nvSpPr>
          <p:cNvPr id="54" name="1893680006"/>
          <p:cNvSpPr>
            <a:spLocks noChangeArrowheads="1"/>
          </p:cNvSpPr>
          <p:nvPr/>
        </p:nvSpPr>
        <p:spPr bwMode="auto">
          <a:xfrm>
            <a:off x="2987824" y="4094903"/>
            <a:ext cx="4071392" cy="357178"/>
          </a:xfrm>
          <a:prstGeom prst="rect">
            <a:avLst/>
          </a:prstGeom>
          <a:solidFill>
            <a:srgbClr val="99CCFF"/>
          </a:solidFill>
          <a:ln w="9525" algn="ctr">
            <a:noFill/>
            <a:miter lim="800000"/>
            <a:headEnd/>
            <a:tailEnd/>
          </a:ln>
        </p:spPr>
        <p:txBody>
          <a:bodyPr wrap="square" lIns="59279" tIns="29641" rIns="59279" bIns="29641" anchor="ctr">
            <a:noAutofit/>
          </a:bodyPr>
          <a:lstStyle/>
          <a:p>
            <a:pPr algn="ctr" defTabSz="514606" fontAlgn="ctr"/>
            <a:r>
              <a:rPr lang="en-US" altLang="zh-CN" sz="1399" dirty="0" smtClean="0">
                <a:latin typeface="Arial" panose="020B0604020202020204" pitchFamily="34" charset="0"/>
                <a:ea typeface="微软雅黑"/>
                <a:sym typeface="Arial"/>
              </a:rPr>
              <a:t>Installation and maintenance</a:t>
            </a:r>
            <a:endParaRPr lang="en-US" altLang="zh-CN" sz="1399" dirty="0">
              <a:latin typeface="Arial" panose="020B0604020202020204" pitchFamily="34" charset="0"/>
              <a:ea typeface="微软雅黑"/>
              <a:sym typeface="Arial"/>
            </a:endParaRPr>
          </a:p>
        </p:txBody>
      </p:sp>
      <p:cxnSp>
        <p:nvCxnSpPr>
          <p:cNvPr id="3" name="直接箭头连接符 2"/>
          <p:cNvCxnSpPr>
            <a:stCxn id="29" idx="2"/>
          </p:cNvCxnSpPr>
          <p:nvPr/>
        </p:nvCxnSpPr>
        <p:spPr>
          <a:xfrm flipH="1">
            <a:off x="2411760" y="1239403"/>
            <a:ext cx="2004774" cy="543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690718776"/>
          <p:cNvSpPr txBox="1"/>
          <p:nvPr/>
        </p:nvSpPr>
        <p:spPr>
          <a:xfrm>
            <a:off x="5907088" y="1279262"/>
            <a:ext cx="2304256" cy="369332"/>
          </a:xfrm>
          <a:prstGeom prst="rect">
            <a:avLst/>
          </a:prstGeom>
          <a:noFill/>
        </p:spPr>
        <p:txBody>
          <a:bodyPr wrap="square" rtlCol="0">
            <a:noAutofit/>
          </a:bodyPr>
          <a:lstStyle/>
          <a:p>
            <a:pPr fontAlgn="ctr"/>
            <a:r>
              <a:rPr lang="en-US" altLang="zh-CN" dirty="0" smtClean="0">
                <a:latin typeface="Arial" panose="020B0604020202020204" pitchFamily="34" charset="0"/>
              </a:rPr>
              <a:t>64 GB cache</a:t>
            </a:r>
            <a:endParaRPr lang="en-US" dirty="0">
              <a:latin typeface="Arial" panose="020B0604020202020204" pitchFamily="34" charset="0"/>
            </a:endParaRPr>
          </a:p>
        </p:txBody>
      </p:sp>
      <p:cxnSp>
        <p:nvCxnSpPr>
          <p:cNvPr id="7" name="直接箭头连接符 6"/>
          <p:cNvCxnSpPr>
            <a:stCxn id="29" idx="2"/>
          </p:cNvCxnSpPr>
          <p:nvPr/>
        </p:nvCxnSpPr>
        <p:spPr>
          <a:xfrm>
            <a:off x="4416534" y="1239403"/>
            <a:ext cx="2171690" cy="471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2132318209"/>
          <p:cNvSpPr>
            <a:spLocks noChangeArrowheads="1"/>
          </p:cNvSpPr>
          <p:nvPr/>
        </p:nvSpPr>
        <p:spPr bwMode="auto">
          <a:xfrm>
            <a:off x="5037125" y="1730359"/>
            <a:ext cx="4071392" cy="416957"/>
          </a:xfrm>
          <a:prstGeom prst="rect">
            <a:avLst/>
          </a:prstGeom>
          <a:solidFill>
            <a:srgbClr val="99CCFF"/>
          </a:solidFill>
          <a:ln w="9525" algn="ctr">
            <a:noFill/>
            <a:miter lim="800000"/>
            <a:headEnd/>
            <a:tailEnd/>
          </a:ln>
        </p:spPr>
        <p:txBody>
          <a:bodyPr wrap="square" lIns="59279" tIns="29641" rIns="59279" bIns="29641" anchor="ctr">
            <a:noAutofit/>
          </a:bodyPr>
          <a:lstStyle/>
          <a:p>
            <a:pPr algn="ctr" defTabSz="514606" fontAlgn="ctr"/>
            <a:r>
              <a:rPr lang="en-US" altLang="zh-CN" sz="1399" dirty="0" smtClean="0">
                <a:latin typeface="Arial" panose="020B0604020202020204" pitchFamily="34" charset="0"/>
                <a:ea typeface="微软雅黑"/>
                <a:sym typeface="Arial"/>
              </a:rPr>
              <a:t>Select SAN+NAS or SAN.</a:t>
            </a:r>
            <a:endParaRPr lang="en-US" altLang="zh-CN" sz="1399" dirty="0">
              <a:latin typeface="Arial" panose="020B0604020202020204" pitchFamily="34" charset="0"/>
              <a:ea typeface="微软雅黑"/>
              <a:sym typeface="Arial"/>
            </a:endParaRPr>
          </a:p>
        </p:txBody>
      </p:sp>
      <p:sp>
        <p:nvSpPr>
          <p:cNvPr id="55" name="1815148830"/>
          <p:cNvSpPr txBox="1"/>
          <p:nvPr/>
        </p:nvSpPr>
        <p:spPr>
          <a:xfrm>
            <a:off x="1547664" y="1279262"/>
            <a:ext cx="2304256" cy="369332"/>
          </a:xfrm>
          <a:prstGeom prst="rect">
            <a:avLst/>
          </a:prstGeom>
          <a:noFill/>
        </p:spPr>
        <p:txBody>
          <a:bodyPr wrap="square" rtlCol="0">
            <a:noAutofit/>
          </a:bodyPr>
          <a:lstStyle/>
          <a:p>
            <a:pPr fontAlgn="ctr"/>
            <a:r>
              <a:rPr lang="en-US" altLang="zh-CN" dirty="0" smtClean="0">
                <a:latin typeface="Arial" panose="020B0604020202020204" pitchFamily="34" charset="0"/>
              </a:rPr>
              <a:t>128 GB cache</a:t>
            </a:r>
            <a:endParaRPr lang="en-US" dirty="0">
              <a:latin typeface="Arial" panose="020B0604020202020204" pitchFamily="34" charset="0"/>
            </a:endParaRPr>
          </a:p>
        </p:txBody>
      </p:sp>
      <p:sp>
        <p:nvSpPr>
          <p:cNvPr id="56" name="777091375"/>
          <p:cNvSpPr>
            <a:spLocks noChangeArrowheads="1"/>
          </p:cNvSpPr>
          <p:nvPr/>
        </p:nvSpPr>
        <p:spPr bwMode="auto">
          <a:xfrm>
            <a:off x="251520" y="1802367"/>
            <a:ext cx="4071392" cy="416957"/>
          </a:xfrm>
          <a:prstGeom prst="rect">
            <a:avLst/>
          </a:prstGeom>
          <a:solidFill>
            <a:srgbClr val="99CCFF"/>
          </a:solidFill>
          <a:ln w="9525" algn="ctr">
            <a:noFill/>
            <a:miter lim="800000"/>
            <a:headEnd/>
            <a:tailEnd/>
          </a:ln>
        </p:spPr>
        <p:txBody>
          <a:bodyPr wrap="square" lIns="59279" tIns="29641" rIns="59279" bIns="29641" anchor="ctr">
            <a:noAutofit/>
          </a:bodyPr>
          <a:lstStyle/>
          <a:p>
            <a:pPr algn="ctr" defTabSz="514606" fontAlgn="ctr"/>
            <a:r>
              <a:rPr lang="en-US" altLang="zh-CN" sz="1399" dirty="0" smtClean="0">
                <a:latin typeface="Arial" panose="020B0604020202020204" pitchFamily="34" charset="0"/>
                <a:ea typeface="微软雅黑"/>
                <a:sym typeface="Arial"/>
              </a:rPr>
              <a:t>Whether additional four 600 GB SAS disks are needed to install VMs</a:t>
            </a:r>
            <a:endParaRPr lang="en-US" altLang="zh-CN" sz="1399" dirty="0">
              <a:latin typeface="Arial" panose="020B0604020202020204" pitchFamily="34" charset="0"/>
              <a:ea typeface="微软雅黑"/>
              <a:sym typeface="Arial"/>
            </a:endParaRPr>
          </a:p>
        </p:txBody>
      </p:sp>
      <p:cxnSp>
        <p:nvCxnSpPr>
          <p:cNvPr id="59" name="直接箭头连接符 58"/>
          <p:cNvCxnSpPr>
            <a:stCxn id="56" idx="2"/>
            <a:endCxn id="30" idx="0"/>
          </p:cNvCxnSpPr>
          <p:nvPr/>
        </p:nvCxnSpPr>
        <p:spPr>
          <a:xfrm>
            <a:off x="2287216" y="2219324"/>
            <a:ext cx="2736304" cy="644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stCxn id="43" idx="2"/>
            <a:endCxn id="30" idx="0"/>
          </p:cNvCxnSpPr>
          <p:nvPr/>
        </p:nvCxnSpPr>
        <p:spPr>
          <a:xfrm flipH="1">
            <a:off x="5023520" y="2147316"/>
            <a:ext cx="2049301" cy="716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30" idx="2"/>
            <a:endCxn id="62" idx="0"/>
          </p:cNvCxnSpPr>
          <p:nvPr/>
        </p:nvCxnSpPr>
        <p:spPr>
          <a:xfrm>
            <a:off x="5023520" y="3276600"/>
            <a:ext cx="0" cy="230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a:stCxn id="62" idx="2"/>
            <a:endCxn id="54" idx="0"/>
          </p:cNvCxnSpPr>
          <p:nvPr/>
        </p:nvCxnSpPr>
        <p:spPr>
          <a:xfrm>
            <a:off x="5023520" y="3920714"/>
            <a:ext cx="0" cy="174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1482817358"/>
          <p:cNvSpPr>
            <a:spLocks noChangeArrowheads="1"/>
          </p:cNvSpPr>
          <p:nvPr/>
        </p:nvSpPr>
        <p:spPr bwMode="auto">
          <a:xfrm>
            <a:off x="4499992" y="2215366"/>
            <a:ext cx="4071392" cy="357178"/>
          </a:xfrm>
          <a:prstGeom prst="rect">
            <a:avLst/>
          </a:prstGeom>
          <a:solidFill>
            <a:srgbClr val="99CCFF"/>
          </a:solidFill>
          <a:ln w="9525" algn="ctr">
            <a:noFill/>
            <a:miter lim="800000"/>
            <a:headEnd/>
            <a:tailEnd/>
          </a:ln>
        </p:spPr>
        <p:txBody>
          <a:bodyPr wrap="square" lIns="59279" tIns="29641" rIns="59279" bIns="29641" anchor="ctr">
            <a:noAutofit/>
          </a:bodyPr>
          <a:lstStyle/>
          <a:p>
            <a:pPr algn="ctr" defTabSz="514606" fontAlgn="ctr"/>
            <a:r>
              <a:rPr lang="en-US" altLang="zh-CN" sz="1399" dirty="0" smtClean="0">
                <a:latin typeface="Arial" panose="020B0604020202020204" pitchFamily="34" charset="0"/>
                <a:ea typeface="微软雅黑"/>
                <a:sym typeface="Arial"/>
              </a:rPr>
              <a:t>Select video storage or lightweight video cloud.</a:t>
            </a:r>
            <a:endParaRPr lang="en-US" altLang="zh-CN" sz="1399" dirty="0">
              <a:latin typeface="Arial" panose="020B0604020202020204" pitchFamily="34" charset="0"/>
              <a:ea typeface="微软雅黑"/>
              <a:sym typeface="Arial"/>
            </a:endParaRPr>
          </a:p>
        </p:txBody>
      </p:sp>
    </p:spTree>
    <p:extLst>
      <p:ext uri="{BB962C8B-B14F-4D97-AF65-F5344CB8AC3E}">
        <p14:creationId xmlns:p14="http://schemas.microsoft.com/office/powerpoint/2010/main" val="3948310342"/>
      </p:ext>
    </p:extLst>
  </p:cSld>
  <p:clrMapOvr>
    <a:masterClrMapping/>
  </p:clrMapOvr>
  <mc:AlternateContent xmlns:mc="http://schemas.openxmlformats.org/markup-compatibility/2006" xmlns:p14="http://schemas.microsoft.com/office/powerpoint/2010/main">
    <mc:Choice Requires="p14">
      <p:transition spd="slow" p14:dur="2000" advTm="55538"/>
    </mc:Choice>
    <mc:Fallback xmlns="">
      <p:transition spd="slow" advTm="5553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645938096"/>
          <p:cNvSpPr>
            <a:spLocks noGrp="1"/>
          </p:cNvSpPr>
          <p:nvPr>
            <p:ph type="title"/>
          </p:nvPr>
        </p:nvSpPr>
        <p:spPr>
          <a:xfrm>
            <a:off x="294651" y="234380"/>
            <a:ext cx="8122348" cy="652444"/>
          </a:xfrm>
        </p:spPr>
        <p:txBody>
          <a:bodyPr wrap="square">
            <a:noAutofit/>
          </a:bodyPr>
          <a:lstStyle/>
          <a:p>
            <a:pPr algn="l" rtl="0" eaLnBrk="1" fontAlgn="ctr" latinLnBrk="0" hangingPunct="1"/>
            <a:r>
              <a:rPr lang="en-US" altLang="zh-CN" sz="2400" b="1" dirty="0" err="1" smtClean="0">
                <a:solidFill>
                  <a:srgbClr val="0076B0"/>
                </a:solidFill>
                <a:latin typeface="Arial" panose="020B0604020202020204" pitchFamily="34" charset="0"/>
                <a:ea typeface="微软雅黑"/>
                <a:cs typeface="Arial"/>
                <a:sym typeface="Arial"/>
              </a:rPr>
              <a:t>OceanStor</a:t>
            </a:r>
            <a:r>
              <a:rPr lang="en-US" altLang="zh-CN" sz="2400" b="1" dirty="0" smtClean="0">
                <a:solidFill>
                  <a:srgbClr val="0076B0"/>
                </a:solidFill>
                <a:latin typeface="Arial" panose="020B0604020202020204" pitchFamily="34" charset="0"/>
                <a:ea typeface="微软雅黑"/>
                <a:cs typeface="Arial"/>
                <a:sym typeface="Arial"/>
              </a:rPr>
              <a:t> 2800 V5 Quotation Elements</a:t>
            </a:r>
            <a:endParaRPr lang="en-US" altLang="zh-CN" sz="2400" b="1" dirty="0">
              <a:solidFill>
                <a:srgbClr val="0076B0"/>
              </a:solidFill>
              <a:latin typeface="Arial" panose="020B0604020202020204" pitchFamily="34" charset="0"/>
              <a:ea typeface="微软雅黑"/>
              <a:sym typeface="Arial"/>
            </a:endParaRPr>
          </a:p>
        </p:txBody>
      </p:sp>
      <p:sp>
        <p:nvSpPr>
          <p:cNvPr id="4" name="圆角矩形 3"/>
          <p:cNvSpPr/>
          <p:nvPr/>
        </p:nvSpPr>
        <p:spPr>
          <a:xfrm>
            <a:off x="414875" y="1727862"/>
            <a:ext cx="1119951" cy="1367690"/>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ctr" fontAlgn="ctr"/>
            <a:endParaRPr lang="en-US" altLang="zh-CN" sz="2399" dirty="0">
              <a:latin typeface="Arial" panose="020B0604020202020204" pitchFamily="34" charset="0"/>
              <a:ea typeface="微软雅黑"/>
              <a:sym typeface="Arial"/>
            </a:endParaRPr>
          </a:p>
        </p:txBody>
      </p:sp>
      <p:sp>
        <p:nvSpPr>
          <p:cNvPr id="5" name="圆角矩形 4"/>
          <p:cNvSpPr/>
          <p:nvPr/>
        </p:nvSpPr>
        <p:spPr>
          <a:xfrm>
            <a:off x="1798819" y="1868545"/>
            <a:ext cx="6670114" cy="84043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ctr" fontAlgn="ctr"/>
            <a:endParaRPr lang="en-US" altLang="zh-CN" sz="2399" dirty="0">
              <a:latin typeface="Arial" panose="020B0604020202020204" pitchFamily="34" charset="0"/>
              <a:ea typeface="微软雅黑"/>
              <a:sym typeface="Arial"/>
            </a:endParaRPr>
          </a:p>
        </p:txBody>
      </p:sp>
      <p:pic>
        <p:nvPicPr>
          <p:cNvPr id="6" name="矩形 5"/>
          <p:cNvPicPr>
            <a:picLocks noChangeArrowheads="1"/>
          </p:cNvPicPr>
          <p:nvPr/>
        </p:nvPicPr>
        <p:blipFill>
          <a:blip r:embed="rId3" cstate="print"/>
          <a:srcRect/>
          <a:stretch>
            <a:fillRect/>
          </a:stretch>
        </p:blipFill>
        <p:spPr bwMode="auto">
          <a:xfrm>
            <a:off x="-108520" y="730959"/>
            <a:ext cx="6508965" cy="359990"/>
          </a:xfrm>
          <a:prstGeom prst="rect">
            <a:avLst/>
          </a:prstGeom>
          <a:noFill/>
          <a:ln w="9525">
            <a:noFill/>
            <a:miter lim="800000"/>
            <a:headEnd/>
            <a:tailEnd/>
          </a:ln>
        </p:spPr>
      </p:pic>
      <p:sp>
        <p:nvSpPr>
          <p:cNvPr id="7" name="973861119"/>
          <p:cNvSpPr txBox="1">
            <a:spLocks noChangeArrowheads="1"/>
          </p:cNvSpPr>
          <p:nvPr/>
        </p:nvSpPr>
        <p:spPr bwMode="auto">
          <a:xfrm>
            <a:off x="539552" y="730959"/>
            <a:ext cx="2736304" cy="297801"/>
          </a:xfrm>
          <a:prstGeom prst="rect">
            <a:avLst/>
          </a:prstGeom>
          <a:noFill/>
          <a:ln w="9525">
            <a:noFill/>
            <a:miter lim="800000"/>
            <a:headEnd/>
            <a:tailEnd/>
          </a:ln>
        </p:spPr>
        <p:txBody>
          <a:bodyPr wrap="square" lIns="0" tIns="0" rIns="0" bIns="0" anchor="ctr">
            <a:noAutofit/>
          </a:bodyPr>
          <a:lstStyle/>
          <a:p>
            <a:pPr defTabSz="684784" fontAlgn="ctr"/>
            <a:r>
              <a:rPr lang="en-US" altLang="zh-CN" sz="800" b="1" dirty="0" smtClean="0">
                <a:solidFill>
                  <a:schemeClr val="bg1"/>
                </a:solidFill>
                <a:latin typeface="Arial" panose="020B0604020202020204" pitchFamily="34" charset="0"/>
                <a:ea typeface="微软雅黑"/>
                <a:sym typeface="Arial"/>
              </a:rPr>
              <a:t>Access the SCT: http://unistar.huawei.com/sct/login!loginChoose.action</a:t>
            </a:r>
            <a:endParaRPr lang="en-US" altLang="zh-CN" sz="800" b="1" dirty="0">
              <a:solidFill>
                <a:schemeClr val="bg1"/>
              </a:solidFill>
              <a:latin typeface="Arial" panose="020B0604020202020204" pitchFamily="34" charset="0"/>
              <a:ea typeface="微软雅黑"/>
              <a:sym typeface="Arial"/>
            </a:endParaRPr>
          </a:p>
        </p:txBody>
      </p:sp>
      <p:sp>
        <p:nvSpPr>
          <p:cNvPr id="8" name="右箭头 7"/>
          <p:cNvSpPr>
            <a:spLocks noChangeArrowheads="1"/>
          </p:cNvSpPr>
          <p:nvPr/>
        </p:nvSpPr>
        <p:spPr bwMode="auto">
          <a:xfrm rot="5400000">
            <a:off x="875454" y="1511230"/>
            <a:ext cx="124293" cy="165512"/>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wrap="square" lIns="91393" tIns="45697" rIns="91393" bIns="45697" anchor="ctr">
            <a:noAutofit/>
          </a:bodyPr>
          <a:lstStyle/>
          <a:p>
            <a:pPr algn="ctr" defTabSz="684784" fontAlgn="ctr">
              <a:defRPr/>
            </a:pPr>
            <a:endParaRPr lang="en-US" altLang="zh-CN" sz="999" dirty="0">
              <a:solidFill>
                <a:srgbClr val="000000"/>
              </a:solidFill>
              <a:latin typeface="Arial" panose="020B0604020202020204" pitchFamily="34" charset="0"/>
              <a:ea typeface="微软雅黑"/>
              <a:sym typeface="Arial"/>
            </a:endParaRPr>
          </a:p>
        </p:txBody>
      </p:sp>
      <p:pic>
        <p:nvPicPr>
          <p:cNvPr id="9" name="矩形 116"/>
          <p:cNvPicPr>
            <a:picLocks noChangeArrowheads="1"/>
          </p:cNvPicPr>
          <p:nvPr/>
        </p:nvPicPr>
        <p:blipFill>
          <a:blip r:embed="rId4" cstate="print"/>
          <a:srcRect/>
          <a:stretch>
            <a:fillRect/>
          </a:stretch>
        </p:blipFill>
        <p:spPr bwMode="auto">
          <a:xfrm>
            <a:off x="405073" y="1776755"/>
            <a:ext cx="1128357" cy="287992"/>
          </a:xfrm>
          <a:prstGeom prst="rect">
            <a:avLst/>
          </a:prstGeom>
          <a:noFill/>
          <a:ln w="9525">
            <a:noFill/>
            <a:miter lim="800000"/>
            <a:headEnd/>
            <a:tailEnd/>
          </a:ln>
        </p:spPr>
      </p:pic>
      <p:sp>
        <p:nvSpPr>
          <p:cNvPr id="10" name="233831122"/>
          <p:cNvSpPr txBox="1">
            <a:spLocks noChangeArrowheads="1"/>
          </p:cNvSpPr>
          <p:nvPr/>
        </p:nvSpPr>
        <p:spPr bwMode="auto">
          <a:xfrm>
            <a:off x="462488" y="1770977"/>
            <a:ext cx="1013887" cy="288166"/>
          </a:xfrm>
          <a:prstGeom prst="rect">
            <a:avLst/>
          </a:prstGeom>
          <a:noFill/>
          <a:ln w="9525">
            <a:noFill/>
            <a:miter lim="800000"/>
            <a:headEnd/>
            <a:tailEnd/>
          </a:ln>
        </p:spPr>
        <p:txBody>
          <a:bodyPr wrap="square" lIns="0" tIns="0" rIns="0" bIns="0" anchor="ctr">
            <a:noAutofit/>
          </a:bodyPr>
          <a:lstStyle/>
          <a:p>
            <a:pPr algn="ctr" defTabSz="684784" fontAlgn="ctr"/>
            <a:r>
              <a:rPr lang="en-US" altLang="zh-CN" sz="650" b="1" dirty="0" smtClean="0">
                <a:solidFill>
                  <a:schemeClr val="bg1"/>
                </a:solidFill>
                <a:latin typeface="Arial" panose="020B0604020202020204" pitchFamily="34" charset="0"/>
                <a:ea typeface="微软雅黑"/>
                <a:sym typeface="Arial"/>
              </a:rPr>
              <a:t>Select controller enclosure specifications.</a:t>
            </a:r>
            <a:endParaRPr lang="en-US" altLang="zh-CN" sz="650" b="1" dirty="0">
              <a:solidFill>
                <a:schemeClr val="bg1"/>
              </a:solidFill>
              <a:latin typeface="Arial" panose="020B0604020202020204" pitchFamily="34" charset="0"/>
              <a:ea typeface="微软雅黑"/>
              <a:sym typeface="Arial"/>
            </a:endParaRPr>
          </a:p>
        </p:txBody>
      </p:sp>
      <p:sp>
        <p:nvSpPr>
          <p:cNvPr id="11" name="1096395555"/>
          <p:cNvSpPr/>
          <p:nvPr/>
        </p:nvSpPr>
        <p:spPr>
          <a:xfrm>
            <a:off x="3995936" y="2001950"/>
            <a:ext cx="829583" cy="525597"/>
          </a:xfrm>
          <a:prstGeom prst="rect">
            <a:avLst/>
          </a:prstGeom>
          <a:solidFill>
            <a:schemeClr val="bg1">
              <a:lumMod val="85000"/>
            </a:schemeClr>
          </a:solidFill>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fontAlgn="ctr"/>
            <a:r>
              <a:rPr lang="en-US" altLang="zh-CN" sz="800" b="1" dirty="0" smtClean="0">
                <a:solidFill>
                  <a:srgbClr val="FF0000"/>
                </a:solidFill>
                <a:latin typeface="Arial" panose="020B0604020202020204" pitchFamily="34" charset="0"/>
                <a:ea typeface="微软雅黑"/>
                <a:sym typeface="Arial"/>
              </a:rPr>
              <a:t>(Optional) Select front-end expansion I/O modules.</a:t>
            </a:r>
            <a:endParaRPr lang="en-US" altLang="zh-CN" sz="800" b="1" dirty="0">
              <a:solidFill>
                <a:srgbClr val="FF0000"/>
              </a:solidFill>
              <a:latin typeface="Arial" panose="020B0604020202020204" pitchFamily="34" charset="0"/>
              <a:ea typeface="微软雅黑"/>
              <a:sym typeface="Arial"/>
            </a:endParaRPr>
          </a:p>
        </p:txBody>
      </p:sp>
      <p:sp>
        <p:nvSpPr>
          <p:cNvPr id="14" name="225261106"/>
          <p:cNvSpPr/>
          <p:nvPr/>
        </p:nvSpPr>
        <p:spPr>
          <a:xfrm>
            <a:off x="1907704" y="2001950"/>
            <a:ext cx="730113" cy="525597"/>
          </a:xfrm>
          <a:prstGeom prst="rect">
            <a:avLst/>
          </a:prstGeom>
          <a:solidFill>
            <a:schemeClr val="bg1">
              <a:lumMod val="85000"/>
            </a:schemeClr>
          </a:solidFill>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fontAlgn="ctr"/>
            <a:r>
              <a:rPr lang="en-US" altLang="zh-CN" sz="800" b="1" dirty="0" smtClean="0">
                <a:solidFill>
                  <a:schemeClr val="tx1"/>
                </a:solidFill>
                <a:latin typeface="Arial" panose="020B0604020202020204" pitchFamily="34" charset="0"/>
                <a:ea typeface="微软雅黑"/>
                <a:sym typeface="Arial"/>
              </a:rPr>
              <a:t>Cache specification</a:t>
            </a:r>
            <a:endParaRPr lang="en-US" altLang="zh-CN" sz="800" dirty="0">
              <a:solidFill>
                <a:schemeClr val="tx1"/>
              </a:solidFill>
              <a:latin typeface="Arial" panose="020B0604020202020204" pitchFamily="34" charset="0"/>
              <a:ea typeface="微软雅黑"/>
              <a:sym typeface="Arial"/>
            </a:endParaRPr>
          </a:p>
        </p:txBody>
      </p:sp>
      <p:sp>
        <p:nvSpPr>
          <p:cNvPr id="15" name="106301496"/>
          <p:cNvSpPr/>
          <p:nvPr/>
        </p:nvSpPr>
        <p:spPr>
          <a:xfrm>
            <a:off x="4935323" y="2001950"/>
            <a:ext cx="829583" cy="525597"/>
          </a:xfrm>
          <a:prstGeom prst="rect">
            <a:avLst/>
          </a:prstGeom>
          <a:solidFill>
            <a:schemeClr val="bg1">
              <a:lumMod val="85000"/>
            </a:schemeClr>
          </a:solidFill>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fontAlgn="ctr"/>
            <a:r>
              <a:rPr lang="en-US" altLang="zh-CN" sz="800" b="1" dirty="0" smtClean="0">
                <a:solidFill>
                  <a:schemeClr val="tx1"/>
                </a:solidFill>
                <a:latin typeface="Arial" panose="020B0604020202020204" pitchFamily="34" charset="0"/>
                <a:ea typeface="微软雅黑"/>
                <a:sym typeface="Arial"/>
              </a:rPr>
              <a:t>Select disk types and quantities.</a:t>
            </a:r>
            <a:endParaRPr lang="en-US" altLang="zh-CN" sz="800" b="1" dirty="0">
              <a:solidFill>
                <a:schemeClr val="tx1"/>
              </a:solidFill>
              <a:latin typeface="Arial" panose="020B0604020202020204" pitchFamily="34" charset="0"/>
              <a:ea typeface="微软雅黑"/>
              <a:sym typeface="Arial"/>
            </a:endParaRPr>
          </a:p>
        </p:txBody>
      </p:sp>
      <p:sp>
        <p:nvSpPr>
          <p:cNvPr id="18" name="1661947981"/>
          <p:cNvSpPr/>
          <p:nvPr/>
        </p:nvSpPr>
        <p:spPr>
          <a:xfrm>
            <a:off x="6781766" y="2001950"/>
            <a:ext cx="1391345" cy="525597"/>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fontAlgn="ctr"/>
            <a:r>
              <a:rPr lang="en-US" altLang="zh-CN" sz="800" b="1" dirty="0">
                <a:solidFill>
                  <a:srgbClr val="FF0000"/>
                </a:solidFill>
                <a:latin typeface="Arial" panose="020B0604020202020204" pitchFamily="34" charset="0"/>
                <a:ea typeface="微软雅黑"/>
                <a:sym typeface="Arial"/>
              </a:rPr>
              <a:t>Select value-added </a:t>
            </a:r>
            <a:r>
              <a:rPr lang="en-US" altLang="zh-CN" sz="800" b="1" dirty="0" smtClean="0">
                <a:solidFill>
                  <a:srgbClr val="FF0000"/>
                </a:solidFill>
                <a:latin typeface="Arial" panose="020B0604020202020204" pitchFamily="34" charset="0"/>
                <a:ea typeface="微软雅黑"/>
                <a:sym typeface="Arial"/>
              </a:rPr>
              <a:t>software.</a:t>
            </a:r>
            <a:endParaRPr lang="en-US" altLang="zh-CN" sz="800" b="1" dirty="0">
              <a:solidFill>
                <a:schemeClr val="tx1"/>
              </a:solidFill>
              <a:latin typeface="Arial" panose="020B0604020202020204" pitchFamily="34" charset="0"/>
              <a:ea typeface="微软雅黑"/>
              <a:sym typeface="Arial"/>
            </a:endParaRPr>
          </a:p>
        </p:txBody>
      </p:sp>
      <p:sp>
        <p:nvSpPr>
          <p:cNvPr id="20" name="1467254123"/>
          <p:cNvSpPr/>
          <p:nvPr/>
        </p:nvSpPr>
        <p:spPr>
          <a:xfrm>
            <a:off x="471448" y="2709885"/>
            <a:ext cx="1029181" cy="359990"/>
          </a:xfrm>
          <a:prstGeom prst="rect">
            <a:avLst/>
          </a:prstGeom>
          <a:solidFill>
            <a:srgbClr val="FF6600"/>
          </a:solidFill>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fontAlgn="ctr"/>
            <a:r>
              <a:rPr lang="en-US" altLang="zh-CN" sz="800" b="1" dirty="0" smtClean="0">
                <a:solidFill>
                  <a:schemeClr val="bg1"/>
                </a:solidFill>
                <a:latin typeface="Arial" panose="020B0604020202020204" pitchFamily="34" charset="0"/>
                <a:ea typeface="微软雅黑"/>
                <a:sym typeface="Arial"/>
              </a:rPr>
              <a:t>Select disk types and quantities.</a:t>
            </a:r>
            <a:endParaRPr lang="en-US" altLang="zh-CN" sz="800" dirty="0">
              <a:solidFill>
                <a:schemeClr val="bg1"/>
              </a:solidFill>
              <a:latin typeface="Arial" panose="020B0604020202020204" pitchFamily="34" charset="0"/>
              <a:ea typeface="微软雅黑"/>
              <a:sym typeface="Arial"/>
            </a:endParaRPr>
          </a:p>
        </p:txBody>
      </p:sp>
      <p:sp>
        <p:nvSpPr>
          <p:cNvPr id="21" name="606345169"/>
          <p:cNvSpPr/>
          <p:nvPr/>
        </p:nvSpPr>
        <p:spPr>
          <a:xfrm>
            <a:off x="505645" y="3251608"/>
            <a:ext cx="1029181" cy="359990"/>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fontAlgn="ctr"/>
            <a:r>
              <a:rPr lang="en-US" altLang="zh-CN" sz="800" b="1" dirty="0">
                <a:solidFill>
                  <a:srgbClr val="FF0000"/>
                </a:solidFill>
                <a:latin typeface="Arial" panose="020B0604020202020204" pitchFamily="34" charset="0"/>
                <a:ea typeface="微软雅黑"/>
                <a:sym typeface="Arial"/>
              </a:rPr>
              <a:t>Select hardware maintenance</a:t>
            </a:r>
            <a:r>
              <a:rPr lang="en-US" altLang="zh-CN" sz="800" b="1" dirty="0" smtClean="0">
                <a:solidFill>
                  <a:srgbClr val="FF0000"/>
                </a:solidFill>
                <a:latin typeface="Arial" panose="020B0604020202020204" pitchFamily="34" charset="0"/>
                <a:ea typeface="微软雅黑"/>
                <a:sym typeface="Arial"/>
              </a:rPr>
              <a:t>.</a:t>
            </a:r>
            <a:endParaRPr lang="en-US" altLang="zh-CN" sz="800" b="1" dirty="0">
              <a:solidFill>
                <a:srgbClr val="FF0000"/>
              </a:solidFill>
              <a:latin typeface="Arial" panose="020B0604020202020204" pitchFamily="34" charset="0"/>
              <a:ea typeface="微软雅黑"/>
              <a:sym typeface="Arial"/>
            </a:endParaRPr>
          </a:p>
        </p:txBody>
      </p:sp>
      <p:sp>
        <p:nvSpPr>
          <p:cNvPr id="22" name="915223953"/>
          <p:cNvSpPr/>
          <p:nvPr/>
        </p:nvSpPr>
        <p:spPr>
          <a:xfrm>
            <a:off x="471448" y="2240161"/>
            <a:ext cx="1029181" cy="287992"/>
          </a:xfrm>
          <a:prstGeom prst="rect">
            <a:avLst/>
          </a:prstGeom>
          <a:solidFill>
            <a:srgbClr val="FF6600"/>
          </a:solidFill>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fontAlgn="ctr"/>
            <a:r>
              <a:rPr lang="en-US" altLang="zh-CN" sz="800" b="1" dirty="0" smtClean="0">
                <a:solidFill>
                  <a:schemeClr val="bg1"/>
                </a:solidFill>
                <a:latin typeface="Arial" panose="020B0604020202020204" pitchFamily="34" charset="0"/>
                <a:ea typeface="微软雅黑"/>
                <a:sym typeface="Arial"/>
              </a:rPr>
              <a:t>Select a video surveillance mode.</a:t>
            </a:r>
            <a:endParaRPr lang="en-US" altLang="zh-CN" sz="800" b="1" dirty="0">
              <a:solidFill>
                <a:schemeClr val="bg1"/>
              </a:solidFill>
              <a:latin typeface="Arial" panose="020B0604020202020204" pitchFamily="34" charset="0"/>
              <a:ea typeface="微软雅黑"/>
              <a:sym typeface="Arial"/>
            </a:endParaRPr>
          </a:p>
        </p:txBody>
      </p:sp>
      <p:sp>
        <p:nvSpPr>
          <p:cNvPr id="23" name="右箭头 22"/>
          <p:cNvSpPr>
            <a:spLocks noChangeArrowheads="1"/>
          </p:cNvSpPr>
          <p:nvPr/>
        </p:nvSpPr>
        <p:spPr bwMode="auto">
          <a:xfrm rot="5400000">
            <a:off x="879655" y="2524032"/>
            <a:ext cx="124293" cy="165512"/>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wrap="square" lIns="91393" tIns="45697" rIns="91393" bIns="45697" anchor="ctr">
            <a:noAutofit/>
          </a:bodyPr>
          <a:lstStyle/>
          <a:p>
            <a:pPr algn="ctr" defTabSz="684784" fontAlgn="ctr">
              <a:defRPr/>
            </a:pPr>
            <a:endParaRPr lang="en-US" altLang="zh-CN" sz="999" dirty="0">
              <a:solidFill>
                <a:srgbClr val="000000"/>
              </a:solidFill>
              <a:latin typeface="Arial" panose="020B0604020202020204" pitchFamily="34" charset="0"/>
              <a:ea typeface="微软雅黑"/>
              <a:sym typeface="Arial"/>
            </a:endParaRPr>
          </a:p>
        </p:txBody>
      </p:sp>
      <p:sp>
        <p:nvSpPr>
          <p:cNvPr id="24" name="右箭头 23"/>
          <p:cNvSpPr>
            <a:spLocks noChangeArrowheads="1"/>
          </p:cNvSpPr>
          <p:nvPr/>
        </p:nvSpPr>
        <p:spPr bwMode="auto">
          <a:xfrm rot="5400000">
            <a:off x="887904" y="3085466"/>
            <a:ext cx="124293" cy="165512"/>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wrap="square" lIns="91393" tIns="45697" rIns="91393" bIns="45697" anchor="ctr">
            <a:noAutofit/>
          </a:bodyPr>
          <a:lstStyle/>
          <a:p>
            <a:pPr algn="ctr" defTabSz="684784" fontAlgn="ctr">
              <a:defRPr/>
            </a:pPr>
            <a:endParaRPr lang="en-US" altLang="zh-CN" sz="999" dirty="0">
              <a:solidFill>
                <a:srgbClr val="000000"/>
              </a:solidFill>
              <a:latin typeface="Arial" panose="020B0604020202020204" pitchFamily="34" charset="0"/>
              <a:ea typeface="微软雅黑"/>
              <a:sym typeface="Arial"/>
            </a:endParaRPr>
          </a:p>
        </p:txBody>
      </p:sp>
      <p:sp>
        <p:nvSpPr>
          <p:cNvPr id="25" name="1212574368"/>
          <p:cNvSpPr txBox="1"/>
          <p:nvPr/>
        </p:nvSpPr>
        <p:spPr>
          <a:xfrm>
            <a:off x="1835696" y="2867541"/>
            <a:ext cx="6840760" cy="2585323"/>
          </a:xfrm>
          <a:prstGeom prst="rect">
            <a:avLst/>
          </a:prstGeom>
          <a:noFill/>
        </p:spPr>
        <p:txBody>
          <a:bodyPr wrap="square" rtlCol="0">
            <a:noAutofit/>
          </a:bodyPr>
          <a:lstStyle/>
          <a:p>
            <a:pPr fontAlgn="ctr"/>
            <a:r>
              <a:rPr lang="en-US" altLang="zh-CN" sz="1350" b="1" dirty="0" smtClean="0">
                <a:latin typeface="Arial" panose="020B0604020202020204" pitchFamily="34" charset="0"/>
                <a:ea typeface="微软雅黑"/>
                <a:sym typeface="Arial"/>
              </a:rPr>
              <a:t>Note:</a:t>
            </a:r>
            <a:endParaRPr lang="en-US" altLang="zh-CN" sz="1350" b="1" dirty="0">
              <a:latin typeface="Arial" panose="020B0604020202020204" pitchFamily="34" charset="0"/>
              <a:ea typeface="微软雅黑"/>
              <a:sym typeface="Arial"/>
            </a:endParaRPr>
          </a:p>
          <a:p>
            <a:pPr fontAlgn="ctr"/>
            <a:r>
              <a:rPr lang="en-US" altLang="zh-CN" sz="1350" b="1" dirty="0" smtClean="0">
                <a:latin typeface="Arial" panose="020B0604020202020204" pitchFamily="34" charset="0"/>
                <a:ea typeface="微软雅黑"/>
                <a:sym typeface="Arial"/>
              </a:rPr>
              <a:t>1. The items in red are optional, and those in black are mandatory.</a:t>
            </a:r>
            <a:endParaRPr lang="en-US" altLang="zh-CN" sz="1350" b="1" dirty="0">
              <a:latin typeface="Arial" panose="020B0604020202020204" pitchFamily="34" charset="0"/>
              <a:ea typeface="微软雅黑"/>
              <a:sym typeface="Arial"/>
            </a:endParaRPr>
          </a:p>
          <a:p>
            <a:pPr marL="190500" indent="-190500" fontAlgn="ctr"/>
            <a:r>
              <a:rPr lang="en-US" altLang="zh-CN" sz="1350" b="1" dirty="0" smtClean="0">
                <a:latin typeface="Arial" panose="020B0604020202020204" pitchFamily="34" charset="0"/>
                <a:ea typeface="微软雅黑"/>
                <a:sym typeface="Arial"/>
              </a:rPr>
              <a:t>2. Front-end expansion interface modules must be configured in pairs. A maximum of two pairs can be configured.</a:t>
            </a:r>
            <a:endParaRPr lang="en-US" altLang="zh-CN" sz="1350" b="1" dirty="0">
              <a:latin typeface="Arial" panose="020B0604020202020204" pitchFamily="34" charset="0"/>
              <a:ea typeface="微软雅黑"/>
              <a:sym typeface="Arial"/>
            </a:endParaRPr>
          </a:p>
          <a:p>
            <a:pPr marL="190500" indent="-190500" fontAlgn="ctr"/>
            <a:r>
              <a:rPr lang="en-US" altLang="zh-CN" sz="1350" b="1" dirty="0" smtClean="0">
                <a:latin typeface="Arial" panose="020B0604020202020204" pitchFamily="34" charset="0"/>
                <a:ea typeface="微软雅黑"/>
                <a:sym typeface="Arial"/>
              </a:rPr>
              <a:t>3. Both video storage and lightweight video cloud storage support the SAN+NAS mode. SATA disks must be configured for video storage.</a:t>
            </a:r>
          </a:p>
          <a:p>
            <a:pPr marL="190500" indent="-190500" fontAlgn="ctr"/>
            <a:r>
              <a:rPr lang="en-US" altLang="zh-CN" sz="1350" b="1" dirty="0" smtClean="0">
                <a:latin typeface="Arial" panose="020B0604020202020204" pitchFamily="34" charset="0"/>
                <a:ea typeface="微软雅黑"/>
                <a:sym typeface="Arial"/>
              </a:rPr>
              <a:t>4. The software must be configured with the Hi-Care application software upgrade support service.</a:t>
            </a:r>
            <a:endParaRPr lang="en-US" altLang="zh-CN" sz="1350" b="1" dirty="0">
              <a:latin typeface="Arial" panose="020B0604020202020204" pitchFamily="34" charset="0"/>
              <a:ea typeface="微软雅黑"/>
              <a:sym typeface="Arial"/>
            </a:endParaRPr>
          </a:p>
        </p:txBody>
      </p:sp>
      <p:sp>
        <p:nvSpPr>
          <p:cNvPr id="26" name="右箭头 25"/>
          <p:cNvSpPr>
            <a:spLocks noChangeArrowheads="1"/>
          </p:cNvSpPr>
          <p:nvPr/>
        </p:nvSpPr>
        <p:spPr bwMode="auto">
          <a:xfrm rot="5400000">
            <a:off x="879655" y="2035257"/>
            <a:ext cx="124293" cy="165512"/>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wrap="square" lIns="91393" tIns="45697" rIns="91393" bIns="45697" anchor="ctr">
            <a:noAutofit/>
          </a:bodyPr>
          <a:lstStyle/>
          <a:p>
            <a:pPr algn="ctr" defTabSz="684784" fontAlgn="ctr">
              <a:defRPr/>
            </a:pPr>
            <a:endParaRPr lang="en-US" altLang="zh-CN" sz="999" dirty="0">
              <a:solidFill>
                <a:srgbClr val="000000"/>
              </a:solidFill>
              <a:latin typeface="Arial" panose="020B0604020202020204" pitchFamily="34" charset="0"/>
              <a:ea typeface="微软雅黑"/>
              <a:sym typeface="Arial"/>
            </a:endParaRPr>
          </a:p>
        </p:txBody>
      </p:sp>
      <p:pic>
        <p:nvPicPr>
          <p:cNvPr id="27" name="矩形 5"/>
          <p:cNvPicPr>
            <a:picLocks noChangeArrowheads="1"/>
          </p:cNvPicPr>
          <p:nvPr/>
        </p:nvPicPr>
        <p:blipFill>
          <a:blip r:embed="rId3" cstate="print"/>
          <a:srcRect/>
          <a:stretch>
            <a:fillRect/>
          </a:stretch>
        </p:blipFill>
        <p:spPr bwMode="auto">
          <a:xfrm>
            <a:off x="367265" y="1176395"/>
            <a:ext cx="1261106" cy="359990"/>
          </a:xfrm>
          <a:prstGeom prst="rect">
            <a:avLst/>
          </a:prstGeom>
          <a:noFill/>
          <a:ln w="9525">
            <a:noFill/>
            <a:miter lim="800000"/>
            <a:headEnd/>
            <a:tailEnd/>
          </a:ln>
        </p:spPr>
      </p:pic>
      <p:sp>
        <p:nvSpPr>
          <p:cNvPr id="28" name="1241236597"/>
          <p:cNvSpPr txBox="1">
            <a:spLocks noChangeArrowheads="1"/>
          </p:cNvSpPr>
          <p:nvPr/>
        </p:nvSpPr>
        <p:spPr bwMode="auto">
          <a:xfrm>
            <a:off x="442882" y="1172561"/>
            <a:ext cx="1023364" cy="373899"/>
          </a:xfrm>
          <a:prstGeom prst="rect">
            <a:avLst/>
          </a:prstGeom>
          <a:noFill/>
          <a:ln w="9525">
            <a:noFill/>
            <a:miter lim="800000"/>
            <a:headEnd/>
            <a:tailEnd/>
          </a:ln>
        </p:spPr>
        <p:txBody>
          <a:bodyPr wrap="square" lIns="0" tIns="0" rIns="0" bIns="0" anchor="ctr">
            <a:noAutofit/>
          </a:bodyPr>
          <a:lstStyle/>
          <a:p>
            <a:pPr algn="ctr" defTabSz="684784" fontAlgn="ctr"/>
            <a:r>
              <a:rPr lang="en-US" altLang="zh-CN" sz="800" b="1" dirty="0" smtClean="0">
                <a:solidFill>
                  <a:schemeClr val="bg1"/>
                </a:solidFill>
                <a:latin typeface="Arial" panose="020B0604020202020204" pitchFamily="34" charset="0"/>
                <a:ea typeface="微软雅黑"/>
                <a:sym typeface="Arial"/>
              </a:rPr>
              <a:t>Select a product model.</a:t>
            </a:r>
            <a:endParaRPr lang="en-US" altLang="zh-CN" sz="800" b="1" dirty="0">
              <a:solidFill>
                <a:schemeClr val="bg1"/>
              </a:solidFill>
              <a:latin typeface="Arial" panose="020B0604020202020204" pitchFamily="34" charset="0"/>
              <a:ea typeface="微软雅黑"/>
              <a:sym typeface="Arial"/>
            </a:endParaRPr>
          </a:p>
        </p:txBody>
      </p:sp>
      <p:sp>
        <p:nvSpPr>
          <p:cNvPr id="32" name="右箭头 31"/>
          <p:cNvSpPr>
            <a:spLocks noChangeArrowheads="1"/>
          </p:cNvSpPr>
          <p:nvPr/>
        </p:nvSpPr>
        <p:spPr bwMode="auto">
          <a:xfrm rot="5400000">
            <a:off x="875454" y="1034547"/>
            <a:ext cx="124293" cy="165512"/>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wrap="square" lIns="91393" tIns="45697" rIns="91393" bIns="45697" anchor="ctr">
            <a:noAutofit/>
          </a:bodyPr>
          <a:lstStyle/>
          <a:p>
            <a:pPr algn="ctr" defTabSz="684784" fontAlgn="ctr">
              <a:defRPr/>
            </a:pPr>
            <a:endParaRPr lang="en-US" altLang="zh-CN" sz="999" dirty="0">
              <a:solidFill>
                <a:srgbClr val="000000"/>
              </a:solidFill>
              <a:latin typeface="Arial" panose="020B0604020202020204" pitchFamily="34" charset="0"/>
              <a:ea typeface="微软雅黑"/>
              <a:sym typeface="Arial"/>
            </a:endParaRPr>
          </a:p>
        </p:txBody>
      </p:sp>
      <p:sp>
        <p:nvSpPr>
          <p:cNvPr id="33" name="圆角矩形 32"/>
          <p:cNvSpPr>
            <a:spLocks noChangeArrowheads="1"/>
          </p:cNvSpPr>
          <p:nvPr/>
        </p:nvSpPr>
        <p:spPr bwMode="auto">
          <a:xfrm>
            <a:off x="1818526" y="1096078"/>
            <a:ext cx="5704854" cy="359990"/>
          </a:xfrm>
          <a:prstGeom prst="roundRect">
            <a:avLst>
              <a:gd name="adj" fmla="val 16667"/>
            </a:avLst>
          </a:prstGeom>
          <a:gradFill rotWithShape="1">
            <a:gsLst>
              <a:gs pos="0">
                <a:srgbClr val="E6D7B2"/>
              </a:gs>
              <a:gs pos="35001">
                <a:srgbClr val="ECE2C9"/>
              </a:gs>
              <a:gs pos="100000">
                <a:srgbClr val="F9F4EA"/>
              </a:gs>
            </a:gsLst>
            <a:lin ang="16200000" scaled="1"/>
          </a:gradFill>
          <a:ln w="9525" algn="ctr">
            <a:solidFill>
              <a:srgbClr val="998954"/>
            </a:solidFill>
            <a:round/>
            <a:headEnd/>
            <a:tailEnd/>
          </a:ln>
          <a:effectLst>
            <a:outerShdw dist="20000" dir="5400000" rotWithShape="0">
              <a:srgbClr val="000000">
                <a:alpha val="37999"/>
              </a:srgbClr>
            </a:outerShdw>
          </a:effectLst>
        </p:spPr>
        <p:txBody>
          <a:bodyPr wrap="square" lIns="91393" tIns="45697" rIns="91393" bIns="45697" anchor="ctr">
            <a:noAutofit/>
          </a:bodyPr>
          <a:lstStyle/>
          <a:p>
            <a:pPr algn="ctr" defTabSz="684784" fontAlgn="ctr">
              <a:defRPr/>
            </a:pPr>
            <a:endParaRPr lang="en-US" altLang="zh-CN" sz="999" dirty="0">
              <a:solidFill>
                <a:srgbClr val="000000"/>
              </a:solidFill>
              <a:latin typeface="Arial" panose="020B0604020202020204" pitchFamily="34" charset="0"/>
              <a:ea typeface="微软雅黑"/>
              <a:sym typeface="Arial"/>
            </a:endParaRPr>
          </a:p>
        </p:txBody>
      </p:sp>
      <p:sp>
        <p:nvSpPr>
          <p:cNvPr id="34" name="右箭头 33"/>
          <p:cNvSpPr/>
          <p:nvPr/>
        </p:nvSpPr>
        <p:spPr>
          <a:xfrm>
            <a:off x="1552754" y="1235389"/>
            <a:ext cx="199122" cy="201887"/>
          </a:xfrm>
          <a:prstGeom prst="rightArrow">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fontAlgn="ctr"/>
            <a:endParaRPr lang="en-US" altLang="zh-CN" sz="2399" dirty="0">
              <a:latin typeface="Arial" panose="020B0604020202020204" pitchFamily="34" charset="0"/>
              <a:ea typeface="微软雅黑"/>
              <a:sym typeface="Arial"/>
            </a:endParaRPr>
          </a:p>
        </p:txBody>
      </p:sp>
      <p:pic>
        <p:nvPicPr>
          <p:cNvPr id="35" name="矩形 92"/>
          <p:cNvPicPr>
            <a:picLocks noChangeArrowheads="1"/>
          </p:cNvPicPr>
          <p:nvPr/>
        </p:nvPicPr>
        <p:blipFill>
          <a:blip r:embed="rId5" cstate="print"/>
          <a:srcRect/>
          <a:stretch>
            <a:fillRect/>
          </a:stretch>
        </p:blipFill>
        <p:spPr bwMode="auto">
          <a:xfrm>
            <a:off x="1736807" y="1141665"/>
            <a:ext cx="5816040" cy="287992"/>
          </a:xfrm>
          <a:prstGeom prst="rect">
            <a:avLst/>
          </a:prstGeom>
          <a:noFill/>
          <a:ln w="9525">
            <a:noFill/>
            <a:miter lim="800000"/>
            <a:headEnd/>
            <a:tailEnd/>
          </a:ln>
        </p:spPr>
      </p:pic>
      <p:sp>
        <p:nvSpPr>
          <p:cNvPr id="36" name="1958003027"/>
          <p:cNvSpPr txBox="1">
            <a:spLocks noChangeArrowheads="1"/>
          </p:cNvSpPr>
          <p:nvPr/>
        </p:nvSpPr>
        <p:spPr bwMode="auto">
          <a:xfrm>
            <a:off x="2389523" y="1230829"/>
            <a:ext cx="4619342" cy="258857"/>
          </a:xfrm>
          <a:prstGeom prst="rect">
            <a:avLst/>
          </a:prstGeom>
          <a:noFill/>
          <a:ln w="9525">
            <a:noFill/>
            <a:miter lim="800000"/>
            <a:headEnd/>
            <a:tailEnd/>
          </a:ln>
        </p:spPr>
        <p:txBody>
          <a:bodyPr wrap="square" lIns="83982" tIns="41991" rIns="83982" bIns="41991" anchor="ctr">
            <a:noAutofit/>
          </a:bodyPr>
          <a:lstStyle/>
          <a:p>
            <a:pPr algn="ctr" defTabSz="684784" fontAlgn="ctr"/>
            <a:r>
              <a:rPr lang="en-US" altLang="zh-CN" sz="999" b="1" dirty="0" smtClean="0">
                <a:latin typeface="Arial" panose="020B0604020202020204" pitchFamily="34" charset="0"/>
                <a:ea typeface="微软雅黑"/>
                <a:sym typeface="Arial"/>
              </a:rPr>
              <a:t>Select </a:t>
            </a:r>
            <a:r>
              <a:rPr lang="en-US" altLang="zh-CN" sz="999" b="1" dirty="0" err="1" smtClean="0">
                <a:latin typeface="Arial" panose="020B0604020202020204" pitchFamily="34" charset="0"/>
                <a:ea typeface="微软雅黑"/>
                <a:sym typeface="Arial"/>
              </a:rPr>
              <a:t>OceanStor</a:t>
            </a:r>
            <a:r>
              <a:rPr lang="en-US" altLang="zh-CN" sz="999" b="1" dirty="0" smtClean="0">
                <a:latin typeface="Arial" panose="020B0604020202020204" pitchFamily="34" charset="0"/>
                <a:ea typeface="微软雅黑"/>
                <a:sym typeface="Arial"/>
              </a:rPr>
              <a:t> 2800 V5.</a:t>
            </a:r>
            <a:endParaRPr lang="en-US" altLang="zh-CN" sz="999" dirty="0" smtClean="0">
              <a:latin typeface="Arial" panose="020B0604020202020204" pitchFamily="34" charset="0"/>
              <a:ea typeface="微软雅黑"/>
              <a:sym typeface="Arial"/>
            </a:endParaRPr>
          </a:p>
          <a:p>
            <a:pPr algn="ctr" defTabSz="684784" fontAlgn="ctr"/>
            <a:endParaRPr lang="en-US" altLang="zh-CN" sz="999" dirty="0">
              <a:latin typeface="Arial" panose="020B0604020202020204" pitchFamily="34" charset="0"/>
              <a:ea typeface="微软雅黑"/>
              <a:sym typeface="Arial"/>
            </a:endParaRPr>
          </a:p>
        </p:txBody>
      </p:sp>
      <p:sp>
        <p:nvSpPr>
          <p:cNvPr id="37" name="下箭头 36"/>
          <p:cNvSpPr/>
          <p:nvPr/>
        </p:nvSpPr>
        <p:spPr bwMode="auto">
          <a:xfrm>
            <a:off x="4077972" y="1727265"/>
            <a:ext cx="371435" cy="213265"/>
          </a:xfrm>
          <a:prstGeom prst="downArrow">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defTabSz="877566" fontAlgn="ctr">
              <a:lnSpc>
                <a:spcPct val="110000"/>
              </a:lnSpc>
              <a:buClr>
                <a:schemeClr val="bg1"/>
              </a:buClr>
              <a:buFont typeface="Wingdings" pitchFamily="2" charset="2"/>
              <a:buChar char="•"/>
            </a:pPr>
            <a:endParaRPr lang="en-US" altLang="zh-CN" sz="2399" dirty="0">
              <a:latin typeface="Arial" panose="020B0604020202020204" pitchFamily="34" charset="0"/>
              <a:ea typeface="微软雅黑"/>
              <a:sym typeface="Arial"/>
            </a:endParaRPr>
          </a:p>
        </p:txBody>
      </p:sp>
      <p:sp>
        <p:nvSpPr>
          <p:cNvPr id="38" name="632726424"/>
          <p:cNvSpPr/>
          <p:nvPr/>
        </p:nvSpPr>
        <p:spPr>
          <a:xfrm>
            <a:off x="5831360" y="2001950"/>
            <a:ext cx="829583" cy="525597"/>
          </a:xfrm>
          <a:prstGeom prst="rect">
            <a:avLst/>
          </a:prstGeom>
          <a:solidFill>
            <a:schemeClr val="bg1">
              <a:lumMod val="85000"/>
            </a:schemeClr>
          </a:solidFill>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fontAlgn="ctr"/>
            <a:r>
              <a:rPr lang="en-US" altLang="zh-CN" sz="800" b="1" dirty="0" smtClean="0">
                <a:solidFill>
                  <a:schemeClr val="tx1"/>
                </a:solidFill>
                <a:latin typeface="Arial" panose="020B0604020202020204" pitchFamily="34" charset="0"/>
                <a:ea typeface="微软雅黑"/>
                <a:sym typeface="Arial"/>
              </a:rPr>
              <a:t>Select disk enclosure types and quantities.</a:t>
            </a:r>
            <a:endParaRPr lang="en-US" altLang="zh-CN" sz="800" b="1" dirty="0">
              <a:solidFill>
                <a:schemeClr val="tx1"/>
              </a:solidFill>
              <a:latin typeface="Arial" panose="020B0604020202020204" pitchFamily="34" charset="0"/>
              <a:ea typeface="微软雅黑"/>
              <a:sym typeface="Arial"/>
            </a:endParaRPr>
          </a:p>
        </p:txBody>
      </p:sp>
      <p:sp>
        <p:nvSpPr>
          <p:cNvPr id="40" name="403286583"/>
          <p:cNvSpPr/>
          <p:nvPr/>
        </p:nvSpPr>
        <p:spPr>
          <a:xfrm>
            <a:off x="2915816" y="2001950"/>
            <a:ext cx="730113" cy="525597"/>
          </a:xfrm>
          <a:prstGeom prst="rect">
            <a:avLst/>
          </a:prstGeom>
          <a:solidFill>
            <a:schemeClr val="bg1">
              <a:lumMod val="85000"/>
            </a:schemeClr>
          </a:solidFill>
        </p:spPr>
        <p:style>
          <a:lnRef idx="0">
            <a:schemeClr val="accent5"/>
          </a:lnRef>
          <a:fillRef idx="3">
            <a:schemeClr val="accent5"/>
          </a:fillRef>
          <a:effectRef idx="3">
            <a:schemeClr val="accent5"/>
          </a:effectRef>
          <a:fontRef idx="minor">
            <a:schemeClr val="lt1"/>
          </a:fontRef>
        </p:style>
        <p:txBody>
          <a:bodyPr wrap="square" lIns="0" tIns="0" rIns="0" bIns="0" anchor="ctr" anchorCtr="0">
            <a:noAutofit/>
          </a:bodyPr>
          <a:lstStyle/>
          <a:p>
            <a:pPr algn="ctr" fontAlgn="ctr"/>
            <a:r>
              <a:rPr lang="en-US" altLang="zh-CN" sz="800" dirty="0" smtClean="0">
                <a:solidFill>
                  <a:schemeClr val="tx1"/>
                </a:solidFill>
                <a:latin typeface="Arial" panose="020B0604020202020204" pitchFamily="34" charset="0"/>
                <a:ea typeface="微软雅黑"/>
                <a:sym typeface="Arial"/>
              </a:rPr>
              <a:t>Video surveillance mode</a:t>
            </a:r>
            <a:endParaRPr lang="en-US" altLang="zh-CN" sz="800" dirty="0">
              <a:solidFill>
                <a:schemeClr val="tx1"/>
              </a:solidFill>
              <a:latin typeface="Arial" panose="020B0604020202020204" pitchFamily="34" charset="0"/>
              <a:ea typeface="微软雅黑"/>
              <a:sym typeface="Arial"/>
            </a:endParaRPr>
          </a:p>
        </p:txBody>
      </p:sp>
      <p:sp>
        <p:nvSpPr>
          <p:cNvPr id="12" name="右箭头 11"/>
          <p:cNvSpPr/>
          <p:nvPr/>
        </p:nvSpPr>
        <p:spPr>
          <a:xfrm>
            <a:off x="3707904" y="2259524"/>
            <a:ext cx="254120" cy="82138"/>
          </a:xfrm>
          <a:prstGeom prst="rightArrow">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fontAlgn="ctr"/>
            <a:endParaRPr lang="en-US" altLang="zh-CN" sz="2399" dirty="0">
              <a:latin typeface="Arial" panose="020B0604020202020204" pitchFamily="34" charset="0"/>
              <a:ea typeface="微软雅黑"/>
              <a:sym typeface="Arial"/>
            </a:endParaRPr>
          </a:p>
        </p:txBody>
      </p:sp>
      <p:sp>
        <p:nvSpPr>
          <p:cNvPr id="13" name="右箭头 12"/>
          <p:cNvSpPr/>
          <p:nvPr/>
        </p:nvSpPr>
        <p:spPr>
          <a:xfrm>
            <a:off x="4792421" y="2249394"/>
            <a:ext cx="99550" cy="74737"/>
          </a:xfrm>
          <a:prstGeom prst="rightArrow">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fontAlgn="ctr"/>
            <a:endParaRPr lang="en-US" altLang="zh-CN" sz="2399" dirty="0">
              <a:latin typeface="Arial" panose="020B0604020202020204" pitchFamily="34" charset="0"/>
              <a:ea typeface="微软雅黑"/>
              <a:sym typeface="Arial"/>
            </a:endParaRPr>
          </a:p>
        </p:txBody>
      </p:sp>
      <p:sp>
        <p:nvSpPr>
          <p:cNvPr id="17" name="右箭头 16"/>
          <p:cNvSpPr/>
          <p:nvPr/>
        </p:nvSpPr>
        <p:spPr>
          <a:xfrm>
            <a:off x="5731810" y="2234754"/>
            <a:ext cx="99550" cy="74737"/>
          </a:xfrm>
          <a:prstGeom prst="rightArrow">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fontAlgn="ctr"/>
            <a:endParaRPr lang="en-US" altLang="zh-CN" sz="2399" dirty="0">
              <a:latin typeface="Arial" panose="020B0604020202020204" pitchFamily="34" charset="0"/>
              <a:ea typeface="微软雅黑"/>
              <a:sym typeface="Arial"/>
            </a:endParaRPr>
          </a:p>
        </p:txBody>
      </p:sp>
      <p:sp>
        <p:nvSpPr>
          <p:cNvPr id="19" name="右箭头 18"/>
          <p:cNvSpPr/>
          <p:nvPr/>
        </p:nvSpPr>
        <p:spPr>
          <a:xfrm>
            <a:off x="6649016" y="2218542"/>
            <a:ext cx="99550" cy="74737"/>
          </a:xfrm>
          <a:prstGeom prst="rightArrow">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fontAlgn="ctr"/>
            <a:endParaRPr lang="en-US" altLang="zh-CN" sz="2399" dirty="0">
              <a:latin typeface="Arial" panose="020B0604020202020204" pitchFamily="34" charset="0"/>
              <a:ea typeface="微软雅黑"/>
              <a:sym typeface="Arial"/>
            </a:endParaRPr>
          </a:p>
        </p:txBody>
      </p:sp>
      <p:sp>
        <p:nvSpPr>
          <p:cNvPr id="39" name="右箭头 38"/>
          <p:cNvSpPr/>
          <p:nvPr/>
        </p:nvSpPr>
        <p:spPr>
          <a:xfrm>
            <a:off x="2627784" y="2259525"/>
            <a:ext cx="288032" cy="72008"/>
          </a:xfrm>
          <a:prstGeom prst="rightArrow">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fontAlgn="ctr"/>
            <a:endParaRPr lang="en-US" altLang="zh-CN" sz="2399" dirty="0">
              <a:latin typeface="Arial" panose="020B0604020202020204" pitchFamily="34" charset="0"/>
              <a:ea typeface="微软雅黑"/>
              <a:sym typeface="Arial"/>
            </a:endParaRPr>
          </a:p>
        </p:txBody>
      </p:sp>
    </p:spTree>
    <p:extLst>
      <p:ext uri="{BB962C8B-B14F-4D97-AF65-F5344CB8AC3E}">
        <p14:creationId xmlns:p14="http://schemas.microsoft.com/office/powerpoint/2010/main" val="3160984278"/>
      </p:ext>
    </p:extLst>
  </p:cSld>
  <p:clrMapOvr>
    <a:masterClrMapping/>
  </p:clrMapOvr>
  <p:transition advClick="0" advTm="8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148477988"/>
          <p:cNvSpPr>
            <a:spLocks noGrp="1"/>
          </p:cNvSpPr>
          <p:nvPr>
            <p:ph type="title"/>
          </p:nvPr>
        </p:nvSpPr>
        <p:spPr>
          <a:xfrm>
            <a:off x="285428" y="239713"/>
            <a:ext cx="7742798" cy="653634"/>
          </a:xfrm>
        </p:spPr>
        <p:txBody>
          <a:bodyPr wrap="square">
            <a:noAutofit/>
          </a:bodyPr>
          <a:lstStyle/>
          <a:p>
            <a:pPr algn="l" fontAlgn="ctr"/>
            <a:r>
              <a:rPr lang="en-US" altLang="zh-CN" sz="2400" b="1" dirty="0" smtClean="0">
                <a:solidFill>
                  <a:srgbClr val="0070C0"/>
                </a:solidFill>
                <a:latin typeface="Arial" panose="020B0604020202020204" pitchFamily="34" charset="0"/>
                <a:ea typeface="微软雅黑"/>
                <a:sym typeface="Arial"/>
              </a:rPr>
              <a:t>Precautions on Installation Materials</a:t>
            </a:r>
            <a:endParaRPr lang="en-US" altLang="zh-CN" sz="2400" b="1" i="1" dirty="0">
              <a:solidFill>
                <a:srgbClr val="0070C0"/>
              </a:solidFill>
              <a:latin typeface="Arial" panose="020B0604020202020204" pitchFamily="34" charset="0"/>
              <a:ea typeface="微软雅黑"/>
              <a:sym typeface="Arial"/>
            </a:endParaRPr>
          </a:p>
        </p:txBody>
      </p:sp>
      <p:sp>
        <p:nvSpPr>
          <p:cNvPr id="5" name="230927471"/>
          <p:cNvSpPr/>
          <p:nvPr/>
        </p:nvSpPr>
        <p:spPr>
          <a:xfrm>
            <a:off x="323528" y="844802"/>
            <a:ext cx="7950983" cy="3808654"/>
          </a:xfrm>
          <a:prstGeom prst="rect">
            <a:avLst/>
          </a:prstGeom>
        </p:spPr>
        <p:txBody>
          <a:bodyPr wrap="square" lIns="68499" tIns="34250" rIns="68499" bIns="34250">
            <a:noAutofit/>
          </a:bodyPr>
          <a:lstStyle/>
          <a:p>
            <a:pPr marL="146270" indent="-187892" defTabSz="600546" fontAlgn="ctr">
              <a:buClr>
                <a:schemeClr val="tx1"/>
              </a:buClr>
              <a:buSzPct val="50000"/>
            </a:pPr>
            <a:r>
              <a:rPr lang="en-US" altLang="zh-CN" sz="1350" dirty="0" smtClean="0">
                <a:solidFill>
                  <a:srgbClr val="0033CC"/>
                </a:solidFill>
                <a:latin typeface="Arial" panose="020B0604020202020204" pitchFamily="34" charset="0"/>
                <a:ea typeface="微软雅黑"/>
                <a:sym typeface="Arial"/>
              </a:rPr>
              <a:t>Optical transceivers:</a:t>
            </a:r>
            <a:endParaRPr lang="en-US" altLang="zh-CN" sz="1350" b="1" dirty="0" smtClean="0">
              <a:solidFill>
                <a:srgbClr val="0033CC"/>
              </a:solidFill>
              <a:latin typeface="Arial" panose="020B0604020202020204" pitchFamily="34" charset="0"/>
              <a:ea typeface="微软雅黑"/>
              <a:sym typeface="Arial"/>
            </a:endParaRPr>
          </a:p>
          <a:p>
            <a:pPr marL="187325" lvl="1" indent="-187325" defTabSz="600546" fontAlgn="ctr">
              <a:buClr>
                <a:schemeClr val="tx1"/>
              </a:buClr>
              <a:buSzPct val="50000"/>
              <a:buFont typeface="Arial" charset="0"/>
              <a:buChar char="▬"/>
            </a:pPr>
            <a:r>
              <a:rPr lang="en-US" altLang="zh-CN" sz="1350" dirty="0" smtClean="0">
                <a:latin typeface="Arial" panose="020B0604020202020204" pitchFamily="34" charset="0"/>
                <a:ea typeface="微软雅黑"/>
                <a:sym typeface="Arial"/>
              </a:rPr>
              <a:t>10GE optical interface modules are equipped with multi-mode optical transceivers by default and do not need additional </a:t>
            </a:r>
            <a:r>
              <a:rPr lang="en-US" altLang="zh-CN" sz="1350" dirty="0">
                <a:latin typeface="Arial" panose="020B0604020202020204" pitchFamily="34" charset="0"/>
                <a:ea typeface="微软雅黑"/>
                <a:sym typeface="Arial"/>
              </a:rPr>
              <a:t>configuration.</a:t>
            </a:r>
            <a:endParaRPr lang="en-US" altLang="zh-CN" sz="1350" dirty="0" smtClean="0">
              <a:latin typeface="Arial" panose="020B0604020202020204" pitchFamily="34" charset="0"/>
              <a:ea typeface="微软雅黑"/>
              <a:sym typeface="Arial"/>
            </a:endParaRPr>
          </a:p>
          <a:p>
            <a:pPr defTabSz="600546" fontAlgn="ctr">
              <a:buClr>
                <a:schemeClr val="tx1"/>
              </a:buClr>
              <a:buSzPct val="50000"/>
            </a:pPr>
            <a:r>
              <a:rPr lang="en-US" altLang="zh-CN" sz="1350" dirty="0" smtClean="0">
                <a:solidFill>
                  <a:srgbClr val="0033CC"/>
                </a:solidFill>
                <a:latin typeface="Arial" panose="020B0604020202020204" pitchFamily="34" charset="0"/>
                <a:sym typeface="Arial"/>
              </a:rPr>
              <a:t>SAS cables:</a:t>
            </a:r>
          </a:p>
          <a:p>
            <a:pPr marL="187325" lvl="1" indent="-187325" defTabSz="600546" fontAlgn="ctr">
              <a:buClr>
                <a:schemeClr val="tx1"/>
              </a:buClr>
              <a:buSzPct val="50000"/>
              <a:buFont typeface="Arial" charset="0"/>
              <a:buChar char="▬"/>
            </a:pPr>
            <a:r>
              <a:rPr lang="en-US" altLang="zh-CN" sz="1350" dirty="0" smtClean="0">
                <a:solidFill>
                  <a:srgbClr val="FF0000"/>
                </a:solidFill>
                <a:latin typeface="Arial" panose="020B0604020202020204" pitchFamily="34" charset="0"/>
                <a:sym typeface="Arial"/>
              </a:rPr>
              <a:t>Typically, each standard disk enclosure is configured with two 1-meter SAS cables by default. High-density disk enclosures are not configured with any SAS cable and need a separate configuration.</a:t>
            </a:r>
            <a:endParaRPr lang="en-US" altLang="zh-CN" sz="1350" dirty="0" smtClean="0">
              <a:latin typeface="Arial" panose="020B0604020202020204" pitchFamily="34" charset="0"/>
              <a:sym typeface="Arial"/>
            </a:endParaRPr>
          </a:p>
          <a:p>
            <a:pPr marL="187325" lvl="1" indent="-187325" defTabSz="600546" fontAlgn="ctr">
              <a:buClr>
                <a:schemeClr val="tx1"/>
              </a:buClr>
              <a:buSzPct val="50000"/>
              <a:buFont typeface="Arial" charset="0"/>
              <a:buChar char="▬"/>
            </a:pPr>
            <a:r>
              <a:rPr lang="en-US" altLang="zh-CN" sz="1350" dirty="0" smtClean="0">
                <a:latin typeface="Arial" panose="020B0604020202020204" pitchFamily="34" charset="0"/>
                <a:sym typeface="Arial"/>
              </a:rPr>
              <a:t>Standard disk enclosures: If all enclosures are deployed next to each other in the same cabinet, one 3-meter SAS cable must be purchased in the event that three or more disk enclosures (including new deployment and expansion) are connected to the controller enclosure, and three 3-meter SAS cables must be purchased in the event that six or more disk enclosures are connected to the controller enclosure.</a:t>
            </a:r>
            <a:endParaRPr lang="en-US" altLang="zh-CN" sz="1350" dirty="0" smtClean="0">
              <a:latin typeface="Arial" panose="020B0604020202020204" pitchFamily="34" charset="0"/>
            </a:endParaRPr>
          </a:p>
          <a:p>
            <a:pPr marL="187325" lvl="1" indent="-187325" defTabSz="600546" fontAlgn="ctr">
              <a:buClr>
                <a:schemeClr val="tx1"/>
              </a:buClr>
              <a:buSzPct val="50000"/>
              <a:buFont typeface="Arial" charset="0"/>
              <a:buChar char="▬"/>
            </a:pPr>
            <a:r>
              <a:rPr lang="en-US" altLang="zh-CN" sz="1350" dirty="0" smtClean="0">
                <a:latin typeface="Arial" panose="020B0604020202020204" pitchFamily="34" charset="0"/>
                <a:sym typeface="Arial"/>
              </a:rPr>
              <a:t>High-density disk enclosures: Each enclosure </a:t>
            </a:r>
            <a:r>
              <a:rPr lang="en-US" altLang="zh-CN" sz="1350" dirty="0">
                <a:latin typeface="Arial" panose="020B0604020202020204" pitchFamily="34" charset="0"/>
                <a:sym typeface="Arial"/>
              </a:rPr>
              <a:t>consumes 1.2 meters of a SAS cable. </a:t>
            </a:r>
            <a:r>
              <a:rPr lang="en-US" altLang="zh-CN" sz="1350" dirty="0" smtClean="0">
                <a:latin typeface="Arial" panose="020B0604020202020204" pitchFamily="34" charset="0"/>
                <a:sym typeface="Arial"/>
              </a:rPr>
              <a:t>If the distance between two enclosures does not exceed 3 U, four 3-meter cables must be configured. If the distance exceeds 3 U or the enclosures reside in different cabinets, four 5-meter cables must be configured.</a:t>
            </a:r>
          </a:p>
          <a:p>
            <a:pPr marL="187325" lvl="1" indent="-187325" defTabSz="600546" fontAlgn="ctr">
              <a:buClr>
                <a:schemeClr val="tx1"/>
              </a:buClr>
              <a:buSzPct val="50000"/>
              <a:buFont typeface="Arial" charset="0"/>
              <a:buChar char="▬"/>
            </a:pPr>
            <a:endParaRPr lang="en-US" altLang="zh-CN" sz="1350" dirty="0" smtClean="0">
              <a:latin typeface="Arial" panose="020B0604020202020204" pitchFamily="34" charset="0"/>
              <a:ea typeface="微软雅黑"/>
              <a:sym typeface="Arial"/>
            </a:endParaRPr>
          </a:p>
          <a:p>
            <a:pPr marL="488762" lvl="1" indent="-187892" defTabSz="600546" fontAlgn="ctr">
              <a:buClr>
                <a:schemeClr val="tx1"/>
              </a:buClr>
              <a:buSzPct val="50000"/>
              <a:buFont typeface="Arial" charset="0"/>
              <a:buChar char="▬"/>
            </a:pPr>
            <a:endParaRPr lang="en-US" altLang="zh-CN" sz="1350" dirty="0">
              <a:latin typeface="Arial" panose="020B0604020202020204" pitchFamily="34" charset="0"/>
              <a:ea typeface="微软雅黑"/>
              <a:sym typeface="Arial"/>
            </a:endParaRPr>
          </a:p>
        </p:txBody>
      </p:sp>
    </p:spTree>
    <p:extLst>
      <p:ext uri="{BB962C8B-B14F-4D97-AF65-F5344CB8AC3E}">
        <p14:creationId xmlns:p14="http://schemas.microsoft.com/office/powerpoint/2010/main" val="3191451850"/>
      </p:ext>
    </p:extLst>
  </p:cSld>
  <p:clrMapOvr>
    <a:masterClrMapping/>
  </p:clrMapOvr>
  <p:transition advTm="70746"/>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80081451"/>
          <p:cNvSpPr>
            <a:spLocks noGrp="1"/>
          </p:cNvSpPr>
          <p:nvPr>
            <p:ph type="title"/>
          </p:nvPr>
        </p:nvSpPr>
        <p:spPr>
          <a:xfrm>
            <a:off x="304176" y="225816"/>
            <a:ext cx="8122348" cy="652444"/>
          </a:xfrm>
        </p:spPr>
        <p:txBody>
          <a:bodyPr wrap="square">
            <a:noAutofit/>
          </a:bodyPr>
          <a:lstStyle/>
          <a:p>
            <a:pPr algn="l" fontAlgn="ctr"/>
            <a:r>
              <a:rPr lang="en-US" altLang="zh-CN" sz="2400" b="1" dirty="0" smtClean="0">
                <a:solidFill>
                  <a:srgbClr val="0076B0"/>
                </a:solidFill>
                <a:latin typeface="Arial" panose="020B0604020202020204" pitchFamily="34" charset="0"/>
                <a:ea typeface="微软雅黑"/>
                <a:sym typeface="Arial"/>
              </a:rPr>
              <a:t>Configuration Example 1</a:t>
            </a:r>
            <a:endParaRPr lang="en-US" altLang="zh-CN" sz="2400" b="1" dirty="0">
              <a:solidFill>
                <a:srgbClr val="0076B0"/>
              </a:solidFill>
              <a:latin typeface="Arial" panose="020B0604020202020204" pitchFamily="34" charset="0"/>
              <a:ea typeface="微软雅黑"/>
              <a:sym typeface="Arial"/>
            </a:endParaRPr>
          </a:p>
        </p:txBody>
      </p:sp>
      <p:sp>
        <p:nvSpPr>
          <p:cNvPr id="4" name="1420046612"/>
          <p:cNvSpPr txBox="1"/>
          <p:nvPr/>
        </p:nvSpPr>
        <p:spPr>
          <a:xfrm>
            <a:off x="304176" y="772344"/>
            <a:ext cx="7200800" cy="3000821"/>
          </a:xfrm>
          <a:prstGeom prst="rect">
            <a:avLst/>
          </a:prstGeom>
          <a:noFill/>
        </p:spPr>
        <p:txBody>
          <a:bodyPr wrap="square" rtlCol="0">
            <a:noAutofit/>
          </a:bodyPr>
          <a:lstStyle/>
          <a:p>
            <a:pPr fontAlgn="ctr">
              <a:lnSpc>
                <a:spcPct val="150000"/>
              </a:lnSpc>
            </a:pPr>
            <a:r>
              <a:rPr lang="en-US" altLang="zh-CN" dirty="0">
                <a:latin typeface="Arial" panose="020B0604020202020204" pitchFamily="34" charset="0"/>
              </a:rPr>
              <a:t>Requirements:</a:t>
            </a:r>
          </a:p>
          <a:p>
            <a:pPr marL="285750" indent="-285750" fontAlgn="ctr">
              <a:lnSpc>
                <a:spcPct val="150000"/>
              </a:lnSpc>
              <a:buFont typeface="Wingdings" panose="05000000000000000000" pitchFamily="2" charset="2"/>
              <a:buChar char="Ø"/>
            </a:pPr>
            <a:r>
              <a:rPr lang="en-US" altLang="zh-CN" dirty="0" smtClean="0">
                <a:latin typeface="Arial" panose="020B0604020202020204" pitchFamily="34" charset="0"/>
              </a:rPr>
              <a:t>One OceanStor 2800 V5</a:t>
            </a:r>
          </a:p>
          <a:p>
            <a:pPr marL="285750" indent="-285750" fontAlgn="ctr">
              <a:lnSpc>
                <a:spcPct val="150000"/>
              </a:lnSpc>
              <a:buFont typeface="Wingdings" panose="05000000000000000000" pitchFamily="2" charset="2"/>
              <a:buChar char="Ø"/>
            </a:pPr>
            <a:r>
              <a:rPr lang="en-US" altLang="zh-CN" dirty="0" smtClean="0">
                <a:latin typeface="Arial" panose="020B0604020202020204" pitchFamily="34" charset="0"/>
              </a:rPr>
              <a:t>Direct stream storage, with six built-in VMs, each of which is configured with 50 GB system disk capacity</a:t>
            </a:r>
          </a:p>
          <a:p>
            <a:pPr marL="285750" indent="-285750" fontAlgn="ctr">
              <a:lnSpc>
                <a:spcPct val="150000"/>
              </a:lnSpc>
              <a:buFont typeface="Wingdings" panose="05000000000000000000" pitchFamily="2" charset="2"/>
              <a:buChar char="Ø"/>
            </a:pPr>
            <a:r>
              <a:rPr lang="en-US" altLang="zh-CN" dirty="0" smtClean="0">
                <a:latin typeface="Arial" panose="020B0604020202020204" pitchFamily="34" charset="0"/>
              </a:rPr>
              <a:t>Eight front-end 10 </a:t>
            </a:r>
            <a:r>
              <a:rPr lang="en-US" altLang="zh-CN" dirty="0" err="1" smtClean="0">
                <a:latin typeface="Arial" panose="020B0604020202020204" pitchFamily="34" charset="0"/>
              </a:rPr>
              <a:t>Gbit</a:t>
            </a:r>
            <a:r>
              <a:rPr lang="en-US" altLang="zh-CN" dirty="0" smtClean="0">
                <a:latin typeface="Arial" panose="020B0604020202020204" pitchFamily="34" charset="0"/>
              </a:rPr>
              <a:t>/s ports</a:t>
            </a:r>
          </a:p>
          <a:p>
            <a:pPr marL="285750" indent="-285750" fontAlgn="ctr">
              <a:lnSpc>
                <a:spcPct val="150000"/>
              </a:lnSpc>
              <a:buFont typeface="Wingdings" panose="05000000000000000000" pitchFamily="2" charset="2"/>
              <a:buChar char="Ø"/>
            </a:pPr>
            <a:r>
              <a:rPr lang="en-US" dirty="0" smtClean="0">
                <a:latin typeface="Arial" panose="020B0604020202020204" pitchFamily="34" charset="0"/>
              </a:rPr>
              <a:t>288 x 10 TB high-density disks</a:t>
            </a:r>
            <a:endParaRPr lang="en-US" altLang="zh-CN" dirty="0" smtClean="0">
              <a:latin typeface="Arial" panose="020B0604020202020204" pitchFamily="34" charset="0"/>
            </a:endParaRPr>
          </a:p>
          <a:p>
            <a:pPr marL="285750" indent="-285750" fontAlgn="ctr">
              <a:lnSpc>
                <a:spcPct val="150000"/>
              </a:lnSpc>
              <a:buFont typeface="Wingdings" panose="05000000000000000000" pitchFamily="2" charset="2"/>
              <a:buChar char="Ø"/>
            </a:pPr>
            <a:r>
              <a:rPr lang="en-US" altLang="zh-CN" dirty="0" smtClean="0">
                <a:latin typeface="Arial" panose="020B0604020202020204" pitchFamily="34" charset="0"/>
              </a:rPr>
              <a:t>Snapshot</a:t>
            </a:r>
            <a:endParaRPr lang="en-US" dirty="0">
              <a:latin typeface="Arial" panose="020B0604020202020204" pitchFamily="34" charset="0"/>
            </a:endParaRPr>
          </a:p>
        </p:txBody>
      </p:sp>
    </p:spTree>
    <p:extLst>
      <p:ext uri="{BB962C8B-B14F-4D97-AF65-F5344CB8AC3E}">
        <p14:creationId xmlns:p14="http://schemas.microsoft.com/office/powerpoint/2010/main" val="3548506109"/>
      </p:ext>
    </p:extLst>
  </p:cSld>
  <p:clrMapOvr>
    <a:masterClrMapping/>
  </p:clrMapOvr>
  <p:transition advClick="0" advTm="8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243006657"/>
          <p:cNvSpPr>
            <a:spLocks noGrp="1"/>
          </p:cNvSpPr>
          <p:nvPr>
            <p:ph type="title"/>
          </p:nvPr>
        </p:nvSpPr>
        <p:spPr>
          <a:xfrm>
            <a:off x="294651" y="228938"/>
            <a:ext cx="8122348" cy="652444"/>
          </a:xfrm>
        </p:spPr>
        <p:txBody>
          <a:bodyPr wrap="square">
            <a:noAutofit/>
          </a:bodyPr>
          <a:lstStyle/>
          <a:p>
            <a:pPr algn="l" rtl="0" eaLnBrk="1" fontAlgn="ctr" latinLnBrk="0" hangingPunct="1"/>
            <a:r>
              <a:rPr lang="en-US" altLang="zh-CN" sz="2400" b="1" dirty="0" smtClean="0">
                <a:solidFill>
                  <a:srgbClr val="0070C0"/>
                </a:solidFill>
                <a:latin typeface="Arial" panose="020B0604020202020204" pitchFamily="34" charset="0"/>
                <a:ea typeface="微软雅黑"/>
                <a:sym typeface="Arial"/>
              </a:rPr>
              <a:t>Configuration Process</a:t>
            </a:r>
            <a:endParaRPr lang="en-US" altLang="zh-CN" sz="2400" b="1" dirty="0">
              <a:solidFill>
                <a:srgbClr val="0070C0"/>
              </a:solidFill>
              <a:latin typeface="Arial" panose="020B0604020202020204" pitchFamily="34" charset="0"/>
              <a:ea typeface="微软雅黑"/>
              <a:sym typeface="Arial"/>
            </a:endParaRPr>
          </a:p>
        </p:txBody>
      </p:sp>
      <p:sp>
        <p:nvSpPr>
          <p:cNvPr id="6" name="624779524"/>
          <p:cNvSpPr txBox="1"/>
          <p:nvPr/>
        </p:nvSpPr>
        <p:spPr>
          <a:xfrm>
            <a:off x="7816969" y="844352"/>
            <a:ext cx="1296144" cy="403423"/>
          </a:xfrm>
          <a:prstGeom prst="rect">
            <a:avLst/>
          </a:prstGeom>
          <a:solidFill>
            <a:srgbClr val="0070C0"/>
          </a:solidFill>
        </p:spPr>
        <p:txBody>
          <a:bodyPr wrap="square" rtlCol="0">
            <a:noAutofit/>
          </a:bodyPr>
          <a:lstStyle/>
          <a:p>
            <a:pPr algn="ctr" fontAlgn="ctr"/>
            <a:r>
              <a:rPr lang="en-US" altLang="zh-CN" sz="1000" dirty="0" smtClean="0">
                <a:solidFill>
                  <a:schemeClr val="bg1"/>
                </a:solidFill>
                <a:latin typeface="Arial" panose="020B0604020202020204" pitchFamily="34" charset="0"/>
              </a:rPr>
              <a:t>Select 128 GB cache.</a:t>
            </a:r>
            <a:endParaRPr lang="en-US" sz="1000" dirty="0">
              <a:solidFill>
                <a:schemeClr val="bg1"/>
              </a:solidFill>
              <a:latin typeface="Arial" panose="020B0604020202020204" pitchFamily="34" charset="0"/>
            </a:endParaRPr>
          </a:p>
        </p:txBody>
      </p:sp>
      <p:cxnSp>
        <p:nvCxnSpPr>
          <p:cNvPr id="8" name="直接箭头连接符 7"/>
          <p:cNvCxnSpPr>
            <a:endCxn id="6" idx="1"/>
          </p:cNvCxnSpPr>
          <p:nvPr/>
        </p:nvCxnSpPr>
        <p:spPr>
          <a:xfrm flipV="1">
            <a:off x="7092280" y="1046064"/>
            <a:ext cx="724689" cy="662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281262551"/>
          <p:cNvSpPr txBox="1"/>
          <p:nvPr/>
        </p:nvSpPr>
        <p:spPr>
          <a:xfrm>
            <a:off x="7854570" y="1448950"/>
            <a:ext cx="1296144" cy="1029673"/>
          </a:xfrm>
          <a:prstGeom prst="rect">
            <a:avLst/>
          </a:prstGeom>
          <a:solidFill>
            <a:srgbClr val="0070C0"/>
          </a:solidFill>
        </p:spPr>
        <p:txBody>
          <a:bodyPr wrap="square" rtlCol="0">
            <a:noAutofit/>
          </a:bodyPr>
          <a:lstStyle/>
          <a:p>
            <a:pPr algn="ctr" fontAlgn="ctr"/>
            <a:r>
              <a:rPr lang="en-US" altLang="zh-CN" sz="1000" dirty="0" smtClean="0">
                <a:solidFill>
                  <a:schemeClr val="bg1"/>
                </a:solidFill>
                <a:latin typeface="Arial" panose="020B0604020202020204" pitchFamily="34" charset="0"/>
              </a:rPr>
              <a:t>Four 600 GB disks in the controller enclosure meet VM system needs. The 8-disk mode is not necessary.</a:t>
            </a:r>
            <a:endParaRPr lang="en-US" sz="1000" dirty="0">
              <a:solidFill>
                <a:schemeClr val="bg1"/>
              </a:solidFill>
              <a:latin typeface="Arial" panose="020B0604020202020204" pitchFamily="34" charset="0"/>
            </a:endParaRPr>
          </a:p>
        </p:txBody>
      </p:sp>
      <p:cxnSp>
        <p:nvCxnSpPr>
          <p:cNvPr id="10" name="直接箭头连接符 9"/>
          <p:cNvCxnSpPr>
            <a:endCxn id="9" idx="1"/>
          </p:cNvCxnSpPr>
          <p:nvPr/>
        </p:nvCxnSpPr>
        <p:spPr>
          <a:xfrm>
            <a:off x="7092280" y="1708448"/>
            <a:ext cx="762290" cy="255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endCxn id="15" idx="1"/>
          </p:cNvCxnSpPr>
          <p:nvPr/>
        </p:nvCxnSpPr>
        <p:spPr>
          <a:xfrm flipV="1">
            <a:off x="7020272" y="2878078"/>
            <a:ext cx="792378" cy="54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1275809668"/>
          <p:cNvSpPr txBox="1"/>
          <p:nvPr/>
        </p:nvSpPr>
        <p:spPr>
          <a:xfrm>
            <a:off x="7812650" y="2752725"/>
            <a:ext cx="1296144" cy="250706"/>
          </a:xfrm>
          <a:prstGeom prst="rect">
            <a:avLst/>
          </a:prstGeom>
          <a:solidFill>
            <a:srgbClr val="0070C0"/>
          </a:solidFill>
        </p:spPr>
        <p:txBody>
          <a:bodyPr wrap="square" rtlCol="0">
            <a:noAutofit/>
          </a:bodyPr>
          <a:lstStyle/>
          <a:p>
            <a:pPr algn="ctr" fontAlgn="ctr"/>
            <a:r>
              <a:rPr lang="en-US" altLang="zh-CN" sz="1000" dirty="0" smtClean="0">
                <a:solidFill>
                  <a:schemeClr val="bg1"/>
                </a:solidFill>
                <a:latin typeface="Arial" panose="020B0604020202020204" pitchFamily="34" charset="0"/>
              </a:rPr>
              <a:t>8 x 10 </a:t>
            </a:r>
            <a:r>
              <a:rPr lang="en-US" altLang="zh-CN" sz="1000" dirty="0" err="1" smtClean="0">
                <a:solidFill>
                  <a:schemeClr val="bg1"/>
                </a:solidFill>
                <a:latin typeface="Arial" panose="020B0604020202020204" pitchFamily="34" charset="0"/>
              </a:rPr>
              <a:t>Gbit</a:t>
            </a:r>
            <a:r>
              <a:rPr lang="en-US" altLang="zh-CN" sz="1000" dirty="0" smtClean="0">
                <a:solidFill>
                  <a:schemeClr val="bg1"/>
                </a:solidFill>
                <a:latin typeface="Arial" panose="020B0604020202020204" pitchFamily="34" charset="0"/>
              </a:rPr>
              <a:t>/s ports</a:t>
            </a:r>
            <a:endParaRPr lang="en-US" sz="1000" dirty="0">
              <a:solidFill>
                <a:schemeClr val="bg1"/>
              </a:solidFill>
              <a:latin typeface="Arial" panose="020B0604020202020204" pitchFamily="34" charset="0"/>
            </a:endParaRPr>
          </a:p>
        </p:txBody>
      </p:sp>
      <p:sp>
        <p:nvSpPr>
          <p:cNvPr id="17" name="1570814400"/>
          <p:cNvSpPr txBox="1"/>
          <p:nvPr/>
        </p:nvSpPr>
        <p:spPr>
          <a:xfrm>
            <a:off x="7812360" y="4012704"/>
            <a:ext cx="1296144" cy="261610"/>
          </a:xfrm>
          <a:prstGeom prst="rect">
            <a:avLst/>
          </a:prstGeom>
          <a:solidFill>
            <a:srgbClr val="0070C0"/>
          </a:solidFill>
        </p:spPr>
        <p:txBody>
          <a:bodyPr wrap="square" rtlCol="0">
            <a:noAutofit/>
          </a:bodyPr>
          <a:lstStyle/>
          <a:p>
            <a:pPr algn="ctr" fontAlgn="ctr"/>
            <a:r>
              <a:rPr lang="en-US" altLang="zh-CN" sz="1000" dirty="0" smtClean="0">
                <a:solidFill>
                  <a:schemeClr val="bg1"/>
                </a:solidFill>
                <a:latin typeface="Arial" panose="020B0604020202020204" pitchFamily="34" charset="0"/>
              </a:rPr>
              <a:t>288 x 10 TB disks</a:t>
            </a:r>
            <a:endParaRPr lang="en-US" sz="1000" dirty="0">
              <a:solidFill>
                <a:schemeClr val="bg1"/>
              </a:solidFill>
              <a:latin typeface="Arial" panose="020B0604020202020204" pitchFamily="34" charset="0"/>
            </a:endParaRPr>
          </a:p>
        </p:txBody>
      </p:sp>
      <p:cxnSp>
        <p:nvCxnSpPr>
          <p:cNvPr id="18" name="直接箭头连接符 17"/>
          <p:cNvCxnSpPr/>
          <p:nvPr/>
        </p:nvCxnSpPr>
        <p:spPr>
          <a:xfrm flipV="1">
            <a:off x="7092280" y="4156721"/>
            <a:ext cx="720370" cy="72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a:off x="755576" y="628328"/>
            <a:ext cx="6336704" cy="3318975"/>
          </a:xfrm>
          <a:prstGeom prst="rect">
            <a:avLst/>
          </a:prstGeom>
        </p:spPr>
      </p:pic>
      <p:pic>
        <p:nvPicPr>
          <p:cNvPr id="4" name="图片 3"/>
          <p:cNvPicPr>
            <a:picLocks noChangeAspect="1"/>
          </p:cNvPicPr>
          <p:nvPr/>
        </p:nvPicPr>
        <p:blipFill>
          <a:blip r:embed="rId4"/>
          <a:stretch>
            <a:fillRect/>
          </a:stretch>
        </p:blipFill>
        <p:spPr>
          <a:xfrm>
            <a:off x="683568" y="3652664"/>
            <a:ext cx="6408712" cy="690823"/>
          </a:xfrm>
          <a:prstGeom prst="rect">
            <a:avLst/>
          </a:prstGeom>
        </p:spPr>
      </p:pic>
    </p:spTree>
    <p:extLst>
      <p:ext uri="{BB962C8B-B14F-4D97-AF65-F5344CB8AC3E}">
        <p14:creationId xmlns:p14="http://schemas.microsoft.com/office/powerpoint/2010/main" val="2695582829"/>
      </p:ext>
    </p:extLst>
  </p:cSld>
  <p:clrMapOvr>
    <a:masterClrMapping/>
  </p:clrMapOvr>
  <p:transition advClick="0" advTm="8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1907705" y="1060376"/>
            <a:ext cx="4728254" cy="698253"/>
          </a:xfrm>
          <a:prstGeom prst="rect">
            <a:avLst/>
          </a:prstGeom>
          <a:noFill/>
        </p:spPr>
      </p:pic>
      <p:sp>
        <p:nvSpPr>
          <p:cNvPr id="2" name="1421485374"/>
          <p:cNvSpPr>
            <a:spLocks noGrp="1"/>
          </p:cNvSpPr>
          <p:nvPr>
            <p:ph type="title" idx="4294967295"/>
          </p:nvPr>
        </p:nvSpPr>
        <p:spPr>
          <a:xfrm>
            <a:off x="302840" y="239878"/>
            <a:ext cx="8229600" cy="504056"/>
          </a:xfrm>
          <a:prstGeom prst="rect">
            <a:avLst/>
          </a:prstGeom>
        </p:spPr>
        <p:txBody>
          <a:bodyPr wrap="square">
            <a:noAutofit/>
          </a:bodyPr>
          <a:lstStyle/>
          <a:p>
            <a:pPr algn="l" fontAlgn="ctr"/>
            <a:r>
              <a:rPr lang="en-US" altLang="zh-CN" sz="2400" b="1" dirty="0" smtClean="0">
                <a:solidFill>
                  <a:srgbClr val="0076B0"/>
                </a:solidFill>
                <a:latin typeface="Arial" panose="020B0604020202020204" pitchFamily="34" charset="0"/>
                <a:ea typeface="微软雅黑"/>
                <a:sym typeface="Arial"/>
              </a:rPr>
              <a:t>Contents</a:t>
            </a:r>
            <a:endParaRPr lang="en-US" altLang="zh-CN" sz="2400" b="1" dirty="0">
              <a:solidFill>
                <a:srgbClr val="0076B0"/>
              </a:solidFill>
              <a:latin typeface="Arial" panose="020B0604020202020204" pitchFamily="34" charset="0"/>
              <a:ea typeface="微软雅黑"/>
              <a:sym typeface="Arial"/>
            </a:endParaRPr>
          </a:p>
        </p:txBody>
      </p:sp>
      <p:pic>
        <p:nvPicPr>
          <p:cNvPr id="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06767" y="1758629"/>
            <a:ext cx="4801199" cy="696948"/>
          </a:xfrm>
          <a:prstGeom prst="rect">
            <a:avLst/>
          </a:prstGeom>
          <a:noFill/>
        </p:spPr>
      </p:pic>
      <p:sp>
        <p:nvSpPr>
          <p:cNvPr id="16" name="矩形 15"/>
          <p:cNvSpPr/>
          <p:nvPr/>
        </p:nvSpPr>
        <p:spPr>
          <a:xfrm>
            <a:off x="2482787" y="1163617"/>
            <a:ext cx="361021" cy="523220"/>
          </a:xfrm>
          <a:prstGeom prst="rect">
            <a:avLst/>
          </a:prstGeom>
        </p:spPr>
        <p:txBody>
          <a:bodyPr wrap="square">
            <a:noAutofit/>
          </a:bodyPr>
          <a:lstStyle/>
          <a:p>
            <a:pPr fontAlgn="ctr"/>
            <a:r>
              <a:rPr lang="en-US" altLang="zh-CN" sz="2800" b="1" dirty="0" smtClean="0">
                <a:solidFill>
                  <a:schemeClr val="bg1"/>
                </a:solidFill>
                <a:latin typeface="Arial" panose="020B0604020202020204" pitchFamily="34" charset="0"/>
                <a:ea typeface="微软雅黑"/>
                <a:sym typeface="Arial"/>
              </a:rPr>
              <a:t>1</a:t>
            </a:r>
            <a:endParaRPr lang="en-US" altLang="zh-CN" sz="2800" b="1" dirty="0">
              <a:solidFill>
                <a:schemeClr val="bg1"/>
              </a:solidFill>
              <a:latin typeface="Arial" panose="020B0604020202020204" pitchFamily="34" charset="0"/>
              <a:ea typeface="微软雅黑"/>
              <a:sym typeface="Arial"/>
            </a:endParaRPr>
          </a:p>
        </p:txBody>
      </p:sp>
      <p:sp>
        <p:nvSpPr>
          <p:cNvPr id="17" name="矩形 16"/>
          <p:cNvSpPr/>
          <p:nvPr/>
        </p:nvSpPr>
        <p:spPr>
          <a:xfrm>
            <a:off x="2482787" y="1881154"/>
            <a:ext cx="361021" cy="523220"/>
          </a:xfrm>
          <a:prstGeom prst="rect">
            <a:avLst/>
          </a:prstGeom>
        </p:spPr>
        <p:txBody>
          <a:bodyPr wrap="square">
            <a:noAutofit/>
          </a:bodyPr>
          <a:lstStyle/>
          <a:p>
            <a:pPr fontAlgn="ctr"/>
            <a:r>
              <a:rPr lang="en-US" altLang="zh-CN" sz="2800" b="1" dirty="0" smtClean="0">
                <a:solidFill>
                  <a:schemeClr val="bg1"/>
                </a:solidFill>
                <a:latin typeface="Arial" panose="020B0604020202020204" pitchFamily="34" charset="0"/>
                <a:ea typeface="微软雅黑"/>
                <a:sym typeface="Arial"/>
              </a:rPr>
              <a:t>2</a:t>
            </a:r>
            <a:endParaRPr lang="en-US" altLang="zh-CN" sz="2800" b="1" dirty="0">
              <a:solidFill>
                <a:schemeClr val="bg1"/>
              </a:solidFill>
              <a:latin typeface="Arial" panose="020B0604020202020204" pitchFamily="34" charset="0"/>
              <a:ea typeface="微软雅黑"/>
              <a:sym typeface="Arial"/>
            </a:endParaRPr>
          </a:p>
        </p:txBody>
      </p:sp>
      <p:sp>
        <p:nvSpPr>
          <p:cNvPr id="9" name="1102462646"/>
          <p:cNvSpPr txBox="1"/>
          <p:nvPr/>
        </p:nvSpPr>
        <p:spPr>
          <a:xfrm>
            <a:off x="3081409" y="1279426"/>
            <a:ext cx="3576126" cy="707886"/>
          </a:xfrm>
          <a:prstGeom prst="rect">
            <a:avLst/>
          </a:prstGeom>
          <a:noFill/>
        </p:spPr>
        <p:txBody>
          <a:bodyPr wrap="square" rtlCol="0">
            <a:noAutofit/>
          </a:bodyPr>
          <a:lstStyle/>
          <a:p>
            <a:pPr fontAlgn="ctr"/>
            <a:r>
              <a:rPr lang="en-US" altLang="zh-CN" sz="1200" b="1" dirty="0" smtClean="0">
                <a:solidFill>
                  <a:schemeClr val="bg1">
                    <a:lumMod val="95000"/>
                  </a:schemeClr>
                </a:solidFill>
                <a:latin typeface="Arial" panose="020B0604020202020204" pitchFamily="34" charset="0"/>
                <a:ea typeface="微软雅黑"/>
                <a:sym typeface="Arial"/>
              </a:rPr>
              <a:t>Product Positioning and Overview</a:t>
            </a:r>
            <a:endParaRPr lang="en-US" altLang="zh-CN" sz="1200" b="1" dirty="0">
              <a:solidFill>
                <a:schemeClr val="bg1">
                  <a:lumMod val="95000"/>
                </a:schemeClr>
              </a:solidFill>
              <a:latin typeface="Arial" panose="020B0604020202020204" pitchFamily="34" charset="0"/>
              <a:ea typeface="微软雅黑"/>
              <a:sym typeface="Arial"/>
            </a:endParaRPr>
          </a:p>
        </p:txBody>
      </p:sp>
      <p:sp>
        <p:nvSpPr>
          <p:cNvPr id="10" name="180559229"/>
          <p:cNvSpPr txBox="1"/>
          <p:nvPr/>
        </p:nvSpPr>
        <p:spPr>
          <a:xfrm>
            <a:off x="3052889" y="1987312"/>
            <a:ext cx="5184576" cy="400110"/>
          </a:xfrm>
          <a:prstGeom prst="rect">
            <a:avLst/>
          </a:prstGeom>
          <a:noFill/>
        </p:spPr>
        <p:txBody>
          <a:bodyPr wrap="square" rtlCol="0">
            <a:noAutofit/>
          </a:bodyPr>
          <a:lstStyle/>
          <a:p>
            <a:pPr fontAlgn="ctr"/>
            <a:r>
              <a:rPr lang="en-US" altLang="zh-CN" sz="1200" b="1" dirty="0" err="1" smtClean="0">
                <a:solidFill>
                  <a:schemeClr val="bg1">
                    <a:lumMod val="95000"/>
                  </a:schemeClr>
                </a:solidFill>
                <a:latin typeface="Arial" panose="020B0604020202020204" pitchFamily="34" charset="0"/>
                <a:ea typeface="微软雅黑"/>
                <a:sym typeface="Arial"/>
              </a:rPr>
              <a:t>OceanStor</a:t>
            </a:r>
            <a:r>
              <a:rPr lang="en-US" altLang="zh-CN" sz="1200" b="1" dirty="0" smtClean="0">
                <a:solidFill>
                  <a:schemeClr val="bg1">
                    <a:lumMod val="95000"/>
                  </a:schemeClr>
                </a:solidFill>
                <a:latin typeface="Arial" panose="020B0604020202020204" pitchFamily="34" charset="0"/>
                <a:ea typeface="微软雅黑"/>
                <a:sym typeface="Arial"/>
              </a:rPr>
              <a:t> 2600 V3 for </a:t>
            </a:r>
            <a:r>
              <a:rPr lang="en-US" altLang="zh-CN" sz="1200" b="1" dirty="0" smtClean="0">
                <a:solidFill>
                  <a:schemeClr val="bg1"/>
                </a:solidFill>
                <a:latin typeface="Arial" panose="020B0604020202020204" pitchFamily="34" charset="0"/>
                <a:ea typeface="微软雅黑"/>
                <a:sym typeface="Arial"/>
              </a:rPr>
              <a:t>Video </a:t>
            </a:r>
            <a:r>
              <a:rPr lang="en-US" altLang="zh-CN" sz="1200" b="1" dirty="0">
                <a:solidFill>
                  <a:schemeClr val="bg1"/>
                </a:solidFill>
                <a:latin typeface="Arial" panose="020B0604020202020204" pitchFamily="34" charset="0"/>
                <a:ea typeface="微软雅黑"/>
              </a:rPr>
              <a:t>Quotation Guide</a:t>
            </a:r>
            <a:endParaRPr lang="en-US" altLang="zh-CN" sz="1200" b="1" dirty="0">
              <a:solidFill>
                <a:schemeClr val="bg1"/>
              </a:solidFill>
              <a:latin typeface="Arial" panose="020B0604020202020204" pitchFamily="34" charset="0"/>
              <a:ea typeface="微软雅黑"/>
              <a:sym typeface="Arial"/>
            </a:endParaRPr>
          </a:p>
          <a:p>
            <a:pPr fontAlgn="ctr"/>
            <a:endParaRPr lang="en-US" altLang="zh-CN" sz="1200" b="1" dirty="0">
              <a:solidFill>
                <a:schemeClr val="bg1"/>
              </a:solidFill>
              <a:latin typeface="Arial" panose="020B0604020202020204" pitchFamily="34" charset="0"/>
              <a:ea typeface="微软雅黑"/>
              <a:sym typeface="Arial"/>
            </a:endParaRPr>
          </a:p>
        </p:txBody>
      </p:sp>
      <p:pic>
        <p:nvPicPr>
          <p:cNvPr id="11"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06767" y="2562097"/>
            <a:ext cx="4801199" cy="696948"/>
          </a:xfrm>
          <a:prstGeom prst="rect">
            <a:avLst/>
          </a:prstGeom>
          <a:noFill/>
        </p:spPr>
      </p:pic>
      <p:sp>
        <p:nvSpPr>
          <p:cNvPr id="13" name="矩形 12"/>
          <p:cNvSpPr/>
          <p:nvPr/>
        </p:nvSpPr>
        <p:spPr>
          <a:xfrm>
            <a:off x="2482787" y="2684622"/>
            <a:ext cx="361021" cy="523220"/>
          </a:xfrm>
          <a:prstGeom prst="rect">
            <a:avLst/>
          </a:prstGeom>
        </p:spPr>
        <p:txBody>
          <a:bodyPr wrap="square">
            <a:noAutofit/>
          </a:bodyPr>
          <a:lstStyle/>
          <a:p>
            <a:pPr fontAlgn="ctr"/>
            <a:r>
              <a:rPr lang="en-US" altLang="zh-CN" sz="2800" b="1" dirty="0" smtClean="0">
                <a:solidFill>
                  <a:schemeClr val="bg1"/>
                </a:solidFill>
                <a:latin typeface="Arial" panose="020B0604020202020204" pitchFamily="34" charset="0"/>
                <a:ea typeface="微软雅黑"/>
                <a:sym typeface="Arial"/>
              </a:rPr>
              <a:t>3</a:t>
            </a:r>
            <a:endParaRPr lang="en-US" altLang="zh-CN" sz="2800" b="1" dirty="0">
              <a:solidFill>
                <a:schemeClr val="bg1"/>
              </a:solidFill>
              <a:latin typeface="Arial" panose="020B0604020202020204" pitchFamily="34" charset="0"/>
              <a:ea typeface="微软雅黑"/>
              <a:sym typeface="Arial"/>
            </a:endParaRPr>
          </a:p>
        </p:txBody>
      </p:sp>
      <p:sp>
        <p:nvSpPr>
          <p:cNvPr id="15" name="1258990423"/>
          <p:cNvSpPr txBox="1"/>
          <p:nvPr/>
        </p:nvSpPr>
        <p:spPr>
          <a:xfrm>
            <a:off x="3059832" y="2731695"/>
            <a:ext cx="3528392" cy="707886"/>
          </a:xfrm>
          <a:prstGeom prst="rect">
            <a:avLst/>
          </a:prstGeom>
          <a:noFill/>
        </p:spPr>
        <p:txBody>
          <a:bodyPr wrap="square" rtlCol="0">
            <a:noAutofit/>
          </a:bodyPr>
          <a:lstStyle/>
          <a:p>
            <a:pPr fontAlgn="ctr"/>
            <a:r>
              <a:rPr lang="en-US" altLang="zh-CN" sz="1200" b="1" dirty="0" err="1" smtClean="0">
                <a:solidFill>
                  <a:schemeClr val="bg1">
                    <a:lumMod val="95000"/>
                  </a:schemeClr>
                </a:solidFill>
                <a:latin typeface="Arial" panose="020B0604020202020204" pitchFamily="34" charset="0"/>
                <a:ea typeface="微软雅黑"/>
                <a:sym typeface="Arial"/>
              </a:rPr>
              <a:t>OceanStor</a:t>
            </a:r>
            <a:r>
              <a:rPr lang="en-US" altLang="zh-CN" sz="1200" b="1" dirty="0" smtClean="0">
                <a:solidFill>
                  <a:schemeClr val="bg1">
                    <a:lumMod val="95000"/>
                  </a:schemeClr>
                </a:solidFill>
                <a:latin typeface="Arial" panose="020B0604020202020204" pitchFamily="34" charset="0"/>
                <a:ea typeface="微软雅黑"/>
                <a:sym typeface="Arial"/>
              </a:rPr>
              <a:t> </a:t>
            </a:r>
            <a:r>
              <a:rPr lang="en-US" altLang="zh-CN" sz="1200" b="1" dirty="0" smtClean="0">
                <a:solidFill>
                  <a:schemeClr val="bg1">
                    <a:lumMod val="95000"/>
                  </a:schemeClr>
                </a:solidFill>
                <a:latin typeface="Arial" panose="020B0604020202020204" pitchFamily="34" charset="0"/>
                <a:ea typeface="微软雅黑"/>
                <a:sym typeface="Arial"/>
              </a:rPr>
              <a:t>2800 </a:t>
            </a:r>
            <a:r>
              <a:rPr lang="en-US" altLang="zh-CN" sz="1200" b="1" dirty="0" smtClean="0">
                <a:solidFill>
                  <a:schemeClr val="bg1">
                    <a:lumMod val="95000"/>
                  </a:schemeClr>
                </a:solidFill>
                <a:latin typeface="Arial" panose="020B0604020202020204" pitchFamily="34" charset="0"/>
                <a:ea typeface="微软雅黑"/>
                <a:sym typeface="Arial"/>
              </a:rPr>
              <a:t>V5 </a:t>
            </a:r>
            <a:r>
              <a:rPr lang="en-US" altLang="zh-CN" sz="1200" b="1" dirty="0">
                <a:solidFill>
                  <a:schemeClr val="bg1"/>
                </a:solidFill>
                <a:latin typeface="Arial" panose="020B0604020202020204" pitchFamily="34" charset="0"/>
                <a:ea typeface="微软雅黑"/>
              </a:rPr>
              <a:t>Quotation Guide</a:t>
            </a:r>
            <a:endParaRPr lang="en-US" altLang="zh-CN" sz="1200" b="1" dirty="0">
              <a:solidFill>
                <a:schemeClr val="bg1"/>
              </a:solidFill>
              <a:latin typeface="Arial" panose="020B0604020202020204" pitchFamily="34" charset="0"/>
              <a:ea typeface="微软雅黑"/>
              <a:sym typeface="Arial"/>
            </a:endParaRPr>
          </a:p>
          <a:p>
            <a:pPr fontAlgn="ctr"/>
            <a:endParaRPr lang="en-US" altLang="zh-CN" sz="1200" b="1" dirty="0">
              <a:solidFill>
                <a:schemeClr val="bg1">
                  <a:lumMod val="95000"/>
                </a:schemeClr>
              </a:solidFill>
              <a:latin typeface="Arial" panose="020B0604020202020204" pitchFamily="34" charset="0"/>
              <a:ea typeface="微软雅黑"/>
              <a:sym typeface="Arial"/>
            </a:endParaRPr>
          </a:p>
        </p:txBody>
      </p:sp>
    </p:spTree>
    <p:extLst>
      <p:ext uri="{BB962C8B-B14F-4D97-AF65-F5344CB8AC3E}">
        <p14:creationId xmlns:p14="http://schemas.microsoft.com/office/powerpoint/2010/main" val="1053392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861241460"/>
          <p:cNvSpPr txBox="1">
            <a:spLocks/>
          </p:cNvSpPr>
          <p:nvPr/>
        </p:nvSpPr>
        <p:spPr>
          <a:xfrm>
            <a:off x="294651" y="235341"/>
            <a:ext cx="8122348" cy="652444"/>
          </a:xfrm>
          <a:prstGeom prst="rect">
            <a:avLst/>
          </a:prstGeom>
        </p:spPr>
        <p:txBody>
          <a:bodyPr wrap="square">
            <a:noAutofit/>
          </a:bodyPr>
          <a:lstStyle>
            <a:lvl1pPr algn="ctr" defTabSz="914400" rtl="0" eaLnBrk="1" latinLnBrk="0" hangingPunct="1">
              <a:spcBef>
                <a:spcPct val="0"/>
              </a:spcBef>
              <a:buNone/>
              <a:defRPr sz="4400" kern="1200">
                <a:solidFill>
                  <a:srgbClr val="0070C0"/>
                </a:solidFill>
                <a:latin typeface="+mj-lt"/>
                <a:ea typeface="+mj-ea"/>
                <a:cs typeface="+mj-cs"/>
              </a:defRPr>
            </a:lvl1pPr>
          </a:lstStyle>
          <a:p>
            <a:pPr algn="l" fontAlgn="ctr"/>
            <a:r>
              <a:rPr lang="en-US" altLang="zh-CN" sz="2400" b="1" dirty="0" smtClean="0">
                <a:latin typeface="Arial" panose="020B0604020202020204" pitchFamily="34" charset="0"/>
                <a:ea typeface="微软雅黑"/>
                <a:sym typeface="Arial"/>
              </a:rPr>
              <a:t>Configuration Process</a:t>
            </a:r>
            <a:endParaRPr lang="en-US" altLang="zh-CN" sz="2400" b="1" dirty="0">
              <a:latin typeface="Arial" panose="020B0604020202020204" pitchFamily="34" charset="0"/>
              <a:ea typeface="微软雅黑"/>
              <a:sym typeface="Arial"/>
            </a:endParaRPr>
          </a:p>
        </p:txBody>
      </p:sp>
      <p:sp>
        <p:nvSpPr>
          <p:cNvPr id="5" name="1145091090"/>
          <p:cNvSpPr txBox="1"/>
          <p:nvPr/>
        </p:nvSpPr>
        <p:spPr>
          <a:xfrm>
            <a:off x="7620000" y="844352"/>
            <a:ext cx="1493113" cy="1584176"/>
          </a:xfrm>
          <a:prstGeom prst="rect">
            <a:avLst/>
          </a:prstGeom>
          <a:solidFill>
            <a:srgbClr val="0070C0"/>
          </a:solidFill>
        </p:spPr>
        <p:txBody>
          <a:bodyPr wrap="square" rtlCol="0" anchor="ctr">
            <a:noAutofit/>
          </a:bodyPr>
          <a:lstStyle/>
          <a:p>
            <a:pPr algn="ctr" fontAlgn="ctr"/>
            <a:r>
              <a:rPr lang="en-US" altLang="zh-CN" sz="1050" dirty="0" smtClean="0">
                <a:solidFill>
                  <a:schemeClr val="bg1"/>
                </a:solidFill>
                <a:latin typeface="Arial" panose="020B0604020202020204" pitchFamily="34" charset="0"/>
              </a:rPr>
              <a:t>The tool automatically calculates the number. Four high-density enclosures and four loops are needed. Therefore, one pair of interface modules needs to be added.</a:t>
            </a:r>
            <a:endParaRPr lang="en-US" sz="1050" dirty="0">
              <a:solidFill>
                <a:schemeClr val="bg1"/>
              </a:solidFill>
              <a:latin typeface="Arial" panose="020B0604020202020204" pitchFamily="34" charset="0"/>
            </a:endParaRPr>
          </a:p>
        </p:txBody>
      </p:sp>
      <p:cxnSp>
        <p:nvCxnSpPr>
          <p:cNvPr id="6" name="直接箭头连接符 5"/>
          <p:cNvCxnSpPr>
            <a:endCxn id="5" idx="1"/>
          </p:cNvCxnSpPr>
          <p:nvPr/>
        </p:nvCxnSpPr>
        <p:spPr>
          <a:xfrm>
            <a:off x="6372200" y="988369"/>
            <a:ext cx="1247800" cy="648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endCxn id="5" idx="1"/>
          </p:cNvCxnSpPr>
          <p:nvPr/>
        </p:nvCxnSpPr>
        <p:spPr>
          <a:xfrm>
            <a:off x="6444208" y="1492425"/>
            <a:ext cx="1175792" cy="144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2" idx="3"/>
          </p:cNvCxnSpPr>
          <p:nvPr/>
        </p:nvCxnSpPr>
        <p:spPr>
          <a:xfrm>
            <a:off x="6892873" y="2320516"/>
            <a:ext cx="679502" cy="832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1612510710"/>
          <p:cNvSpPr txBox="1"/>
          <p:nvPr/>
        </p:nvSpPr>
        <p:spPr>
          <a:xfrm>
            <a:off x="7620462" y="2644552"/>
            <a:ext cx="1493113" cy="938719"/>
          </a:xfrm>
          <a:prstGeom prst="rect">
            <a:avLst/>
          </a:prstGeom>
          <a:solidFill>
            <a:srgbClr val="0070C0"/>
          </a:solidFill>
        </p:spPr>
        <p:txBody>
          <a:bodyPr wrap="square" rtlCol="0" anchor="ctr">
            <a:noAutofit/>
          </a:bodyPr>
          <a:lstStyle/>
          <a:p>
            <a:pPr algn="ctr" fontAlgn="ctr"/>
            <a:r>
              <a:rPr lang="en-US" altLang="zh-CN" sz="1050" dirty="0" smtClean="0">
                <a:solidFill>
                  <a:schemeClr val="bg1"/>
                </a:solidFill>
                <a:latin typeface="Arial" panose="020B0604020202020204" pitchFamily="34" charset="0"/>
              </a:rPr>
              <a:t>16 cables are required for four high-density enclosures in one cabinet.</a:t>
            </a:r>
            <a:endParaRPr lang="en-US" sz="1050" dirty="0">
              <a:solidFill>
                <a:schemeClr val="bg1"/>
              </a:solidFill>
              <a:latin typeface="Arial" panose="020B0604020202020204" pitchFamily="34" charset="0"/>
            </a:endParaRPr>
          </a:p>
        </p:txBody>
      </p:sp>
      <p:cxnSp>
        <p:nvCxnSpPr>
          <p:cNvPr id="18" name="直接箭头连接符 17"/>
          <p:cNvCxnSpPr/>
          <p:nvPr/>
        </p:nvCxnSpPr>
        <p:spPr>
          <a:xfrm>
            <a:off x="6876256" y="3580656"/>
            <a:ext cx="720080"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1094101760"/>
          <p:cNvSpPr txBox="1"/>
          <p:nvPr/>
        </p:nvSpPr>
        <p:spPr>
          <a:xfrm>
            <a:off x="7471375" y="4300736"/>
            <a:ext cx="1493113" cy="261610"/>
          </a:xfrm>
          <a:prstGeom prst="rect">
            <a:avLst/>
          </a:prstGeom>
          <a:solidFill>
            <a:srgbClr val="0070C0"/>
          </a:solidFill>
        </p:spPr>
        <p:txBody>
          <a:bodyPr wrap="square" rtlCol="0" anchor="ctr">
            <a:noAutofit/>
          </a:bodyPr>
          <a:lstStyle/>
          <a:p>
            <a:pPr algn="ctr" fontAlgn="ctr"/>
            <a:r>
              <a:rPr lang="en-US" altLang="zh-CN" sz="1050" dirty="0" smtClean="0">
                <a:solidFill>
                  <a:schemeClr val="bg1"/>
                </a:solidFill>
                <a:latin typeface="Arial" panose="020B0604020202020204" pitchFamily="34" charset="0"/>
              </a:rPr>
              <a:t>Select snapshot.</a:t>
            </a:r>
            <a:endParaRPr lang="en-US" sz="1050" dirty="0">
              <a:solidFill>
                <a:schemeClr val="bg1"/>
              </a:solidFill>
              <a:latin typeface="Arial" panose="020B0604020202020204" pitchFamily="34" charset="0"/>
            </a:endParaRPr>
          </a:p>
        </p:txBody>
      </p:sp>
      <p:pic>
        <p:nvPicPr>
          <p:cNvPr id="2" name="图片 1"/>
          <p:cNvPicPr>
            <a:picLocks noChangeAspect="1"/>
          </p:cNvPicPr>
          <p:nvPr/>
        </p:nvPicPr>
        <p:blipFill>
          <a:blip r:embed="rId3"/>
          <a:stretch>
            <a:fillRect/>
          </a:stretch>
        </p:blipFill>
        <p:spPr>
          <a:xfrm>
            <a:off x="251520" y="916360"/>
            <a:ext cx="6641353" cy="2808312"/>
          </a:xfrm>
          <a:prstGeom prst="rect">
            <a:avLst/>
          </a:prstGeom>
        </p:spPr>
      </p:pic>
    </p:spTree>
    <p:extLst>
      <p:ext uri="{BB962C8B-B14F-4D97-AF65-F5344CB8AC3E}">
        <p14:creationId xmlns:p14="http://schemas.microsoft.com/office/powerpoint/2010/main" val="728835132"/>
      </p:ext>
    </p:extLst>
  </p:cSld>
  <p:clrMapOvr>
    <a:masterClrMapping/>
  </p:clrMapOvr>
  <p:transition advClick="0" advTm="8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570989468"/>
          <p:cNvSpPr>
            <a:spLocks noGrp="1"/>
          </p:cNvSpPr>
          <p:nvPr>
            <p:ph type="title"/>
          </p:nvPr>
        </p:nvSpPr>
        <p:spPr>
          <a:xfrm>
            <a:off x="294953" y="230188"/>
            <a:ext cx="8122348" cy="652444"/>
          </a:xfrm>
        </p:spPr>
        <p:txBody>
          <a:bodyPr wrap="square">
            <a:noAutofit/>
          </a:bodyPr>
          <a:lstStyle/>
          <a:p>
            <a:pPr algn="l" rtl="0" eaLnBrk="1" fontAlgn="ctr" latinLnBrk="0" hangingPunct="1"/>
            <a:r>
              <a:rPr lang="en-US" altLang="zh-CN" sz="2400" b="1" dirty="0" smtClean="0">
                <a:solidFill>
                  <a:srgbClr val="0070C0"/>
                </a:solidFill>
                <a:latin typeface="Arial" panose="020B0604020202020204" pitchFamily="34" charset="0"/>
                <a:ea typeface="微软雅黑"/>
                <a:sym typeface="Arial"/>
              </a:rPr>
              <a:t>Configuration Example 2</a:t>
            </a:r>
            <a:endParaRPr lang="en-US" altLang="zh-CN" sz="2400" b="1" dirty="0">
              <a:solidFill>
                <a:srgbClr val="0070C0"/>
              </a:solidFill>
              <a:latin typeface="Arial" panose="020B0604020202020204" pitchFamily="34" charset="0"/>
              <a:ea typeface="微软雅黑"/>
              <a:sym typeface="Arial"/>
            </a:endParaRPr>
          </a:p>
        </p:txBody>
      </p:sp>
      <p:sp>
        <p:nvSpPr>
          <p:cNvPr id="4" name="923404579"/>
          <p:cNvSpPr txBox="1"/>
          <p:nvPr/>
        </p:nvSpPr>
        <p:spPr>
          <a:xfrm>
            <a:off x="304478" y="772344"/>
            <a:ext cx="7200800" cy="3831818"/>
          </a:xfrm>
          <a:prstGeom prst="rect">
            <a:avLst/>
          </a:prstGeom>
          <a:noFill/>
        </p:spPr>
        <p:txBody>
          <a:bodyPr wrap="square" rtlCol="0">
            <a:noAutofit/>
          </a:bodyPr>
          <a:lstStyle/>
          <a:p>
            <a:pPr fontAlgn="ctr">
              <a:lnSpc>
                <a:spcPct val="150000"/>
              </a:lnSpc>
            </a:pPr>
            <a:r>
              <a:rPr lang="en-US" altLang="zh-CN" dirty="0" smtClean="0">
                <a:latin typeface="Arial" panose="020B0604020202020204" pitchFamily="34" charset="0"/>
              </a:rPr>
              <a:t>Requirements:</a:t>
            </a:r>
          </a:p>
          <a:p>
            <a:pPr marL="285750" indent="-285750" fontAlgn="ctr">
              <a:lnSpc>
                <a:spcPct val="150000"/>
              </a:lnSpc>
              <a:buFont typeface="Wingdings" panose="05000000000000000000" pitchFamily="2" charset="2"/>
              <a:buChar char="Ø"/>
            </a:pPr>
            <a:r>
              <a:rPr lang="en-US" altLang="zh-CN" dirty="0" smtClean="0">
                <a:latin typeface="Arial" panose="020B0604020202020204" pitchFamily="34" charset="0"/>
              </a:rPr>
              <a:t>One OceanStor 2800 V5</a:t>
            </a:r>
          </a:p>
          <a:p>
            <a:pPr marL="285750" indent="-285750" fontAlgn="ctr">
              <a:lnSpc>
                <a:spcPct val="150000"/>
              </a:lnSpc>
              <a:buFont typeface="Wingdings" panose="05000000000000000000" pitchFamily="2" charset="2"/>
              <a:buChar char="Ø"/>
            </a:pPr>
            <a:r>
              <a:rPr lang="en-US" altLang="zh-CN" dirty="0" smtClean="0">
                <a:latin typeface="Arial" panose="020B0604020202020204" pitchFamily="34" charset="0"/>
              </a:rPr>
              <a:t>Lightweight video cloud scenario, where the storage system provides both virtualization and video storage</a:t>
            </a:r>
          </a:p>
          <a:p>
            <a:pPr marL="285750" indent="-285750" fontAlgn="ctr">
              <a:lnSpc>
                <a:spcPct val="150000"/>
              </a:lnSpc>
              <a:buFont typeface="Wingdings" panose="05000000000000000000" pitchFamily="2" charset="2"/>
              <a:buChar char="Ø"/>
            </a:pPr>
            <a:r>
              <a:rPr lang="en-US" altLang="zh-CN" dirty="0" smtClean="0">
                <a:latin typeface="Arial" panose="020B0604020202020204" pitchFamily="34" charset="0"/>
              </a:rPr>
              <a:t>SAN+NAS, providing eight 10 </a:t>
            </a:r>
            <a:r>
              <a:rPr lang="en-US" altLang="zh-CN" dirty="0" err="1" smtClean="0">
                <a:latin typeface="Arial" panose="020B0604020202020204" pitchFamily="34" charset="0"/>
              </a:rPr>
              <a:t>Gbit</a:t>
            </a:r>
            <a:r>
              <a:rPr lang="en-US" altLang="zh-CN" dirty="0" smtClean="0">
                <a:latin typeface="Arial" panose="020B0604020202020204" pitchFamily="34" charset="0"/>
              </a:rPr>
              <a:t>/s ports</a:t>
            </a:r>
          </a:p>
          <a:p>
            <a:pPr marL="285750" indent="-285750" fontAlgn="ctr">
              <a:lnSpc>
                <a:spcPct val="150000"/>
              </a:lnSpc>
              <a:buFont typeface="Wingdings" panose="05000000000000000000" pitchFamily="2" charset="2"/>
              <a:buChar char="Ø"/>
            </a:pPr>
            <a:r>
              <a:rPr lang="en-US" altLang="zh-CN" dirty="0" smtClean="0">
                <a:latin typeface="Arial" panose="020B0604020202020204" pitchFamily="34" charset="0"/>
              </a:rPr>
              <a:t>8 x 600 GB SAS disks acting as VM system disks, and 144 x 6 TB disks used for video storage</a:t>
            </a:r>
          </a:p>
          <a:p>
            <a:pPr marL="285750" indent="-285750" fontAlgn="ctr">
              <a:lnSpc>
                <a:spcPct val="150000"/>
              </a:lnSpc>
              <a:buFont typeface="Wingdings" panose="05000000000000000000" pitchFamily="2" charset="2"/>
              <a:buChar char="Ø"/>
            </a:pPr>
            <a:r>
              <a:rPr lang="en-US" altLang="zh-CN" dirty="0" smtClean="0">
                <a:latin typeface="Arial" panose="020B0604020202020204" pitchFamily="34" charset="0"/>
              </a:rPr>
              <a:t>Snapshot</a:t>
            </a:r>
          </a:p>
          <a:p>
            <a:pPr marL="285750" indent="-285750" fontAlgn="ctr">
              <a:lnSpc>
                <a:spcPct val="150000"/>
              </a:lnSpc>
              <a:buFont typeface="Wingdings" panose="05000000000000000000" pitchFamily="2" charset="2"/>
              <a:buChar char="Ø"/>
            </a:pPr>
            <a:endParaRPr lang="en-US" dirty="0">
              <a:latin typeface="Arial" panose="020B0604020202020204" pitchFamily="34" charset="0"/>
            </a:endParaRPr>
          </a:p>
        </p:txBody>
      </p:sp>
    </p:spTree>
    <p:extLst>
      <p:ext uri="{BB962C8B-B14F-4D97-AF65-F5344CB8AC3E}">
        <p14:creationId xmlns:p14="http://schemas.microsoft.com/office/powerpoint/2010/main" val="1625802625"/>
      </p:ext>
    </p:extLst>
  </p:cSld>
  <p:clrMapOvr>
    <a:masterClrMapping/>
  </p:clrMapOvr>
  <p:transition advClick="0" advTm="8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42928540"/>
          <p:cNvSpPr txBox="1">
            <a:spLocks/>
          </p:cNvSpPr>
          <p:nvPr/>
        </p:nvSpPr>
        <p:spPr>
          <a:xfrm>
            <a:off x="302336" y="244196"/>
            <a:ext cx="8122348" cy="652444"/>
          </a:xfrm>
          <a:prstGeom prst="rect">
            <a:avLst/>
          </a:prstGeom>
        </p:spPr>
        <p:txBody>
          <a:bodyPr wrap="square">
            <a:noAutofit/>
          </a:bodyPr>
          <a:lstStyle>
            <a:lvl1pPr algn="ctr" defTabSz="914400" rtl="0" eaLnBrk="1" latinLnBrk="0" hangingPunct="1">
              <a:spcBef>
                <a:spcPct val="0"/>
              </a:spcBef>
              <a:buNone/>
              <a:defRPr sz="4400" kern="1200">
                <a:solidFill>
                  <a:srgbClr val="0070C0"/>
                </a:solidFill>
                <a:latin typeface="+mj-lt"/>
                <a:ea typeface="+mj-ea"/>
                <a:cs typeface="+mj-cs"/>
              </a:defRPr>
            </a:lvl1pPr>
          </a:lstStyle>
          <a:p>
            <a:pPr algn="l" fontAlgn="ctr"/>
            <a:r>
              <a:rPr lang="en-US" altLang="zh-CN" sz="2400" b="1" dirty="0" smtClean="0">
                <a:latin typeface="Arial" panose="020B0604020202020204" pitchFamily="34" charset="0"/>
                <a:ea typeface="微软雅黑"/>
                <a:sym typeface="Arial"/>
              </a:rPr>
              <a:t>Configuration Process</a:t>
            </a:r>
            <a:endParaRPr lang="en-US" altLang="zh-CN" sz="2400" b="1" dirty="0">
              <a:latin typeface="Arial" panose="020B0604020202020204" pitchFamily="34" charset="0"/>
              <a:ea typeface="微软雅黑"/>
              <a:sym typeface="Arial"/>
            </a:endParaRPr>
          </a:p>
        </p:txBody>
      </p:sp>
      <p:sp>
        <p:nvSpPr>
          <p:cNvPr id="5" name="333681331"/>
          <p:cNvSpPr txBox="1"/>
          <p:nvPr/>
        </p:nvSpPr>
        <p:spPr>
          <a:xfrm>
            <a:off x="7816969" y="844352"/>
            <a:ext cx="1296144" cy="430887"/>
          </a:xfrm>
          <a:prstGeom prst="rect">
            <a:avLst/>
          </a:prstGeom>
          <a:solidFill>
            <a:srgbClr val="0070C0"/>
          </a:solidFill>
        </p:spPr>
        <p:txBody>
          <a:bodyPr wrap="square" rtlCol="0">
            <a:noAutofit/>
          </a:bodyPr>
          <a:lstStyle/>
          <a:p>
            <a:pPr algn="ctr" fontAlgn="ctr"/>
            <a:r>
              <a:rPr lang="en-US" altLang="zh-CN" sz="1100" dirty="0" smtClean="0">
                <a:solidFill>
                  <a:schemeClr val="bg1"/>
                </a:solidFill>
                <a:latin typeface="Arial" panose="020B0604020202020204" pitchFamily="34" charset="0"/>
              </a:rPr>
              <a:t>Select 64 GB cache.</a:t>
            </a:r>
            <a:endParaRPr lang="en-US" sz="1100" dirty="0">
              <a:solidFill>
                <a:schemeClr val="bg1"/>
              </a:solidFill>
              <a:latin typeface="Arial" panose="020B0604020202020204" pitchFamily="34" charset="0"/>
            </a:endParaRPr>
          </a:p>
        </p:txBody>
      </p:sp>
      <p:cxnSp>
        <p:nvCxnSpPr>
          <p:cNvPr id="6" name="直接箭头连接符 5"/>
          <p:cNvCxnSpPr/>
          <p:nvPr/>
        </p:nvCxnSpPr>
        <p:spPr>
          <a:xfrm flipV="1">
            <a:off x="7236296" y="1060377"/>
            <a:ext cx="580673" cy="648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7236296" y="1492425"/>
            <a:ext cx="576064" cy="360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1956575094"/>
          <p:cNvSpPr txBox="1"/>
          <p:nvPr/>
        </p:nvSpPr>
        <p:spPr>
          <a:xfrm>
            <a:off x="7847856" y="1348408"/>
            <a:ext cx="1296144" cy="261610"/>
          </a:xfrm>
          <a:prstGeom prst="rect">
            <a:avLst/>
          </a:prstGeom>
          <a:solidFill>
            <a:srgbClr val="0070C0"/>
          </a:solidFill>
        </p:spPr>
        <p:txBody>
          <a:bodyPr wrap="square" rtlCol="0">
            <a:noAutofit/>
          </a:bodyPr>
          <a:lstStyle/>
          <a:p>
            <a:pPr algn="ctr" fontAlgn="ctr"/>
            <a:r>
              <a:rPr lang="en-US" altLang="zh-CN" sz="1100" dirty="0" smtClean="0">
                <a:solidFill>
                  <a:schemeClr val="bg1"/>
                </a:solidFill>
                <a:latin typeface="Arial" panose="020B0604020202020204" pitchFamily="34" charset="0"/>
              </a:rPr>
              <a:t>Select SAN+NAS.</a:t>
            </a:r>
            <a:endParaRPr lang="en-US" sz="1100" dirty="0">
              <a:solidFill>
                <a:schemeClr val="bg1"/>
              </a:solidFill>
              <a:latin typeface="Arial" panose="020B0604020202020204" pitchFamily="34" charset="0"/>
            </a:endParaRPr>
          </a:p>
        </p:txBody>
      </p:sp>
      <p:cxnSp>
        <p:nvCxnSpPr>
          <p:cNvPr id="12" name="直接箭头连接符 11"/>
          <p:cNvCxnSpPr/>
          <p:nvPr/>
        </p:nvCxnSpPr>
        <p:spPr>
          <a:xfrm flipV="1">
            <a:off x="7236296" y="1767243"/>
            <a:ext cx="602582" cy="301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1055823524"/>
          <p:cNvSpPr txBox="1"/>
          <p:nvPr/>
        </p:nvSpPr>
        <p:spPr>
          <a:xfrm>
            <a:off x="7838878" y="1636440"/>
            <a:ext cx="1296144" cy="600164"/>
          </a:xfrm>
          <a:prstGeom prst="rect">
            <a:avLst/>
          </a:prstGeom>
          <a:solidFill>
            <a:srgbClr val="0070C0"/>
          </a:solidFill>
        </p:spPr>
        <p:txBody>
          <a:bodyPr wrap="square" rtlCol="0">
            <a:noAutofit/>
          </a:bodyPr>
          <a:lstStyle/>
          <a:p>
            <a:pPr algn="ctr" fontAlgn="ctr"/>
            <a:r>
              <a:rPr lang="en-US" altLang="zh-CN" sz="1100" dirty="0" smtClean="0">
                <a:solidFill>
                  <a:schemeClr val="bg1"/>
                </a:solidFill>
                <a:latin typeface="Arial" panose="020B0604020202020204" pitchFamily="34" charset="0"/>
              </a:rPr>
              <a:t>Select the lightweight video cloud.</a:t>
            </a:r>
            <a:endParaRPr lang="en-US" sz="1100" dirty="0">
              <a:solidFill>
                <a:schemeClr val="bg1"/>
              </a:solidFill>
              <a:latin typeface="Arial" panose="020B0604020202020204" pitchFamily="34" charset="0"/>
            </a:endParaRPr>
          </a:p>
        </p:txBody>
      </p:sp>
      <p:sp>
        <p:nvSpPr>
          <p:cNvPr id="15" name="697051225"/>
          <p:cNvSpPr txBox="1"/>
          <p:nvPr/>
        </p:nvSpPr>
        <p:spPr>
          <a:xfrm>
            <a:off x="7847856" y="2716560"/>
            <a:ext cx="1296144" cy="261610"/>
          </a:xfrm>
          <a:prstGeom prst="rect">
            <a:avLst/>
          </a:prstGeom>
          <a:solidFill>
            <a:srgbClr val="0070C0"/>
          </a:solidFill>
        </p:spPr>
        <p:txBody>
          <a:bodyPr wrap="square" rtlCol="0">
            <a:noAutofit/>
          </a:bodyPr>
          <a:lstStyle/>
          <a:p>
            <a:pPr algn="ctr" fontAlgn="ctr"/>
            <a:r>
              <a:rPr lang="en-US" altLang="zh-CN" sz="1100" dirty="0" smtClean="0">
                <a:solidFill>
                  <a:schemeClr val="bg1"/>
                </a:solidFill>
                <a:latin typeface="Arial" panose="020B0604020202020204" pitchFamily="34" charset="0"/>
              </a:rPr>
              <a:t>Interface module</a:t>
            </a:r>
            <a:endParaRPr lang="en-US" sz="1100" dirty="0">
              <a:solidFill>
                <a:schemeClr val="bg1"/>
              </a:solidFill>
              <a:latin typeface="Arial" panose="020B0604020202020204" pitchFamily="34" charset="0"/>
            </a:endParaRPr>
          </a:p>
        </p:txBody>
      </p:sp>
      <p:cxnSp>
        <p:nvCxnSpPr>
          <p:cNvPr id="16" name="直接箭头连接符 15"/>
          <p:cNvCxnSpPr>
            <a:endCxn id="15" idx="1"/>
          </p:cNvCxnSpPr>
          <p:nvPr/>
        </p:nvCxnSpPr>
        <p:spPr>
          <a:xfrm flipV="1">
            <a:off x="7164288" y="2847365"/>
            <a:ext cx="683568" cy="13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7164288" y="3351419"/>
            <a:ext cx="674590" cy="13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7164288" y="4084712"/>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129845359"/>
          <p:cNvSpPr txBox="1"/>
          <p:nvPr/>
        </p:nvSpPr>
        <p:spPr>
          <a:xfrm>
            <a:off x="7847586" y="3220616"/>
            <a:ext cx="1296144" cy="430887"/>
          </a:xfrm>
          <a:prstGeom prst="rect">
            <a:avLst/>
          </a:prstGeom>
          <a:solidFill>
            <a:srgbClr val="0070C0"/>
          </a:solidFill>
        </p:spPr>
        <p:txBody>
          <a:bodyPr wrap="square" rtlCol="0">
            <a:noAutofit/>
          </a:bodyPr>
          <a:lstStyle/>
          <a:p>
            <a:pPr algn="ctr" fontAlgn="ctr"/>
            <a:r>
              <a:rPr lang="en-US" altLang="zh-CN" sz="1100" dirty="0" smtClean="0">
                <a:solidFill>
                  <a:schemeClr val="bg1"/>
                </a:solidFill>
                <a:latin typeface="Arial" panose="020B0604020202020204" pitchFamily="34" charset="0"/>
              </a:rPr>
              <a:t>Virtualization system disk</a:t>
            </a:r>
            <a:endParaRPr lang="en-US" sz="1100" dirty="0">
              <a:solidFill>
                <a:schemeClr val="bg1"/>
              </a:solidFill>
              <a:latin typeface="Arial" panose="020B0604020202020204" pitchFamily="34" charset="0"/>
            </a:endParaRPr>
          </a:p>
        </p:txBody>
      </p:sp>
      <p:sp>
        <p:nvSpPr>
          <p:cNvPr id="22" name="930218138"/>
          <p:cNvSpPr txBox="1"/>
          <p:nvPr/>
        </p:nvSpPr>
        <p:spPr>
          <a:xfrm>
            <a:off x="7847856" y="3940696"/>
            <a:ext cx="1296144" cy="430887"/>
          </a:xfrm>
          <a:prstGeom prst="rect">
            <a:avLst/>
          </a:prstGeom>
          <a:solidFill>
            <a:srgbClr val="0070C0"/>
          </a:solidFill>
        </p:spPr>
        <p:txBody>
          <a:bodyPr wrap="square" rtlCol="0">
            <a:noAutofit/>
          </a:bodyPr>
          <a:lstStyle/>
          <a:p>
            <a:pPr algn="ctr" fontAlgn="ctr"/>
            <a:r>
              <a:rPr lang="en-US" altLang="zh-CN" sz="1100" dirty="0" smtClean="0">
                <a:solidFill>
                  <a:schemeClr val="bg1"/>
                </a:solidFill>
                <a:latin typeface="Arial" panose="020B0604020202020204" pitchFamily="34" charset="0"/>
              </a:rPr>
              <a:t>Video capacity disk</a:t>
            </a:r>
            <a:endParaRPr lang="en-US" sz="1100" dirty="0">
              <a:solidFill>
                <a:schemeClr val="bg1"/>
              </a:solidFill>
              <a:latin typeface="Arial" panose="020B0604020202020204" pitchFamily="34" charset="0"/>
            </a:endParaRPr>
          </a:p>
        </p:txBody>
      </p:sp>
      <p:pic>
        <p:nvPicPr>
          <p:cNvPr id="2" name="图片 1"/>
          <p:cNvPicPr>
            <a:picLocks noChangeAspect="1"/>
          </p:cNvPicPr>
          <p:nvPr/>
        </p:nvPicPr>
        <p:blipFill>
          <a:blip r:embed="rId3"/>
          <a:stretch>
            <a:fillRect/>
          </a:stretch>
        </p:blipFill>
        <p:spPr>
          <a:xfrm>
            <a:off x="1187624" y="772344"/>
            <a:ext cx="5976664" cy="3013193"/>
          </a:xfrm>
          <a:prstGeom prst="rect">
            <a:avLst/>
          </a:prstGeom>
        </p:spPr>
      </p:pic>
      <p:pic>
        <p:nvPicPr>
          <p:cNvPr id="10" name="图片 9"/>
          <p:cNvPicPr>
            <a:picLocks noChangeAspect="1"/>
          </p:cNvPicPr>
          <p:nvPr/>
        </p:nvPicPr>
        <p:blipFill>
          <a:blip r:embed="rId4"/>
          <a:stretch>
            <a:fillRect/>
          </a:stretch>
        </p:blipFill>
        <p:spPr>
          <a:xfrm>
            <a:off x="1187623" y="3724672"/>
            <a:ext cx="5933111" cy="1224136"/>
          </a:xfrm>
          <a:prstGeom prst="rect">
            <a:avLst/>
          </a:prstGeom>
        </p:spPr>
      </p:pic>
    </p:spTree>
    <p:extLst>
      <p:ext uri="{BB962C8B-B14F-4D97-AF65-F5344CB8AC3E}">
        <p14:creationId xmlns:p14="http://schemas.microsoft.com/office/powerpoint/2010/main" val="1631201938"/>
      </p:ext>
    </p:extLst>
  </p:cSld>
  <p:clrMapOvr>
    <a:masterClrMapping/>
  </p:clrMapOvr>
  <p:transition advClick="0" advTm="8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480660364"/>
          <p:cNvSpPr txBox="1">
            <a:spLocks/>
          </p:cNvSpPr>
          <p:nvPr/>
        </p:nvSpPr>
        <p:spPr>
          <a:xfrm>
            <a:off x="294651" y="234380"/>
            <a:ext cx="8122348" cy="652444"/>
          </a:xfrm>
          <a:prstGeom prst="rect">
            <a:avLst/>
          </a:prstGeom>
        </p:spPr>
        <p:txBody>
          <a:bodyPr wrap="square">
            <a:noAutofit/>
          </a:bodyPr>
          <a:lstStyle>
            <a:lvl1pPr algn="ctr" defTabSz="914400" rtl="0" eaLnBrk="1" latinLnBrk="0" hangingPunct="1">
              <a:spcBef>
                <a:spcPct val="0"/>
              </a:spcBef>
              <a:buNone/>
              <a:defRPr sz="4400" kern="1200">
                <a:solidFill>
                  <a:srgbClr val="0070C0"/>
                </a:solidFill>
                <a:latin typeface="+mj-lt"/>
                <a:ea typeface="+mj-ea"/>
                <a:cs typeface="+mj-cs"/>
              </a:defRPr>
            </a:lvl1pPr>
          </a:lstStyle>
          <a:p>
            <a:pPr algn="l" fontAlgn="ctr"/>
            <a:r>
              <a:rPr lang="en-US" altLang="zh-CN" sz="2400" b="1" dirty="0" smtClean="0">
                <a:latin typeface="Arial" panose="020B0604020202020204" pitchFamily="34" charset="0"/>
                <a:ea typeface="微软雅黑"/>
                <a:sym typeface="Arial"/>
              </a:rPr>
              <a:t>Configuration Process</a:t>
            </a:r>
            <a:endParaRPr lang="en-US" altLang="zh-CN" sz="2400" b="1" dirty="0">
              <a:latin typeface="Arial" panose="020B0604020202020204" pitchFamily="34" charset="0"/>
              <a:ea typeface="微软雅黑"/>
              <a:sym typeface="Arial"/>
            </a:endParaRPr>
          </a:p>
        </p:txBody>
      </p:sp>
      <p:sp>
        <p:nvSpPr>
          <p:cNvPr id="5" name="1112245298"/>
          <p:cNvSpPr txBox="1"/>
          <p:nvPr/>
        </p:nvSpPr>
        <p:spPr>
          <a:xfrm>
            <a:off x="7816969" y="1276400"/>
            <a:ext cx="1296144" cy="938719"/>
          </a:xfrm>
          <a:prstGeom prst="rect">
            <a:avLst/>
          </a:prstGeom>
          <a:solidFill>
            <a:srgbClr val="0070C0"/>
          </a:solidFill>
        </p:spPr>
        <p:txBody>
          <a:bodyPr wrap="square" rtlCol="0">
            <a:noAutofit/>
          </a:bodyPr>
          <a:lstStyle/>
          <a:p>
            <a:pPr algn="ctr" fontAlgn="ctr"/>
            <a:r>
              <a:rPr lang="en-US" altLang="zh-CN" sz="1100" dirty="0" smtClean="0">
                <a:solidFill>
                  <a:schemeClr val="bg1"/>
                </a:solidFill>
                <a:latin typeface="Arial" panose="020B0604020202020204" pitchFamily="34" charset="0"/>
              </a:rPr>
              <a:t>The system automatically calculates six standard enclosures.</a:t>
            </a:r>
            <a:endParaRPr lang="en-US" sz="1100" dirty="0">
              <a:solidFill>
                <a:schemeClr val="bg1"/>
              </a:solidFill>
              <a:latin typeface="Arial" panose="020B0604020202020204" pitchFamily="34" charset="0"/>
            </a:endParaRPr>
          </a:p>
        </p:txBody>
      </p:sp>
      <p:cxnSp>
        <p:nvCxnSpPr>
          <p:cNvPr id="6" name="直接箭头连接符 5"/>
          <p:cNvCxnSpPr>
            <a:endCxn id="5" idx="1"/>
          </p:cNvCxnSpPr>
          <p:nvPr/>
        </p:nvCxnSpPr>
        <p:spPr>
          <a:xfrm>
            <a:off x="7020272" y="1276400"/>
            <a:ext cx="796697" cy="469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endCxn id="5" idx="1"/>
          </p:cNvCxnSpPr>
          <p:nvPr/>
        </p:nvCxnSpPr>
        <p:spPr>
          <a:xfrm>
            <a:off x="7020272" y="1636440"/>
            <a:ext cx="796697" cy="109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7020272" y="2500536"/>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1173871477"/>
          <p:cNvSpPr txBox="1"/>
          <p:nvPr/>
        </p:nvSpPr>
        <p:spPr>
          <a:xfrm>
            <a:off x="7740352" y="2327545"/>
            <a:ext cx="1296144" cy="769441"/>
          </a:xfrm>
          <a:prstGeom prst="rect">
            <a:avLst/>
          </a:prstGeom>
          <a:solidFill>
            <a:srgbClr val="0070C0"/>
          </a:solidFill>
        </p:spPr>
        <p:txBody>
          <a:bodyPr wrap="square" rtlCol="0">
            <a:noAutofit/>
          </a:bodyPr>
          <a:lstStyle/>
          <a:p>
            <a:pPr algn="ctr" fontAlgn="ctr"/>
            <a:r>
              <a:rPr lang="en-US" altLang="zh-CN" sz="1100" dirty="0" smtClean="0">
                <a:solidFill>
                  <a:schemeClr val="bg1"/>
                </a:solidFill>
                <a:latin typeface="Arial" panose="020B0604020202020204" pitchFamily="34" charset="0"/>
              </a:rPr>
              <a:t>Select the length of the cable connected to a host.</a:t>
            </a:r>
            <a:endParaRPr lang="en-US" sz="1100" dirty="0">
              <a:solidFill>
                <a:schemeClr val="bg1"/>
              </a:solidFill>
              <a:latin typeface="Arial" panose="020B0604020202020204" pitchFamily="34" charset="0"/>
            </a:endParaRPr>
          </a:p>
        </p:txBody>
      </p:sp>
      <p:cxnSp>
        <p:nvCxnSpPr>
          <p:cNvPr id="10" name="直接箭头连接符 9"/>
          <p:cNvCxnSpPr>
            <a:endCxn id="11" idx="1"/>
          </p:cNvCxnSpPr>
          <p:nvPr/>
        </p:nvCxnSpPr>
        <p:spPr>
          <a:xfrm flipV="1">
            <a:off x="7020272" y="3423429"/>
            <a:ext cx="720080" cy="13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548366715"/>
          <p:cNvSpPr txBox="1"/>
          <p:nvPr/>
        </p:nvSpPr>
        <p:spPr>
          <a:xfrm>
            <a:off x="7740352" y="3292624"/>
            <a:ext cx="1296144" cy="261610"/>
          </a:xfrm>
          <a:prstGeom prst="rect">
            <a:avLst/>
          </a:prstGeom>
          <a:solidFill>
            <a:srgbClr val="0070C0"/>
          </a:solidFill>
        </p:spPr>
        <p:txBody>
          <a:bodyPr wrap="square" rtlCol="0">
            <a:noAutofit/>
          </a:bodyPr>
          <a:lstStyle/>
          <a:p>
            <a:pPr algn="ctr" fontAlgn="ctr"/>
            <a:r>
              <a:rPr lang="en-US" altLang="zh-CN" sz="1100" dirty="0" smtClean="0">
                <a:solidFill>
                  <a:schemeClr val="bg1"/>
                </a:solidFill>
                <a:latin typeface="Arial" panose="020B0604020202020204" pitchFamily="34" charset="0"/>
              </a:rPr>
              <a:t>Select snapshot.</a:t>
            </a:r>
            <a:endParaRPr lang="en-US" sz="1100" dirty="0">
              <a:solidFill>
                <a:schemeClr val="bg1"/>
              </a:solidFill>
              <a:latin typeface="Arial" panose="020B0604020202020204" pitchFamily="34" charset="0"/>
            </a:endParaRPr>
          </a:p>
        </p:txBody>
      </p:sp>
      <p:pic>
        <p:nvPicPr>
          <p:cNvPr id="2" name="图片 1"/>
          <p:cNvPicPr>
            <a:picLocks noChangeAspect="1"/>
          </p:cNvPicPr>
          <p:nvPr/>
        </p:nvPicPr>
        <p:blipFill>
          <a:blip r:embed="rId3"/>
          <a:stretch>
            <a:fillRect/>
          </a:stretch>
        </p:blipFill>
        <p:spPr>
          <a:xfrm>
            <a:off x="251520" y="1060376"/>
            <a:ext cx="6969920" cy="2584678"/>
          </a:xfrm>
          <a:prstGeom prst="rect">
            <a:avLst/>
          </a:prstGeom>
        </p:spPr>
      </p:pic>
    </p:spTree>
    <p:extLst>
      <p:ext uri="{BB962C8B-B14F-4D97-AF65-F5344CB8AC3E}">
        <p14:creationId xmlns:p14="http://schemas.microsoft.com/office/powerpoint/2010/main" val="1930615598"/>
      </p:ext>
    </p:extLst>
  </p:cSld>
  <p:clrMapOvr>
    <a:masterClrMapping/>
  </p:clrMapOvr>
  <p:transition advClick="0" advTm="8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3059835" y="1924272"/>
            <a:ext cx="2991415" cy="76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83448" tIns="41724" rIns="83448" bIns="41724">
            <a:noAutofit/>
          </a:bodyPr>
          <a:lstStyle>
            <a:lvl1pPr defTabSz="835025">
              <a:defRPr>
                <a:solidFill>
                  <a:schemeClr val="tx1"/>
                </a:solidFill>
                <a:latin typeface="Arial" charset="0"/>
              </a:defRPr>
            </a:lvl1pPr>
            <a:lvl2pPr marL="417513" defTabSz="835025">
              <a:defRPr>
                <a:solidFill>
                  <a:schemeClr val="tx1"/>
                </a:solidFill>
                <a:latin typeface="Arial" charset="0"/>
              </a:defRPr>
            </a:lvl2pPr>
            <a:lvl3pPr marL="835025" defTabSz="835025">
              <a:defRPr>
                <a:solidFill>
                  <a:schemeClr val="tx1"/>
                </a:solidFill>
                <a:latin typeface="Arial" charset="0"/>
              </a:defRPr>
            </a:lvl3pPr>
            <a:lvl4pPr marL="1250950" defTabSz="835025">
              <a:defRPr>
                <a:solidFill>
                  <a:schemeClr val="tx1"/>
                </a:solidFill>
                <a:latin typeface="Arial" charset="0"/>
              </a:defRPr>
            </a:lvl4pPr>
            <a:lvl5pPr marL="1668463" defTabSz="835025">
              <a:defRPr>
                <a:solidFill>
                  <a:schemeClr val="tx1"/>
                </a:solidFill>
                <a:latin typeface="Arial" charset="0"/>
              </a:defRPr>
            </a:lvl5pPr>
            <a:lvl6pPr marL="2125663" defTabSz="835025" fontAlgn="base">
              <a:spcBef>
                <a:spcPct val="0"/>
              </a:spcBef>
              <a:spcAft>
                <a:spcPct val="0"/>
              </a:spcAft>
              <a:defRPr>
                <a:solidFill>
                  <a:schemeClr val="tx1"/>
                </a:solidFill>
                <a:latin typeface="Arial" charset="0"/>
              </a:defRPr>
            </a:lvl6pPr>
            <a:lvl7pPr marL="2582863" defTabSz="835025" fontAlgn="base">
              <a:spcBef>
                <a:spcPct val="0"/>
              </a:spcBef>
              <a:spcAft>
                <a:spcPct val="0"/>
              </a:spcAft>
              <a:defRPr>
                <a:solidFill>
                  <a:schemeClr val="tx1"/>
                </a:solidFill>
                <a:latin typeface="Arial" charset="0"/>
              </a:defRPr>
            </a:lvl7pPr>
            <a:lvl8pPr marL="3040063" defTabSz="835025" fontAlgn="base">
              <a:spcBef>
                <a:spcPct val="0"/>
              </a:spcBef>
              <a:spcAft>
                <a:spcPct val="0"/>
              </a:spcAft>
              <a:defRPr>
                <a:solidFill>
                  <a:schemeClr val="tx1"/>
                </a:solidFill>
                <a:latin typeface="Arial" charset="0"/>
              </a:defRPr>
            </a:lvl8pPr>
            <a:lvl9pPr marL="3497263" defTabSz="835025" fontAlgn="base">
              <a:spcBef>
                <a:spcPct val="0"/>
              </a:spcBef>
              <a:spcAft>
                <a:spcPct val="0"/>
              </a:spcAft>
              <a:defRPr>
                <a:solidFill>
                  <a:schemeClr val="tx1"/>
                </a:solidFill>
                <a:latin typeface="Arial" charset="0"/>
              </a:defRPr>
            </a:lvl9pPr>
          </a:lstStyle>
          <a:p>
            <a:pPr eaLnBrk="0" fontAlgn="ctr" hangingPunct="0"/>
            <a:r>
              <a:rPr lang="en-US" altLang="zh-CN" sz="4400" b="1" dirty="0">
                <a:solidFill>
                  <a:srgbClr val="0070C0"/>
                </a:solidFill>
                <a:latin typeface="Arial" panose="020B0604020202020204" pitchFamily="34" charset="0"/>
                <a:ea typeface="ＭＳ Ｐゴシック" pitchFamily="34" charset="-128"/>
              </a:rPr>
              <a:t>Thank you</a:t>
            </a:r>
          </a:p>
        </p:txBody>
      </p:sp>
      <p:sp>
        <p:nvSpPr>
          <p:cNvPr id="7" name="Text Box 9">
            <a:hlinkClick r:id="rId2"/>
          </p:cNvPr>
          <p:cNvSpPr txBox="1">
            <a:spLocks noChangeArrowheads="1"/>
          </p:cNvSpPr>
          <p:nvPr/>
        </p:nvSpPr>
        <p:spPr bwMode="auto">
          <a:xfrm>
            <a:off x="3460885" y="2626568"/>
            <a:ext cx="2222230" cy="39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83448" tIns="41724" rIns="83448" bIns="41724">
            <a:noAutofit/>
          </a:bodyPr>
          <a:lstStyle>
            <a:lvl1pPr defTabSz="835025">
              <a:defRPr>
                <a:solidFill>
                  <a:schemeClr val="tx1"/>
                </a:solidFill>
                <a:latin typeface="Arial" charset="0"/>
              </a:defRPr>
            </a:lvl1pPr>
            <a:lvl2pPr marL="417513" defTabSz="835025">
              <a:defRPr>
                <a:solidFill>
                  <a:schemeClr val="tx1"/>
                </a:solidFill>
                <a:latin typeface="Arial" charset="0"/>
              </a:defRPr>
            </a:lvl2pPr>
            <a:lvl3pPr marL="835025" defTabSz="835025">
              <a:defRPr>
                <a:solidFill>
                  <a:schemeClr val="tx1"/>
                </a:solidFill>
                <a:latin typeface="Arial" charset="0"/>
              </a:defRPr>
            </a:lvl3pPr>
            <a:lvl4pPr marL="1250950" defTabSz="835025">
              <a:defRPr>
                <a:solidFill>
                  <a:schemeClr val="tx1"/>
                </a:solidFill>
                <a:latin typeface="Arial" charset="0"/>
              </a:defRPr>
            </a:lvl4pPr>
            <a:lvl5pPr marL="1668463" defTabSz="835025">
              <a:defRPr>
                <a:solidFill>
                  <a:schemeClr val="tx1"/>
                </a:solidFill>
                <a:latin typeface="Arial" charset="0"/>
              </a:defRPr>
            </a:lvl5pPr>
            <a:lvl6pPr marL="2125663" defTabSz="835025" fontAlgn="base">
              <a:spcBef>
                <a:spcPct val="0"/>
              </a:spcBef>
              <a:spcAft>
                <a:spcPct val="0"/>
              </a:spcAft>
              <a:defRPr>
                <a:solidFill>
                  <a:schemeClr val="tx1"/>
                </a:solidFill>
                <a:latin typeface="Arial" charset="0"/>
              </a:defRPr>
            </a:lvl6pPr>
            <a:lvl7pPr marL="2582863" defTabSz="835025" fontAlgn="base">
              <a:spcBef>
                <a:spcPct val="0"/>
              </a:spcBef>
              <a:spcAft>
                <a:spcPct val="0"/>
              </a:spcAft>
              <a:defRPr>
                <a:solidFill>
                  <a:schemeClr val="tx1"/>
                </a:solidFill>
                <a:latin typeface="Arial" charset="0"/>
              </a:defRPr>
            </a:lvl7pPr>
            <a:lvl8pPr marL="3040063" defTabSz="835025" fontAlgn="base">
              <a:spcBef>
                <a:spcPct val="0"/>
              </a:spcBef>
              <a:spcAft>
                <a:spcPct val="0"/>
              </a:spcAft>
              <a:defRPr>
                <a:solidFill>
                  <a:schemeClr val="tx1"/>
                </a:solidFill>
                <a:latin typeface="Arial" charset="0"/>
              </a:defRPr>
            </a:lvl8pPr>
            <a:lvl9pPr marL="3497263" defTabSz="835025" fontAlgn="base">
              <a:spcBef>
                <a:spcPct val="0"/>
              </a:spcBef>
              <a:spcAft>
                <a:spcPct val="0"/>
              </a:spcAft>
              <a:defRPr>
                <a:solidFill>
                  <a:schemeClr val="tx1"/>
                </a:solidFill>
                <a:latin typeface="Arial" charset="0"/>
              </a:defRPr>
            </a:lvl9pPr>
          </a:lstStyle>
          <a:p>
            <a:pPr marL="0" marR="0" lvl="0" indent="0" defTabSz="835025" eaLnBrk="0" fontAlgn="ctr" latinLnBrk="0" hangingPunct="0">
              <a:lnSpc>
                <a:spcPct val="100000"/>
              </a:lnSpc>
              <a:spcBef>
                <a:spcPts val="0"/>
              </a:spcBef>
              <a:spcAft>
                <a:spcPts val="0"/>
              </a:spcAft>
              <a:buClrTx/>
              <a:buSzTx/>
              <a:buFontTx/>
              <a:buNone/>
              <a:tabLst/>
              <a:defRPr/>
            </a:pPr>
            <a:r>
              <a:rPr kumimoji="0" lang="en-US" altLang="zh-CN" sz="2000" b="0" i="0" u="none" strike="noStrike" kern="0" cap="none" spc="0" normalizeH="0" baseline="0" noProof="0" dirty="0" err="1" smtClean="0">
                <a:ln>
                  <a:noFill/>
                </a:ln>
                <a:solidFill>
                  <a:srgbClr val="FFFFFF">
                    <a:lumMod val="50000"/>
                  </a:srgbClr>
                </a:solidFill>
                <a:effectLst/>
                <a:uLnTx/>
                <a:uFillTx/>
                <a:latin typeface="Arial" panose="020B0604020202020204" pitchFamily="34" charset="0"/>
                <a:ea typeface="ＭＳ Ｐゴシック" pitchFamily="34" charset="-128"/>
              </a:rPr>
              <a:t>www.huawei.com</a:t>
            </a:r>
            <a:r>
              <a:rPr kumimoji="0" lang="en-US" altLang="zh-CN" sz="2000" b="0" i="0" u="none" strike="noStrike" kern="0" cap="none" spc="0" normalizeH="0" baseline="0" noProof="0" dirty="0" smtClean="0">
                <a:ln>
                  <a:noFill/>
                </a:ln>
                <a:solidFill>
                  <a:srgbClr val="FFFFFF">
                    <a:lumMod val="50000"/>
                  </a:srgbClr>
                </a:solidFill>
                <a:effectLst/>
                <a:uLnTx/>
                <a:uFillTx/>
                <a:latin typeface="Arial" panose="020B0604020202020204" pitchFamily="34" charset="0"/>
                <a:ea typeface="ＭＳ Ｐゴシック" pitchFamily="34" charset="-128"/>
              </a:rPr>
              <a:t> </a:t>
            </a:r>
            <a:endParaRPr kumimoji="0" lang="en-US" altLang="zh-CN" sz="1800" b="0" i="0" u="none" strike="noStrike" kern="0" cap="none" spc="0" normalizeH="0" baseline="0" noProof="0" dirty="0">
              <a:ln>
                <a:noFill/>
              </a:ln>
              <a:solidFill>
                <a:srgbClr val="FFFFFF">
                  <a:lumMod val="50000"/>
                </a:srgbClr>
              </a:solidFill>
              <a:effectLst/>
              <a:uLnTx/>
              <a:uFillTx/>
              <a:latin typeface="Arial" panose="020B0604020202020204" pitchFamily="34" charset="0"/>
              <a:ea typeface="ＭＳ Ｐゴシック" pitchFamily="34" charset="-128"/>
            </a:endParaRPr>
          </a:p>
        </p:txBody>
      </p:sp>
      <p:sp>
        <p:nvSpPr>
          <p:cNvPr id="8" name="TextBox 7"/>
          <p:cNvSpPr txBox="1"/>
          <p:nvPr/>
        </p:nvSpPr>
        <p:spPr>
          <a:xfrm>
            <a:off x="683568" y="3736866"/>
            <a:ext cx="7776864" cy="830997"/>
          </a:xfrm>
          <a:prstGeom prst="rect">
            <a:avLst/>
          </a:prstGeom>
          <a:noFill/>
        </p:spPr>
        <p:txBody>
          <a:bodyPr wrap="square" rtlCol="0">
            <a:noAutofit/>
          </a:bodyPr>
          <a:lstStyle/>
          <a:p>
            <a:pPr lvl="0" algn="just" fontAlgn="ctr">
              <a:defRPr/>
            </a:pPr>
            <a:r>
              <a:rPr lang="en-US" altLang="zh-CN" sz="800" b="1" dirty="0" smtClean="0">
                <a:solidFill>
                  <a:schemeClr val="bg1">
                    <a:lumMod val="65000"/>
                  </a:schemeClr>
                </a:solidFill>
                <a:latin typeface="Arial" panose="020B0604020202020204" pitchFamily="34" charset="0"/>
                <a:ea typeface="宋体" charset="-122"/>
                <a:cs typeface="Calibri" pitchFamily="34" charset="0"/>
              </a:rPr>
              <a:t>Copyright © Huawei Technologies Co., Ltd. 2015. All rights reserved.</a:t>
            </a:r>
            <a:endParaRPr lang="en-US" altLang="zh-CN" sz="800" dirty="0" smtClean="0">
              <a:solidFill>
                <a:schemeClr val="bg1">
                  <a:lumMod val="65000"/>
                </a:schemeClr>
              </a:solidFill>
              <a:latin typeface="Arial" panose="020B0604020202020204" pitchFamily="34" charset="0"/>
              <a:ea typeface="宋体" charset="-122"/>
              <a:cs typeface="Calibri" pitchFamily="34" charset="0"/>
            </a:endParaRPr>
          </a:p>
          <a:p>
            <a:pPr lvl="0" algn="just" fontAlgn="ctr">
              <a:defRPr/>
            </a:pPr>
            <a:r>
              <a:rPr lang="en-US" altLang="zh-CN" sz="800" dirty="0" smtClean="0">
                <a:solidFill>
                  <a:schemeClr val="bg1">
                    <a:lumMod val="65000"/>
                  </a:schemeClr>
                </a:solidFill>
                <a:latin typeface="Arial" panose="020B0604020202020204" pitchFamily="34" charset="0"/>
                <a:ea typeface="宋体" charset="-122"/>
                <a:cs typeface="Calibri" pitchFamily="34" charset="0"/>
              </a:rPr>
              <a:t>All logos and images displayed in this document are the sole property of their respective copyright holders. No endorsement, partnership, or affiliation is suggested or implied. 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en-US" altLang="zh-CN" sz="800" dirty="0">
              <a:solidFill>
                <a:schemeClr val="bg1">
                  <a:lumMod val="65000"/>
                </a:schemeClr>
              </a:solidFill>
              <a:latin typeface="Arial" panose="020B0604020202020204" pitchFamily="34" charset="0"/>
              <a:ea typeface="宋体" charset="-122"/>
              <a:cs typeface="Calibri" pitchFamily="34" charset="0"/>
            </a:endParaRPr>
          </a:p>
        </p:txBody>
      </p:sp>
    </p:spTree>
    <p:extLst>
      <p:ext uri="{BB962C8B-B14F-4D97-AF65-F5344CB8AC3E}">
        <p14:creationId xmlns:p14="http://schemas.microsoft.com/office/powerpoint/2010/main" val="6023668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7979139"/>
          <p:cNvSpPr txBox="1"/>
          <p:nvPr/>
        </p:nvSpPr>
        <p:spPr>
          <a:xfrm>
            <a:off x="294953" y="234380"/>
            <a:ext cx="7920880" cy="430887"/>
          </a:xfrm>
          <a:prstGeom prst="rect">
            <a:avLst/>
          </a:prstGeom>
          <a:noFill/>
        </p:spPr>
        <p:txBody>
          <a:bodyPr wrap="square" rtlCol="0">
            <a:noAutofit/>
          </a:bodyPr>
          <a:lstStyle/>
          <a:p>
            <a:pPr fontAlgn="ctr"/>
            <a:r>
              <a:rPr lang="en-US" altLang="zh-CN" sz="2400" b="1" dirty="0" smtClean="0">
                <a:solidFill>
                  <a:srgbClr val="0076B0"/>
                </a:solidFill>
                <a:latin typeface="Arial" panose="020B0604020202020204" pitchFamily="34" charset="0"/>
                <a:ea typeface="微软雅黑" pitchFamily="34" charset="-122"/>
              </a:rPr>
              <a:t>Overview of OceanStor 2600 V3 for Video and OceanStor 2800 V5</a:t>
            </a:r>
            <a:endParaRPr lang="en-US" altLang="zh-CN" sz="2400" b="1" dirty="0">
              <a:solidFill>
                <a:srgbClr val="0076B0"/>
              </a:solidFill>
              <a:latin typeface="Arial" panose="020B0604020202020204" pitchFamily="34" charset="0"/>
              <a:ea typeface="微软雅黑" pitchFamily="34" charset="-122"/>
            </a:endParaRPr>
          </a:p>
        </p:txBody>
      </p:sp>
      <p:sp>
        <p:nvSpPr>
          <p:cNvPr id="36" name="733516308"/>
          <p:cNvSpPr txBox="1"/>
          <p:nvPr/>
        </p:nvSpPr>
        <p:spPr>
          <a:xfrm>
            <a:off x="1442011" y="1246782"/>
            <a:ext cx="3885936" cy="307777"/>
          </a:xfrm>
          <a:prstGeom prst="rect">
            <a:avLst/>
          </a:prstGeom>
          <a:noFill/>
        </p:spPr>
        <p:txBody>
          <a:bodyPr wrap="square" rtlCol="0">
            <a:noAutofit/>
          </a:bodyPr>
          <a:lstStyle/>
          <a:p>
            <a:pPr fontAlgn="ctr"/>
            <a:r>
              <a:rPr lang="en-US" altLang="zh-CN" sz="1400" dirty="0" smtClean="0">
                <a:latin typeface="Arial" panose="020B0604020202020204" pitchFamily="34" charset="0"/>
                <a:ea typeface="微软雅黑" pitchFamily="34" charset="-122"/>
              </a:rPr>
              <a:t>OceanStor 2600 V3 for Video</a:t>
            </a:r>
            <a:endParaRPr lang="en-US" altLang="zh-CN" sz="1400" dirty="0">
              <a:latin typeface="Arial" panose="020B0604020202020204" pitchFamily="34" charset="0"/>
              <a:ea typeface="微软雅黑" pitchFamily="34" charset="-122"/>
            </a:endParaRPr>
          </a:p>
        </p:txBody>
      </p:sp>
      <p:sp>
        <p:nvSpPr>
          <p:cNvPr id="37" name="TextBox 36"/>
          <p:cNvSpPr txBox="1"/>
          <p:nvPr/>
        </p:nvSpPr>
        <p:spPr>
          <a:xfrm>
            <a:off x="5709618" y="1276400"/>
            <a:ext cx="1757212" cy="307777"/>
          </a:xfrm>
          <a:prstGeom prst="rect">
            <a:avLst/>
          </a:prstGeom>
          <a:noFill/>
        </p:spPr>
        <p:txBody>
          <a:bodyPr wrap="square" rtlCol="0">
            <a:noAutofit/>
          </a:bodyPr>
          <a:lstStyle/>
          <a:p>
            <a:pPr fontAlgn="ctr"/>
            <a:r>
              <a:rPr lang="en-US" altLang="zh-CN" sz="1400" dirty="0" err="1" smtClean="0">
                <a:latin typeface="Arial" panose="020B0604020202020204" pitchFamily="34" charset="0"/>
                <a:ea typeface="微软雅黑" pitchFamily="34" charset="-122"/>
              </a:rPr>
              <a:t>OceanStor</a:t>
            </a:r>
            <a:r>
              <a:rPr lang="en-US" altLang="zh-CN" sz="1400" dirty="0" smtClean="0">
                <a:latin typeface="Arial" panose="020B0604020202020204" pitchFamily="34" charset="0"/>
                <a:ea typeface="微软雅黑" pitchFamily="34" charset="-122"/>
              </a:rPr>
              <a:t> 2800 V5</a:t>
            </a:r>
            <a:endParaRPr lang="en-US" altLang="zh-CN" sz="1400" dirty="0">
              <a:latin typeface="Arial" panose="020B0604020202020204" pitchFamily="34" charset="0"/>
              <a:ea typeface="微软雅黑" pitchFamily="34" charset="-122"/>
            </a:endParaRPr>
          </a:p>
        </p:txBody>
      </p:sp>
      <p:sp>
        <p:nvSpPr>
          <p:cNvPr id="18" name="616709511"/>
          <p:cNvSpPr txBox="1"/>
          <p:nvPr/>
        </p:nvSpPr>
        <p:spPr>
          <a:xfrm>
            <a:off x="683568" y="2284513"/>
            <a:ext cx="4104456" cy="2160240"/>
          </a:xfrm>
          <a:prstGeom prst="rect">
            <a:avLst/>
          </a:prstGeom>
          <a:noFill/>
        </p:spPr>
        <p:txBody>
          <a:bodyPr wrap="square" rtlCol="0">
            <a:noAutofit/>
          </a:bodyPr>
          <a:lstStyle/>
          <a:p>
            <a:pPr marL="180975" indent="-180975" fontAlgn="ctr">
              <a:buFont typeface="Arial" pitchFamily="34" charset="0"/>
              <a:buChar char="•"/>
            </a:pPr>
            <a:r>
              <a:rPr lang="en-US" altLang="zh-CN" sz="1050" dirty="0" smtClean="0">
                <a:latin typeface="Arial" panose="020B0604020202020204" pitchFamily="34" charset="0"/>
                <a:ea typeface="微软雅黑" pitchFamily="34" charset="-122"/>
              </a:rPr>
              <a:t>Oriented to video surveillance storage in branches, with support for SAN </a:t>
            </a:r>
            <a:r>
              <a:rPr lang="en-US" altLang="zh-CN" sz="1050" dirty="0">
                <a:latin typeface="Arial" panose="020B0604020202020204" pitchFamily="34" charset="0"/>
                <a:ea typeface="微软雅黑" pitchFamily="34" charset="-122"/>
              </a:rPr>
              <a:t>&amp; NAS </a:t>
            </a:r>
            <a:r>
              <a:rPr lang="en-US" altLang="zh-CN" sz="1050" dirty="0" smtClean="0">
                <a:latin typeface="Arial" panose="020B0604020202020204" pitchFamily="34" charset="0"/>
                <a:ea typeface="微软雅黑" pitchFamily="34" charset="-122"/>
              </a:rPr>
              <a:t>convergence</a:t>
            </a:r>
          </a:p>
          <a:p>
            <a:pPr marL="180975" indent="-180975" fontAlgn="ctr">
              <a:buFont typeface="Arial" pitchFamily="34" charset="0"/>
              <a:buChar char="•"/>
            </a:pPr>
            <a:r>
              <a:rPr lang="en-US" altLang="zh-CN" sz="1050" dirty="0" smtClean="0">
                <a:latin typeface="Arial" panose="020B0604020202020204" pitchFamily="34" charset="0"/>
                <a:ea typeface="微软雅黑" pitchFamily="34" charset="-122"/>
              </a:rPr>
              <a:t>Dual controllers</a:t>
            </a:r>
          </a:p>
          <a:p>
            <a:pPr marL="180975" indent="-180975" fontAlgn="ctr">
              <a:buFont typeface="Arial" pitchFamily="34" charset="0"/>
              <a:buChar char="•"/>
            </a:pPr>
            <a:r>
              <a:rPr lang="en-US" altLang="zh-CN" sz="1050" b="1" dirty="0" smtClean="0">
                <a:latin typeface="Arial" panose="020B0604020202020204" pitchFamily="34" charset="0"/>
                <a:ea typeface="微软雅黑" pitchFamily="34" charset="-122"/>
              </a:rPr>
              <a:t>16 GB </a:t>
            </a:r>
            <a:r>
              <a:rPr lang="en-US" altLang="zh-CN" sz="1050" dirty="0" smtClean="0">
                <a:latin typeface="Arial" panose="020B0604020202020204" pitchFamily="34" charset="0"/>
                <a:ea typeface="微软雅黑" pitchFamily="34" charset="-122"/>
              </a:rPr>
              <a:t>cache</a:t>
            </a:r>
            <a:r>
              <a:rPr lang="en-US" altLang="zh-CN" sz="1050" b="1" dirty="0" smtClean="0">
                <a:latin typeface="Arial" panose="020B0604020202020204" pitchFamily="34" charset="0"/>
                <a:ea typeface="微软雅黑" pitchFamily="34" charset="-122"/>
              </a:rPr>
              <a:t> </a:t>
            </a:r>
            <a:r>
              <a:rPr lang="en-US" altLang="zh-CN" sz="1050" dirty="0" smtClean="0">
                <a:latin typeface="Arial" panose="020B0604020202020204" pitchFamily="34" charset="0"/>
                <a:ea typeface="微软雅黑" pitchFamily="34" charset="-122"/>
              </a:rPr>
              <a:t>and </a:t>
            </a:r>
            <a:r>
              <a:rPr lang="en-US" altLang="zh-CN" sz="1050" b="1" dirty="0" smtClean="0">
                <a:latin typeface="Arial" panose="020B0604020202020204" pitchFamily="34" charset="0"/>
                <a:ea typeface="微软雅黑" pitchFamily="34" charset="-122"/>
              </a:rPr>
              <a:t>two</a:t>
            </a:r>
            <a:r>
              <a:rPr lang="en-US" altLang="zh-CN" sz="1050" dirty="0" smtClean="0">
                <a:latin typeface="Arial" panose="020B0604020202020204" pitchFamily="34" charset="0"/>
                <a:ea typeface="微软雅黑" pitchFamily="34" charset="-122"/>
              </a:rPr>
              <a:t> hot-pluggable expansion modules per controller</a:t>
            </a:r>
            <a:endParaRPr lang="en-US" altLang="zh-CN" sz="1050" dirty="0">
              <a:latin typeface="Arial" panose="020B0604020202020204" pitchFamily="34" charset="0"/>
              <a:ea typeface="微软雅黑" pitchFamily="34" charset="-122"/>
            </a:endParaRPr>
          </a:p>
          <a:p>
            <a:pPr marL="180975" indent="-180975" fontAlgn="ctr">
              <a:buFont typeface="Arial" pitchFamily="34" charset="0"/>
              <a:buChar char="•"/>
            </a:pPr>
            <a:r>
              <a:rPr lang="en-US" altLang="zh-CN" sz="1050" b="1" dirty="0" smtClean="0">
                <a:latin typeface="Arial" panose="020B0604020202020204" pitchFamily="34" charset="0"/>
                <a:ea typeface="微软雅黑" pitchFamily="34" charset="-122"/>
              </a:rPr>
              <a:t>A maximum of 396 disks</a:t>
            </a:r>
            <a:endParaRPr lang="en-US" altLang="zh-CN" sz="1050" dirty="0">
              <a:latin typeface="Arial" panose="020B0604020202020204" pitchFamily="34" charset="0"/>
              <a:ea typeface="微软雅黑" pitchFamily="34" charset="-122"/>
            </a:endParaRPr>
          </a:p>
          <a:p>
            <a:pPr marL="180975" indent="-180975" fontAlgn="ctr">
              <a:buFont typeface="Arial" pitchFamily="34" charset="0"/>
              <a:buChar char="•"/>
            </a:pPr>
            <a:r>
              <a:rPr lang="en-US" altLang="zh-CN" sz="1050" dirty="0" smtClean="0">
                <a:latin typeface="Arial" panose="020B0604020202020204" pitchFamily="34" charset="0"/>
                <a:ea typeface="微软雅黑" pitchFamily="34" charset="-122"/>
              </a:rPr>
              <a:t>16 Gbit/s </a:t>
            </a:r>
            <a:r>
              <a:rPr lang="en-US" altLang="zh-CN" sz="1050" dirty="0">
                <a:latin typeface="Arial" panose="020B0604020202020204" pitchFamily="34" charset="0"/>
                <a:ea typeface="微软雅黑" pitchFamily="34" charset="-122"/>
              </a:rPr>
              <a:t>Fibre Channel, </a:t>
            </a:r>
            <a:r>
              <a:rPr lang="en-US" altLang="zh-CN" sz="1050" dirty="0" smtClean="0">
                <a:latin typeface="Arial" panose="020B0604020202020204" pitchFamily="34" charset="0"/>
                <a:ea typeface="微软雅黑" pitchFamily="34" charset="-122"/>
              </a:rPr>
              <a:t>10GE, SAS 3.0, and </a:t>
            </a:r>
            <a:r>
              <a:rPr lang="en-US" altLang="zh-CN" sz="1050" dirty="0" err="1" smtClean="0">
                <a:latin typeface="Arial" panose="020B0604020202020204" pitchFamily="34" charset="0"/>
                <a:ea typeface="微软雅黑" pitchFamily="34" charset="-122"/>
              </a:rPr>
              <a:t>PCIe</a:t>
            </a:r>
            <a:r>
              <a:rPr lang="en-US" altLang="zh-CN" sz="1050" dirty="0" smtClean="0">
                <a:latin typeface="Arial" panose="020B0604020202020204" pitchFamily="34" charset="0"/>
                <a:ea typeface="微软雅黑" pitchFamily="34" charset="-122"/>
              </a:rPr>
              <a:t> 3.0</a:t>
            </a:r>
          </a:p>
          <a:p>
            <a:pPr marL="180975" indent="-180975" fontAlgn="ctr">
              <a:buFont typeface="Arial" pitchFamily="34" charset="0"/>
              <a:buChar char="•"/>
            </a:pPr>
            <a:r>
              <a:rPr lang="en-US" altLang="zh-CN" sz="1050" dirty="0" smtClean="0">
                <a:latin typeface="Arial" panose="020B0604020202020204" pitchFamily="34" charset="0"/>
                <a:ea typeface="微软雅黑" pitchFamily="34" charset="-122"/>
              </a:rPr>
              <a:t>Support for SSDs, SAS disks, and SATA disks</a:t>
            </a:r>
          </a:p>
          <a:p>
            <a:pPr marL="180975" indent="-180975" fontAlgn="ctr">
              <a:buFont typeface="Arial" pitchFamily="34" charset="0"/>
              <a:buChar char="•"/>
            </a:pPr>
            <a:r>
              <a:rPr lang="en-US" altLang="zh-CN" sz="1050" dirty="0">
                <a:latin typeface="Arial" panose="020B0604020202020204" pitchFamily="34" charset="0"/>
                <a:ea typeface="微软雅黑" pitchFamily="34" charset="-122"/>
              </a:rPr>
              <a:t>SmartConfig </a:t>
            </a:r>
            <a:r>
              <a:rPr lang="en-US" altLang="zh-CN" sz="1050" dirty="0" smtClean="0">
                <a:latin typeface="Arial" panose="020B0604020202020204" pitchFamily="34" charset="0"/>
                <a:ea typeface="微软雅黑" pitchFamily="34" charset="-122"/>
              </a:rPr>
              <a:t>deploys video </a:t>
            </a:r>
            <a:r>
              <a:rPr lang="en-US" altLang="zh-CN" sz="1050" dirty="0">
                <a:latin typeface="Arial" panose="020B0604020202020204" pitchFamily="34" charset="0"/>
                <a:ea typeface="微软雅黑" pitchFamily="34" charset="-122"/>
              </a:rPr>
              <a:t>surveillance storage </a:t>
            </a:r>
            <a:r>
              <a:rPr lang="en-US" altLang="zh-CN" sz="1050" dirty="0" smtClean="0">
                <a:latin typeface="Arial" panose="020B0604020202020204" pitchFamily="34" charset="0"/>
                <a:ea typeface="微软雅黑" pitchFamily="34" charset="-122"/>
              </a:rPr>
              <a:t>with merely 3 steps in </a:t>
            </a:r>
            <a:r>
              <a:rPr lang="en-US" altLang="zh-CN" sz="1050" dirty="0">
                <a:latin typeface="Arial" panose="020B0604020202020204" pitchFamily="34" charset="0"/>
                <a:ea typeface="微软雅黑" pitchFamily="34" charset="-122"/>
              </a:rPr>
              <a:t>1 minute, greatly </a:t>
            </a:r>
            <a:r>
              <a:rPr lang="en-US" altLang="zh-CN" sz="1050" dirty="0" smtClean="0">
                <a:latin typeface="Arial" panose="020B0604020202020204" pitchFamily="34" charset="0"/>
                <a:ea typeface="微软雅黑" pitchFamily="34" charset="-122"/>
              </a:rPr>
              <a:t>improving deployment efficiency.</a:t>
            </a:r>
          </a:p>
        </p:txBody>
      </p:sp>
      <p:sp>
        <p:nvSpPr>
          <p:cNvPr id="21" name="529673752"/>
          <p:cNvSpPr txBox="1"/>
          <p:nvPr/>
        </p:nvSpPr>
        <p:spPr>
          <a:xfrm>
            <a:off x="4860032" y="2284512"/>
            <a:ext cx="3960440" cy="2160241"/>
          </a:xfrm>
          <a:prstGeom prst="rect">
            <a:avLst/>
          </a:prstGeom>
          <a:noFill/>
        </p:spPr>
        <p:txBody>
          <a:bodyPr wrap="square" rtlCol="0">
            <a:noAutofit/>
          </a:bodyPr>
          <a:lstStyle/>
          <a:p>
            <a:pPr marL="180975" indent="-180975" fontAlgn="ctr">
              <a:buFont typeface="Arial" pitchFamily="34" charset="0"/>
              <a:buChar char="•"/>
            </a:pPr>
            <a:r>
              <a:rPr lang="en-US" altLang="zh-CN" sz="1050" dirty="0">
                <a:latin typeface="Arial" panose="020B0604020202020204" pitchFamily="34" charset="0"/>
                <a:ea typeface="微软雅黑" pitchFamily="34" charset="-122"/>
              </a:rPr>
              <a:t>Oriented to </a:t>
            </a:r>
            <a:r>
              <a:rPr lang="en-US" altLang="zh-CN" sz="1050" dirty="0" smtClean="0">
                <a:latin typeface="Arial" panose="020B0604020202020204" pitchFamily="34" charset="0"/>
                <a:ea typeface="微软雅黑" pitchFamily="34" charset="-122"/>
              </a:rPr>
              <a:t>video cloud storage and direct stream storage </a:t>
            </a:r>
            <a:r>
              <a:rPr lang="en-US" altLang="zh-CN" sz="1050" dirty="0">
                <a:latin typeface="Arial" panose="020B0604020202020204" pitchFamily="34" charset="0"/>
                <a:ea typeface="微软雅黑" pitchFamily="34" charset="-122"/>
              </a:rPr>
              <a:t>appliances </a:t>
            </a:r>
            <a:r>
              <a:rPr lang="en-US" altLang="zh-CN" sz="1050" dirty="0" smtClean="0">
                <a:latin typeface="Arial" panose="020B0604020202020204" pitchFamily="34" charset="0"/>
                <a:ea typeface="微软雅黑" pitchFamily="34" charset="-122"/>
              </a:rPr>
              <a:t>in branches, with support for direct stream storage as well as stream forwarding and storage</a:t>
            </a:r>
          </a:p>
          <a:p>
            <a:pPr marL="180975" indent="-180975" fontAlgn="ctr">
              <a:buFont typeface="Arial" pitchFamily="34" charset="0"/>
              <a:buChar char="•"/>
            </a:pPr>
            <a:r>
              <a:rPr lang="en-US" altLang="zh-CN" sz="1050" dirty="0" smtClean="0">
                <a:latin typeface="Arial" panose="020B0604020202020204" pitchFamily="34" charset="0"/>
                <a:ea typeface="微软雅黑" pitchFamily="34" charset="-122"/>
              </a:rPr>
              <a:t>32 GB or 64 </a:t>
            </a:r>
            <a:r>
              <a:rPr lang="en-US" altLang="zh-CN" sz="1050" dirty="0">
                <a:latin typeface="Arial" panose="020B0604020202020204" pitchFamily="34" charset="0"/>
                <a:ea typeface="微软雅黑" pitchFamily="34" charset="-122"/>
              </a:rPr>
              <a:t>GB cache</a:t>
            </a:r>
            <a:r>
              <a:rPr lang="en-US" altLang="zh-CN" sz="1050" b="1" dirty="0">
                <a:latin typeface="Arial" panose="020B0604020202020204" pitchFamily="34" charset="0"/>
                <a:ea typeface="微软雅黑" pitchFamily="34" charset="-122"/>
              </a:rPr>
              <a:t> </a:t>
            </a:r>
            <a:r>
              <a:rPr lang="en-US" altLang="zh-CN" sz="1050" dirty="0" smtClean="0">
                <a:latin typeface="Arial" panose="020B0604020202020204" pitchFamily="34" charset="0"/>
                <a:ea typeface="微软雅黑" pitchFamily="34" charset="-122"/>
              </a:rPr>
              <a:t>and </a:t>
            </a:r>
            <a:r>
              <a:rPr lang="en-US" altLang="zh-CN" sz="1050" b="1" dirty="0" smtClean="0">
                <a:latin typeface="Arial" panose="020B0604020202020204" pitchFamily="34" charset="0"/>
                <a:ea typeface="微软雅黑" pitchFamily="34" charset="-122"/>
              </a:rPr>
              <a:t>two</a:t>
            </a:r>
            <a:r>
              <a:rPr lang="en-US" altLang="zh-CN" sz="1050" dirty="0" smtClean="0">
                <a:latin typeface="Arial" panose="020B0604020202020204" pitchFamily="34" charset="0"/>
                <a:ea typeface="微软雅黑" pitchFamily="34" charset="-122"/>
              </a:rPr>
              <a:t> hot-pluggable expansion modules per controller</a:t>
            </a:r>
          </a:p>
          <a:p>
            <a:pPr marL="180975" indent="-180975" fontAlgn="ctr">
              <a:buFont typeface="Arial" pitchFamily="34" charset="0"/>
              <a:buChar char="•"/>
            </a:pPr>
            <a:r>
              <a:rPr lang="en-US" altLang="zh-CN" sz="1050" dirty="0" smtClean="0">
                <a:latin typeface="Arial" panose="020B0604020202020204" pitchFamily="34" charset="0"/>
                <a:ea typeface="微软雅黑" pitchFamily="34" charset="-122"/>
              </a:rPr>
              <a:t>A maximum of 750 disks</a:t>
            </a:r>
          </a:p>
          <a:p>
            <a:pPr marL="180975" indent="-180975" fontAlgn="ctr">
              <a:buFont typeface="Arial" pitchFamily="34" charset="0"/>
              <a:buChar char="•"/>
            </a:pPr>
            <a:r>
              <a:rPr lang="en-US" altLang="zh-CN" sz="1050" dirty="0" smtClean="0">
                <a:latin typeface="Arial" panose="020B0604020202020204" pitchFamily="34" charset="0"/>
                <a:ea typeface="微软雅黑" pitchFamily="34" charset="-122"/>
              </a:rPr>
              <a:t>10GE, SAS 3.0, and </a:t>
            </a:r>
            <a:r>
              <a:rPr lang="en-US" altLang="zh-CN" sz="1050" dirty="0" err="1" smtClean="0">
                <a:latin typeface="Arial" panose="020B0604020202020204" pitchFamily="34" charset="0"/>
                <a:ea typeface="微软雅黑" pitchFamily="34" charset="-122"/>
              </a:rPr>
              <a:t>PCIe</a:t>
            </a:r>
            <a:r>
              <a:rPr lang="en-US" altLang="zh-CN" sz="1050" dirty="0" smtClean="0">
                <a:latin typeface="Arial" panose="020B0604020202020204" pitchFamily="34" charset="0"/>
                <a:ea typeface="微软雅黑" pitchFamily="34" charset="-122"/>
              </a:rPr>
              <a:t> 3.0</a:t>
            </a:r>
          </a:p>
          <a:p>
            <a:pPr marL="180975" indent="-180975" fontAlgn="ctr">
              <a:buFont typeface="Arial" pitchFamily="34" charset="0"/>
              <a:buChar char="•"/>
            </a:pPr>
            <a:r>
              <a:rPr lang="en-US" altLang="zh-CN" sz="1050" dirty="0" smtClean="0">
                <a:latin typeface="Arial" panose="020B0604020202020204" pitchFamily="34" charset="0"/>
                <a:ea typeface="微软雅黑" pitchFamily="34" charset="-122"/>
              </a:rPr>
              <a:t>Support </a:t>
            </a:r>
            <a:r>
              <a:rPr lang="en-US" altLang="zh-CN" sz="1050" dirty="0">
                <a:latin typeface="Arial" panose="020B0604020202020204" pitchFamily="34" charset="0"/>
                <a:ea typeface="微软雅黑" pitchFamily="34" charset="-122"/>
              </a:rPr>
              <a:t>for SSDs</a:t>
            </a:r>
            <a:r>
              <a:rPr lang="en-US" altLang="zh-CN" sz="1050" dirty="0" smtClean="0">
                <a:latin typeface="Arial" panose="020B0604020202020204" pitchFamily="34" charset="0"/>
                <a:ea typeface="微软雅黑" pitchFamily="34" charset="-122"/>
              </a:rPr>
              <a:t>, SAS disks, and SATA disks</a:t>
            </a:r>
          </a:p>
          <a:p>
            <a:pPr marL="180975" indent="-180975" fontAlgn="ctr">
              <a:buFont typeface="Arial" pitchFamily="34" charset="0"/>
              <a:buChar char="•"/>
            </a:pPr>
            <a:r>
              <a:rPr lang="en-US" altLang="zh-CN" sz="1050" dirty="0">
                <a:latin typeface="Arial" panose="020B0604020202020204" pitchFamily="34" charset="0"/>
                <a:ea typeface="微软雅黑" pitchFamily="34" charset="-122"/>
              </a:rPr>
              <a:t>The 32 </a:t>
            </a:r>
            <a:r>
              <a:rPr lang="en-US" altLang="zh-CN" sz="1050" dirty="0" smtClean="0">
                <a:latin typeface="Arial" panose="020B0604020202020204" pitchFamily="34" charset="0"/>
                <a:ea typeface="微软雅黑" pitchFamily="34" charset="-122"/>
              </a:rPr>
              <a:t>GB cache </a:t>
            </a:r>
            <a:r>
              <a:rPr lang="en-US" altLang="zh-CN" sz="1050" dirty="0">
                <a:latin typeface="Arial" panose="020B0604020202020204" pitchFamily="34" charset="0"/>
                <a:ea typeface="微软雅黑" pitchFamily="34" charset="-122"/>
              </a:rPr>
              <a:t>edition supports SAN &amp; NAS convergence, and the 64 GB </a:t>
            </a:r>
            <a:r>
              <a:rPr lang="en-US" altLang="zh-CN" sz="1050" dirty="0" smtClean="0">
                <a:latin typeface="Arial" panose="020B0604020202020204" pitchFamily="34" charset="0"/>
                <a:ea typeface="微软雅黑" pitchFamily="34" charset="-122"/>
              </a:rPr>
              <a:t>cache edition </a:t>
            </a:r>
            <a:r>
              <a:rPr lang="en-US" altLang="zh-CN" sz="1050" dirty="0">
                <a:latin typeface="Arial" panose="020B0604020202020204" pitchFamily="34" charset="0"/>
                <a:ea typeface="微软雅黑" pitchFamily="34" charset="-122"/>
              </a:rPr>
              <a:t>supports direct stream storage</a:t>
            </a:r>
            <a:r>
              <a:rPr lang="en-US" altLang="zh-CN" sz="1050" dirty="0" smtClean="0">
                <a:latin typeface="Arial" panose="020B0604020202020204" pitchFamily="34" charset="0"/>
                <a:ea typeface="微软雅黑" pitchFamily="34" charset="-122"/>
              </a:rPr>
              <a:t>.</a:t>
            </a:r>
            <a:endParaRPr lang="en-US" altLang="zh-CN" sz="1050" dirty="0">
              <a:latin typeface="Arial" panose="020B0604020202020204" pitchFamily="34" charset="0"/>
              <a:ea typeface="微软雅黑" pitchFamily="34" charset="-122"/>
            </a:endParaRPr>
          </a:p>
        </p:txBody>
      </p:sp>
      <p:pic>
        <p:nvPicPr>
          <p:cNvPr id="1026" name="Picture 2" descr="D:\Onebox\2200 2600 V3 V3R5\产品照片\OceanStor 2200 V3 - Front.png"/>
          <p:cNvPicPr>
            <a:picLocks noChangeAspect="1" noChangeArrowheads="1"/>
          </p:cNvPicPr>
          <p:nvPr/>
        </p:nvPicPr>
        <p:blipFill>
          <a:blip r:embed="rId3" cstate="print"/>
          <a:srcRect/>
          <a:stretch>
            <a:fillRect/>
          </a:stretch>
        </p:blipFill>
        <p:spPr bwMode="auto">
          <a:xfrm>
            <a:off x="1619672" y="1564055"/>
            <a:ext cx="2160240" cy="618831"/>
          </a:xfrm>
          <a:prstGeom prst="rect">
            <a:avLst/>
          </a:prstGeom>
          <a:noFill/>
        </p:spPr>
      </p:pic>
      <p:pic>
        <p:nvPicPr>
          <p:cNvPr id="22" name="Picture 2" descr="D:\Onebox\2200 2600 V3 V3R5\产品照片\OceanStor 2200 V3 - Front.png"/>
          <p:cNvPicPr>
            <a:picLocks noChangeAspect="1" noChangeArrowheads="1"/>
          </p:cNvPicPr>
          <p:nvPr/>
        </p:nvPicPr>
        <p:blipFill>
          <a:blip r:embed="rId3" cstate="print"/>
          <a:srcRect/>
          <a:stretch>
            <a:fillRect/>
          </a:stretch>
        </p:blipFill>
        <p:spPr bwMode="auto">
          <a:xfrm>
            <a:off x="5508104" y="1534814"/>
            <a:ext cx="2160240" cy="618831"/>
          </a:xfrm>
          <a:prstGeom prst="rect">
            <a:avLst/>
          </a:prstGeom>
          <a:noFill/>
        </p:spPr>
      </p:pic>
    </p:spTree>
    <p:extLst>
      <p:ext uri="{BB962C8B-B14F-4D97-AF65-F5344CB8AC3E}">
        <p14:creationId xmlns:p14="http://schemas.microsoft.com/office/powerpoint/2010/main" val="1016773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971790946"/>
              </p:ext>
            </p:extLst>
          </p:nvPr>
        </p:nvGraphicFramePr>
        <p:xfrm>
          <a:off x="395288" y="1060376"/>
          <a:ext cx="8424936" cy="3090192"/>
        </p:xfrm>
        <a:graphic>
          <a:graphicData uri="http://schemas.openxmlformats.org/drawingml/2006/table">
            <a:tbl>
              <a:tblPr/>
              <a:tblGrid>
                <a:gridCol w="1512416"/>
                <a:gridCol w="3190273"/>
                <a:gridCol w="3722247"/>
              </a:tblGrid>
              <a:tr h="223639">
                <a:tc>
                  <a:txBody>
                    <a:bodyPr/>
                    <a:lstStyle/>
                    <a:p>
                      <a:pPr algn="l" fontAlgn="ctr"/>
                      <a:r>
                        <a:rPr lang="en-US" altLang="zh-CN" sz="1050" b="1" i="0" u="none" strike="noStrike" dirty="0" smtClean="0">
                          <a:solidFill>
                            <a:srgbClr val="FFFFFF"/>
                          </a:solidFill>
                          <a:latin typeface="Arial" panose="020B0604020202020204" pitchFamily="34" charset="0"/>
                          <a:ea typeface="微软雅黑" panose="020B0503020204020204" pitchFamily="34" charset="-122"/>
                          <a:sym typeface="Arial"/>
                        </a:rPr>
                        <a:t>Product Name</a:t>
                      </a:r>
                      <a:endParaRPr lang="en-US" altLang="zh-CN" sz="105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gridSpan="2">
                  <a:txBody>
                    <a:bodyPr/>
                    <a:lstStyle/>
                    <a:p>
                      <a:pPr algn="ctr" fontAlgn="ctr"/>
                      <a:r>
                        <a:rPr lang="en-US" sz="1050" b="1" i="0" u="none" strike="noStrike" dirty="0" smtClean="0">
                          <a:solidFill>
                            <a:srgbClr val="FFFFFF"/>
                          </a:solidFill>
                          <a:latin typeface="Arial" panose="020B0604020202020204" pitchFamily="34" charset="0"/>
                          <a:ea typeface="微软雅黑" panose="020B0503020204020204" pitchFamily="34" charset="-122"/>
                          <a:sym typeface="Arial"/>
                        </a:rPr>
                        <a:t>OceanStor 2600 V3</a:t>
                      </a:r>
                      <a:r>
                        <a:rPr lang="en-US" sz="1050" b="1" i="0" u="none" strike="noStrike" baseline="0" dirty="0" smtClean="0">
                          <a:solidFill>
                            <a:srgbClr val="FFFFFF"/>
                          </a:solidFill>
                          <a:latin typeface="Arial" panose="020B0604020202020204" pitchFamily="34" charset="0"/>
                          <a:ea typeface="微软雅黑" panose="020B0503020204020204" pitchFamily="34" charset="-122"/>
                          <a:sym typeface="Arial"/>
                        </a:rPr>
                        <a:t> for Video</a:t>
                      </a:r>
                      <a:endParaRPr lang="en-US" sz="105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hMerge="1">
                  <a:txBody>
                    <a:bodyPr/>
                    <a:lstStyle/>
                    <a:p>
                      <a:pPr algn="ctr" fontAlgn="ctr"/>
                      <a:endParaRPr lang="en-US" sz="1200" b="1" i="0" u="none" strike="noStrike" dirty="0">
                        <a:solidFill>
                          <a:srgbClr val="FFFFFF"/>
                        </a:solidFill>
                        <a:latin typeface="微软雅黑" panose="020B0503020204020204" pitchFamily="34" charset="-122"/>
                        <a:ea typeface="微软雅黑" panose="020B0503020204020204" pitchFamily="34" charset="-122"/>
                        <a:sym typeface="Arial"/>
                      </a:endParaRPr>
                    </a:p>
                  </a:txBody>
                  <a:tcPr marL="7066" marR="7066" marT="706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186915">
                <a:tc gridSpan="3">
                  <a:txBody>
                    <a:bodyPr/>
                    <a:lstStyle/>
                    <a:p>
                      <a:pPr algn="l" fontAlgn="ctr"/>
                      <a:r>
                        <a:rPr lang="en-US" altLang="zh-CN" sz="800" b="1" i="0" u="none" strike="noStrike" dirty="0" smtClean="0">
                          <a:solidFill>
                            <a:srgbClr val="FFFFFF"/>
                          </a:solidFill>
                          <a:latin typeface="Arial" panose="020B0604020202020204" pitchFamily="34" charset="0"/>
                          <a:ea typeface="微软雅黑" panose="020B0503020204020204" pitchFamily="34" charset="-122"/>
                          <a:sym typeface="Arial"/>
                        </a:rPr>
                        <a:t>Hardware Specifications</a:t>
                      </a:r>
                      <a:endParaRPr lang="en-US" altLang="zh-CN" sz="80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zh-CN" altLang="en-US"/>
                    </a:p>
                  </a:txBody>
                  <a:tcPr/>
                </a:tc>
                <a:tc hMerge="1">
                  <a:txBody>
                    <a:bodyPr/>
                    <a:lstStyle/>
                    <a:p>
                      <a:pPr algn="l" fontAlgn="ctr"/>
                      <a:endParaRPr lang="zh-CN" altLang="en-US" sz="1000" b="1" i="0" u="none" strike="noStrike" dirty="0">
                        <a:solidFill>
                          <a:srgbClr val="FFFFFF"/>
                        </a:solidFill>
                        <a:latin typeface="微软雅黑" panose="020B0503020204020204" pitchFamily="34" charset="-122"/>
                        <a:ea typeface="微软雅黑" panose="020B0503020204020204" pitchFamily="34" charset="-122"/>
                        <a:sym typeface="Arial"/>
                      </a:endParaRPr>
                    </a:p>
                  </a:txBody>
                  <a:tcPr marL="7066" marR="7066" marT="70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22132">
                <a:tc>
                  <a:txBody>
                    <a:bodyPr/>
                    <a:lstStyle/>
                    <a:p>
                      <a:pPr algn="l" fontAlgn="ctr"/>
                      <a:r>
                        <a:rPr lang="en-US" altLang="zh-CN" sz="800" b="1" i="0" u="none" strike="noStrike" dirty="0" smtClean="0">
                          <a:latin typeface="Arial" panose="020B0604020202020204" pitchFamily="34" charset="0"/>
                          <a:ea typeface="微软雅黑" panose="020B0503020204020204" pitchFamily="34" charset="-122"/>
                          <a:sym typeface="Arial"/>
                        </a:rPr>
                        <a:t>Max. number of disks </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US" altLang="zh-CN" sz="900" b="0" i="0" u="none" strike="noStrike" dirty="0" smtClean="0">
                          <a:latin typeface="Arial" panose="020B0604020202020204" pitchFamily="34" charset="0"/>
                          <a:ea typeface="微软雅黑" panose="020B0503020204020204" pitchFamily="34" charset="-122"/>
                          <a:sym typeface="Arial"/>
                        </a:rPr>
                        <a:t>396</a:t>
                      </a:r>
                      <a:endParaRPr lang="en-US" altLang="zh-CN" sz="900" b="0"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US" altLang="zh-CN" sz="1000" b="0" i="0" u="none" strike="noStrike" dirty="0">
                        <a:latin typeface="微软雅黑" panose="020B0503020204020204" pitchFamily="34" charset="-122"/>
                        <a:ea typeface="微软雅黑" panose="020B0503020204020204" pitchFamily="34" charset="-122"/>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33">
                <a:tc>
                  <a:txBody>
                    <a:bodyPr/>
                    <a:lstStyle/>
                    <a:p>
                      <a:pPr algn="l" fontAlgn="ctr"/>
                      <a:r>
                        <a:rPr lang="en-US" altLang="zh-CN" sz="800" b="1" i="0" u="none" strike="noStrike" dirty="0" smtClean="0">
                          <a:latin typeface="Arial" panose="020B0604020202020204" pitchFamily="34" charset="0"/>
                          <a:ea typeface="微软雅黑" panose="020B0503020204020204" pitchFamily="34" charset="-122"/>
                          <a:sym typeface="Arial"/>
                        </a:rPr>
                        <a:t>Max. number of controllers</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US" altLang="zh-CN" sz="900" b="0" i="0" u="none" strike="noStrike" dirty="0" smtClean="0">
                          <a:latin typeface="Arial" panose="020B0604020202020204" pitchFamily="34" charset="0"/>
                          <a:ea typeface="微软雅黑" panose="020B0503020204020204" pitchFamily="34" charset="-122"/>
                          <a:sym typeface="Arial"/>
                        </a:rPr>
                        <a:t>2</a:t>
                      </a:r>
                      <a:endParaRPr lang="en-US" altLang="zh-CN" sz="900" b="0"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US" altLang="zh-CN" sz="1000" b="0" i="0" u="none" strike="noStrike" dirty="0">
                        <a:latin typeface="微软雅黑" panose="020B0503020204020204" pitchFamily="34" charset="-122"/>
                        <a:ea typeface="微软雅黑" panose="020B0503020204020204" pitchFamily="34" charset="-122"/>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663">
                <a:tc>
                  <a:txBody>
                    <a:bodyPr/>
                    <a:lstStyle/>
                    <a:p>
                      <a:pPr algn="l" fontAlgn="ctr"/>
                      <a:r>
                        <a:rPr lang="en-US" sz="800" b="1" i="0" u="none" strike="noStrike" dirty="0" smtClean="0">
                          <a:latin typeface="Arial" panose="020B0604020202020204" pitchFamily="34" charset="0"/>
                          <a:ea typeface="微软雅黑" panose="020B0503020204020204" pitchFamily="34" charset="-122"/>
                          <a:sym typeface="Arial"/>
                        </a:rPr>
                        <a:t>Cache size</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US" sz="9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32 GB</a:t>
                      </a:r>
                      <a:endParaRPr lang="en-US" sz="900" b="0" i="0" u="none" strike="noStrike" kern="1200" dirty="0">
                        <a:solidFill>
                          <a:schemeClr val="tx1"/>
                        </a:solidFill>
                        <a:latin typeface="Arial" panose="020B0604020202020204" pitchFamily="34" charset="0"/>
                        <a:ea typeface="微软雅黑" panose="020B0503020204020204" pitchFamily="34" charset="-122"/>
                        <a:cs typeface="+mn-cs"/>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US" sz="1000" b="0" i="0" u="none" strike="noStrike" kern="1200" dirty="0">
                        <a:solidFill>
                          <a:schemeClr val="tx1"/>
                        </a:solidFill>
                        <a:latin typeface="微软雅黑" panose="020B0503020204020204" pitchFamily="34" charset="-122"/>
                        <a:ea typeface="微软雅黑" panose="020B0503020204020204" pitchFamily="34" charset="-122"/>
                        <a:cs typeface="+mn-cs"/>
                        <a:sym typeface="Arial"/>
                      </a:endParaRPr>
                    </a:p>
                  </a:txBody>
                  <a:tcPr marL="7066" marR="7066" marT="706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431">
                <a:tc>
                  <a:txBody>
                    <a:bodyPr/>
                    <a:lstStyle/>
                    <a:p>
                      <a:pPr algn="l" fontAlgn="ctr"/>
                      <a:r>
                        <a:rPr lang="en-US" altLang="zh-CN" sz="800" b="1" i="0" u="none" strike="noStrike" dirty="0" smtClean="0">
                          <a:latin typeface="Arial" panose="020B0604020202020204" pitchFamily="34" charset="0"/>
                          <a:ea typeface="微软雅黑" panose="020B0503020204020204" pitchFamily="34" charset="-122"/>
                          <a:sym typeface="Arial"/>
                        </a:rPr>
                        <a:t>Max. number of front-end ports</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spcAft>
                          <a:spcPts val="0"/>
                        </a:spcAft>
                      </a:pPr>
                      <a:r>
                        <a:rPr lang="en-US" altLang="zh-CN" sz="900" kern="100" dirty="0" smtClean="0">
                          <a:latin typeface="Arial" panose="020B0604020202020204" pitchFamily="34" charset="0"/>
                          <a:ea typeface="微软雅黑" panose="020B0503020204020204" pitchFamily="34" charset="-122"/>
                          <a:cs typeface="Times New Roman"/>
                        </a:rPr>
                        <a:t>24</a:t>
                      </a:r>
                      <a:endParaRPr lang="en-US" altLang="zh-CN" sz="900" kern="100" dirty="0">
                        <a:latin typeface="Arial" panose="020B0604020202020204" pitchFamily="34" charset="0"/>
                        <a:ea typeface="微软雅黑" panose="020B0503020204020204" pitchFamily="34" charset="-122"/>
                        <a:cs typeface="Times New Roman"/>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a:spcAft>
                          <a:spcPts val="0"/>
                        </a:spcAft>
                      </a:pPr>
                      <a:endParaRPr lang="zh-CN" sz="1050" kern="100" dirty="0">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05">
                <a:tc>
                  <a:txBody>
                    <a:bodyPr/>
                    <a:lstStyle/>
                    <a:p>
                      <a:pPr algn="l" fontAlgn="ctr"/>
                      <a:r>
                        <a:rPr lang="en-US" altLang="zh-CN" sz="800" b="1" i="0" u="none" strike="noStrike" dirty="0" smtClean="0">
                          <a:latin typeface="Arial" panose="020B0604020202020204" pitchFamily="34" charset="0"/>
                          <a:ea typeface="微软雅黑" panose="020B0503020204020204" pitchFamily="34" charset="-122"/>
                          <a:sym typeface="Arial"/>
                        </a:rPr>
                        <a:t>Video performance</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spcAft>
                          <a:spcPts val="0"/>
                        </a:spcAft>
                      </a:pPr>
                      <a:r>
                        <a:rPr lang="en-US" altLang="zh-CN" sz="900" kern="100" dirty="0" smtClean="0">
                          <a:latin typeface="Arial" panose="020B0604020202020204" pitchFamily="34" charset="0"/>
                          <a:ea typeface="微软雅黑" panose="020B0503020204020204" pitchFamily="34" charset="-122"/>
                          <a:cs typeface="Times New Roman"/>
                        </a:rPr>
                        <a:t>A maximum of 512-channel 4 Mbit/s IP SAN access and 256-channel 4 Mbit/s NAS access</a:t>
                      </a:r>
                      <a:endParaRPr lang="en-US" altLang="zh-CN" sz="900" kern="100" dirty="0">
                        <a:latin typeface="Arial" panose="020B0604020202020204" pitchFamily="34" charset="0"/>
                        <a:ea typeface="微软雅黑" panose="020B0503020204020204" pitchFamily="34" charset="-122"/>
                        <a:cs typeface="Times New Roman"/>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r>
              <a:tr h="186915">
                <a:tc gridSpan="2">
                  <a:txBody>
                    <a:bodyPr/>
                    <a:lstStyle/>
                    <a:p>
                      <a:pPr algn="l" fontAlgn="ctr"/>
                      <a:r>
                        <a:rPr lang="en-US" altLang="zh-CN" sz="800" b="1" i="0" u="none" strike="noStrike" dirty="0" smtClean="0">
                          <a:solidFill>
                            <a:srgbClr val="FFFFFF"/>
                          </a:solidFill>
                          <a:latin typeface="Arial" panose="020B0604020202020204" pitchFamily="34" charset="0"/>
                          <a:ea typeface="微软雅黑" panose="020B0503020204020204" pitchFamily="34" charset="-122"/>
                          <a:sym typeface="Arial"/>
                        </a:rPr>
                        <a:t>Software Specifications</a:t>
                      </a:r>
                      <a:endParaRPr lang="en-US" altLang="zh-CN" sz="80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hMerge="1">
                  <a:txBody>
                    <a:bodyPr/>
                    <a:lstStyle/>
                    <a:p>
                      <a:endParaRPr lang="zh-CN" altLang="en-US"/>
                    </a:p>
                  </a:txBody>
                  <a:tcPr/>
                </a:tc>
                <a:tc>
                  <a:txBody>
                    <a:bodyPr/>
                    <a:lstStyle/>
                    <a:p>
                      <a:pPr algn="l" fontAlgn="ctr"/>
                      <a:endParaRPr lang="en-US" altLang="zh-CN" sz="80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r>
              <a:tr h="189663">
                <a:tc>
                  <a:txBody>
                    <a:bodyPr/>
                    <a:lstStyle/>
                    <a:p>
                      <a:pPr algn="l" fontAlgn="ctr"/>
                      <a:r>
                        <a:rPr lang="en-US" altLang="zh-CN" sz="800" b="1" i="0" u="none" strike="noStrike" dirty="0" smtClean="0">
                          <a:latin typeface="Arial" panose="020B0604020202020204" pitchFamily="34" charset="0"/>
                          <a:ea typeface="微软雅黑" panose="020B0503020204020204" pitchFamily="34" charset="-122"/>
                          <a:sym typeface="Arial"/>
                        </a:rPr>
                        <a:t>Access protocol</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tx1"/>
                          </a:solidFill>
                          <a:latin typeface="Arial" panose="020B0604020202020204" pitchFamily="34" charset="0"/>
                          <a:ea typeface="微软雅黑" panose="020B0503020204020204" pitchFamily="34" charset="-122"/>
                          <a:sym typeface="Arial"/>
                        </a:rPr>
                        <a:t>SAN &amp; NAS </a:t>
                      </a:r>
                      <a:r>
                        <a:rPr lang="en-US" altLang="zh-CN" sz="900" b="0" i="0" u="none" strike="noStrike" dirty="0" smtClean="0">
                          <a:solidFill>
                            <a:schemeClr val="tx1"/>
                          </a:solidFill>
                          <a:latin typeface="Arial" panose="020B0604020202020204" pitchFamily="34" charset="0"/>
                          <a:ea typeface="微软雅黑" panose="020B0503020204020204" pitchFamily="34" charset="-122"/>
                          <a:sym typeface="Arial"/>
                        </a:rPr>
                        <a:t>convergence</a:t>
                      </a:r>
                      <a:r>
                        <a:rPr lang="en-US" sz="900" b="0" i="0" u="none" strike="noStrike" dirty="0" smtClean="0">
                          <a:solidFill>
                            <a:schemeClr val="tx1"/>
                          </a:solidFill>
                          <a:latin typeface="Arial" panose="020B0604020202020204" pitchFamily="34" charset="0"/>
                          <a:ea typeface="微软雅黑" panose="020B0503020204020204" pitchFamily="34" charset="-122"/>
                          <a:sym typeface="Arial"/>
                        </a:rPr>
                        <a:t>, with s</a:t>
                      </a:r>
                      <a:r>
                        <a:rPr lang="en-US" altLang="zh-CN" sz="900" b="0" i="0" u="none" strike="noStrike" dirty="0" smtClean="0">
                          <a:solidFill>
                            <a:schemeClr val="tx1"/>
                          </a:solidFill>
                          <a:latin typeface="Arial" panose="020B0604020202020204" pitchFamily="34" charset="0"/>
                          <a:ea typeface="微软雅黑" panose="020B0503020204020204" pitchFamily="34" charset="-122"/>
                          <a:sym typeface="Arial"/>
                        </a:rPr>
                        <a:t>upport</a:t>
                      </a:r>
                      <a:r>
                        <a:rPr lang="en-US" altLang="zh-CN" sz="900" b="0" i="0" u="none" strike="noStrike" baseline="0" dirty="0" smtClean="0">
                          <a:solidFill>
                            <a:schemeClr val="tx1"/>
                          </a:solidFill>
                          <a:latin typeface="Arial" panose="020B0604020202020204" pitchFamily="34" charset="0"/>
                          <a:ea typeface="微软雅黑" panose="020B0503020204020204" pitchFamily="34" charset="-122"/>
                          <a:sym typeface="Arial"/>
                        </a:rPr>
                        <a:t> for </a:t>
                      </a:r>
                      <a:r>
                        <a:rPr lang="en-US" sz="900" b="0" i="0" u="none" strike="noStrike" dirty="0" smtClean="0">
                          <a:solidFill>
                            <a:schemeClr val="tx1"/>
                          </a:solidFill>
                          <a:latin typeface="Arial" panose="020B0604020202020204" pitchFamily="34" charset="0"/>
                          <a:ea typeface="微软雅黑" panose="020B0503020204020204" pitchFamily="34" charset="-122"/>
                          <a:sym typeface="Arial"/>
                        </a:rPr>
                        <a:t>8</a:t>
                      </a:r>
                      <a:r>
                        <a:rPr lang="en-US" sz="900" b="0" i="0" u="none" strike="noStrike" baseline="0" dirty="0" smtClean="0">
                          <a:solidFill>
                            <a:schemeClr val="tx1"/>
                          </a:solidFill>
                          <a:latin typeface="Arial" panose="020B0604020202020204" pitchFamily="34" charset="0"/>
                          <a:ea typeface="微软雅黑" panose="020B0503020204020204" pitchFamily="34" charset="-122"/>
                          <a:sym typeface="Arial"/>
                        </a:rPr>
                        <a:t> or </a:t>
                      </a:r>
                      <a:r>
                        <a:rPr lang="en-US" sz="900" b="0" i="0" u="none" strike="noStrike" dirty="0" smtClean="0">
                          <a:solidFill>
                            <a:schemeClr val="tx1"/>
                          </a:solidFill>
                          <a:latin typeface="Arial" panose="020B0604020202020204" pitchFamily="34" charset="0"/>
                          <a:ea typeface="微软雅黑" panose="020B0503020204020204" pitchFamily="34" charset="-122"/>
                          <a:sym typeface="Arial"/>
                        </a:rPr>
                        <a:t>16 Gbit/s FC SAN, GE</a:t>
                      </a:r>
                      <a:r>
                        <a:rPr lang="en-US" sz="900" b="0" i="0" u="none" strike="noStrike" baseline="0" dirty="0" smtClean="0">
                          <a:solidFill>
                            <a:schemeClr val="tx1"/>
                          </a:solidFill>
                          <a:latin typeface="Arial" panose="020B0604020202020204" pitchFamily="34" charset="0"/>
                          <a:ea typeface="微软雅黑" panose="020B0503020204020204" pitchFamily="34" charset="-122"/>
                          <a:sym typeface="Arial"/>
                        </a:rPr>
                        <a:t> or </a:t>
                      </a:r>
                      <a:r>
                        <a:rPr lang="en-US" sz="900" b="0" i="0" u="none" strike="noStrike" dirty="0" smtClean="0">
                          <a:solidFill>
                            <a:schemeClr val="tx1"/>
                          </a:solidFill>
                          <a:latin typeface="Arial" panose="020B0604020202020204" pitchFamily="34" charset="0"/>
                          <a:ea typeface="微软雅黑" panose="020B0503020204020204" pitchFamily="34" charset="-122"/>
                          <a:sym typeface="Arial"/>
                        </a:rPr>
                        <a:t>10GE</a:t>
                      </a:r>
                      <a:r>
                        <a:rPr lang="en-US" sz="900" b="0" i="0" u="none" strike="noStrike" baseline="0" dirty="0" smtClean="0">
                          <a:solidFill>
                            <a:schemeClr val="tx1"/>
                          </a:solidFill>
                          <a:latin typeface="Arial" panose="020B0604020202020204" pitchFamily="34" charset="0"/>
                          <a:ea typeface="微软雅黑" panose="020B0503020204020204" pitchFamily="34" charset="-122"/>
                          <a:sym typeface="Arial"/>
                        </a:rPr>
                        <a:t> </a:t>
                      </a:r>
                      <a:r>
                        <a:rPr lang="en-US" sz="900" b="0" i="0" u="none" strike="noStrike" dirty="0" smtClean="0">
                          <a:solidFill>
                            <a:schemeClr val="tx1"/>
                          </a:solidFill>
                          <a:latin typeface="Arial" panose="020B0604020202020204" pitchFamily="34" charset="0"/>
                          <a:ea typeface="微软雅黑" panose="020B0503020204020204" pitchFamily="34" charset="-122"/>
                          <a:sym typeface="Arial"/>
                        </a:rPr>
                        <a:t>IP SAN, and GE</a:t>
                      </a:r>
                      <a:r>
                        <a:rPr lang="en-US" sz="900" b="0" i="0" u="none" strike="noStrike" baseline="0" dirty="0" smtClean="0">
                          <a:solidFill>
                            <a:schemeClr val="tx1"/>
                          </a:solidFill>
                          <a:latin typeface="Arial" panose="020B0604020202020204" pitchFamily="34" charset="0"/>
                          <a:ea typeface="微软雅黑" panose="020B0503020204020204" pitchFamily="34" charset="-122"/>
                          <a:sym typeface="Arial"/>
                        </a:rPr>
                        <a:t> or </a:t>
                      </a:r>
                      <a:r>
                        <a:rPr lang="en-US" sz="900" b="0" i="0" u="none" strike="noStrike" dirty="0" smtClean="0">
                          <a:solidFill>
                            <a:schemeClr val="tx1"/>
                          </a:solidFill>
                          <a:latin typeface="Arial" panose="020B0604020202020204" pitchFamily="34" charset="0"/>
                          <a:ea typeface="微软雅黑" panose="020B0503020204020204" pitchFamily="34" charset="-122"/>
                          <a:sym typeface="Arial"/>
                        </a:rPr>
                        <a:t>10GE</a:t>
                      </a:r>
                      <a:r>
                        <a:rPr lang="en-US" sz="900" b="0" i="0" u="none" strike="noStrike" baseline="0" dirty="0" smtClean="0">
                          <a:solidFill>
                            <a:schemeClr val="tx1"/>
                          </a:solidFill>
                          <a:latin typeface="Arial" panose="020B0604020202020204" pitchFamily="34" charset="0"/>
                          <a:ea typeface="微软雅黑" panose="020B0503020204020204" pitchFamily="34" charset="-122"/>
                          <a:sym typeface="Arial"/>
                        </a:rPr>
                        <a:t> </a:t>
                      </a:r>
                      <a:r>
                        <a:rPr lang="en-US" sz="900" b="0" i="0" u="none" strike="noStrike" dirty="0" smtClean="0">
                          <a:solidFill>
                            <a:schemeClr val="tx1"/>
                          </a:solidFill>
                          <a:latin typeface="Arial" panose="020B0604020202020204" pitchFamily="34" charset="0"/>
                          <a:ea typeface="微软雅黑" panose="020B0503020204020204" pitchFamily="34" charset="-122"/>
                          <a:sym typeface="Arial"/>
                        </a:rPr>
                        <a:t>NAS</a:t>
                      </a:r>
                      <a:endParaRPr lang="en-US" sz="900" b="0" i="0" u="none" strike="noStrike" dirty="0">
                        <a:solidFill>
                          <a:schemeClr val="tx1"/>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endParaRPr lang="en-US" sz="1000" b="0" i="0" u="none" strike="noStrike" dirty="0">
                        <a:solidFill>
                          <a:schemeClr val="tx1"/>
                        </a:solidFill>
                        <a:latin typeface="微软雅黑" panose="020B0503020204020204" pitchFamily="34" charset="-122"/>
                        <a:ea typeface="微软雅黑" panose="020B0503020204020204" pitchFamily="34" charset="-122"/>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966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8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Value-added software</a:t>
                      </a:r>
                      <a:endParaRPr lang="en-US" altLang="en-US" sz="8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l" fontAlgn="ctr"/>
                      <a:r>
                        <a:rPr lang="en-US" altLang="zh-CN" sz="900" dirty="0" err="1" smtClean="0">
                          <a:effectLst/>
                          <a:latin typeface="Arial" panose="020B0604020202020204" pitchFamily="34" charset="0"/>
                          <a:ea typeface="微软雅黑" panose="020B0503020204020204" pitchFamily="34" charset="-122"/>
                        </a:rPr>
                        <a:t>SmartThin</a:t>
                      </a:r>
                      <a:r>
                        <a:rPr lang="en-US" altLang="zh-CN" sz="900" dirty="0" smtClean="0">
                          <a:effectLst/>
                          <a:latin typeface="Arial" panose="020B0604020202020204" pitchFamily="34" charset="0"/>
                          <a:ea typeface="微软雅黑" panose="020B0503020204020204" pitchFamily="34" charset="-122"/>
                        </a:rPr>
                        <a:t>, </a:t>
                      </a:r>
                      <a:r>
                        <a:rPr lang="en-US" altLang="zh-CN" sz="900" dirty="0" err="1" smtClean="0">
                          <a:effectLst/>
                          <a:latin typeface="Arial" panose="020B0604020202020204" pitchFamily="34" charset="0"/>
                          <a:ea typeface="微软雅黑" panose="020B0503020204020204" pitchFamily="34" charset="-122"/>
                        </a:rPr>
                        <a:t>HyperSnap</a:t>
                      </a:r>
                      <a:r>
                        <a:rPr lang="en-US" altLang="zh-CN" sz="900" dirty="0" smtClean="0">
                          <a:effectLst/>
                          <a:latin typeface="Arial" panose="020B0604020202020204" pitchFamily="34" charset="0"/>
                          <a:ea typeface="微软雅黑" panose="020B0503020204020204" pitchFamily="34" charset="-122"/>
                        </a:rPr>
                        <a:t>, and HyperReplication</a:t>
                      </a:r>
                      <a:endParaRPr lang="en-US" altLang="zh-CN" sz="900" b="0" i="0" u="none" strike="noStrike" kern="1200" dirty="0" smtClean="0">
                        <a:solidFill>
                          <a:srgbClr val="FF0000"/>
                        </a:solidFill>
                        <a:latin typeface="Arial" panose="020B0604020202020204" pitchFamily="34" charset="0"/>
                        <a:ea typeface="微软雅黑" panose="020B0503020204020204" pitchFamily="34" charset="-122"/>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000" b="0" i="0" u="none" strike="noStrike" kern="1200" dirty="0" smtClean="0">
                        <a:solidFill>
                          <a:srgbClr val="FF0000"/>
                        </a:solidFill>
                        <a:latin typeface="微软雅黑" panose="020B0503020204020204" pitchFamily="34" charset="-122"/>
                        <a:ea typeface="微软雅黑" panose="020B0503020204020204" pitchFamily="34" charset="-122"/>
                        <a:cs typeface="+mn-cs"/>
                      </a:endParaRPr>
                    </a:p>
                  </a:txBody>
                  <a:tcPr marL="7066" marR="7066" marT="706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6915">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800" b="1" i="0" u="none" strike="noStrike" kern="1200" dirty="0" smtClean="0">
                          <a:solidFill>
                            <a:schemeClr val="bg1"/>
                          </a:solidFill>
                          <a:latin typeface="Arial" panose="020B0604020202020204" pitchFamily="34" charset="0"/>
                          <a:ea typeface="微软雅黑" panose="020B0503020204020204" pitchFamily="34" charset="-122"/>
                          <a:cs typeface="+mn-cs"/>
                          <a:sym typeface="Arial"/>
                        </a:rPr>
                        <a:t>Ease of Deployment</a:t>
                      </a:r>
                      <a:endParaRPr lang="en-US" altLang="en-US" sz="800" b="1" i="0" u="none" strike="noStrike" kern="1200" dirty="0" smtClean="0">
                        <a:solidFill>
                          <a:schemeClr val="bg1"/>
                        </a:solidFill>
                        <a:latin typeface="Arial" panose="020B0604020202020204" pitchFamily="34" charset="0"/>
                        <a:ea typeface="微软雅黑" panose="020B0503020204020204" pitchFamily="34" charset="-122"/>
                        <a:cs typeface="+mn-cs"/>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hMerge="1">
                  <a:txBody>
                    <a:bodyPr/>
                    <a:lstStyle/>
                    <a:p>
                      <a:endParaRPr lang="zh-CN" altLang="en-US"/>
                    </a:p>
                  </a:txBody>
                  <a:tcPr/>
                </a:tc>
                <a:tc h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en-US" sz="1000" b="1" i="0" u="none" strike="noStrike" kern="1200" dirty="0" smtClean="0">
                        <a:solidFill>
                          <a:schemeClr val="bg1"/>
                        </a:solidFill>
                        <a:latin typeface="微软雅黑" panose="020B0503020204020204" pitchFamily="34" charset="-122"/>
                        <a:ea typeface="微软雅黑" panose="020B0503020204020204" pitchFamily="34" charset="-122"/>
                        <a:cs typeface="+mn-cs"/>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140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8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Easy-to-deploy architecture</a:t>
                      </a:r>
                      <a:endParaRPr lang="en-US" altLang="en-US" sz="8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fontAlgn="ctr"/>
                      <a:r>
                        <a:rPr lang="en-US" altLang="zh-CN" sz="900" kern="1200" dirty="0" smtClean="0">
                          <a:solidFill>
                            <a:schemeClr val="tx1"/>
                          </a:solidFill>
                          <a:effectLst/>
                          <a:latin typeface="Arial" panose="020B0604020202020204" pitchFamily="34" charset="0"/>
                          <a:ea typeface="微软雅黑" panose="020B0503020204020204" pitchFamily="34" charset="-122"/>
                          <a:cs typeface="+mn-cs"/>
                        </a:rPr>
                        <a:t>The compact architecture enables a smaller size, lower noise, and lower power consumption. So the deployment is less demanding of the environment, even</a:t>
                      </a:r>
                      <a:r>
                        <a:rPr lang="en-US" altLang="zh-CN" sz="900" kern="1200" baseline="0" dirty="0" smtClean="0">
                          <a:solidFill>
                            <a:schemeClr val="tx1"/>
                          </a:solidFill>
                          <a:effectLst/>
                          <a:latin typeface="Arial" panose="020B0604020202020204" pitchFamily="34" charset="0"/>
                          <a:ea typeface="微软雅黑" panose="020B0503020204020204" pitchFamily="34" charset="-122"/>
                          <a:cs typeface="+mn-cs"/>
                        </a:rPr>
                        <a:t> </a:t>
                      </a:r>
                      <a:r>
                        <a:rPr lang="en-US" altLang="zh-CN" sz="900" kern="1200" dirty="0" smtClean="0">
                          <a:solidFill>
                            <a:schemeClr val="tx1"/>
                          </a:solidFill>
                          <a:effectLst/>
                          <a:latin typeface="Arial" panose="020B0604020202020204" pitchFamily="34" charset="0"/>
                          <a:ea typeface="微软雅黑" panose="020B0503020204020204" pitchFamily="34" charset="-122"/>
                          <a:cs typeface="+mn-cs"/>
                        </a:rPr>
                        <a:t>not requiring an equipment room.</a:t>
                      </a:r>
                      <a:endParaRPr lang="en-US" altLang="zh-CN" sz="900" kern="1200" dirty="0">
                        <a:solidFill>
                          <a:schemeClr val="tx1"/>
                        </a:solidFill>
                        <a:effectLst/>
                        <a:latin typeface="Arial" panose="020B0604020202020204" pitchFamily="34" charset="0"/>
                        <a:ea typeface="微软雅黑" panose="020B0503020204020204" pitchFamily="34" charset="-122"/>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zh-CN" altLang="en-US" sz="1000" kern="1200" dirty="0">
                        <a:solidFill>
                          <a:schemeClr val="tx1"/>
                        </a:solidFill>
                        <a:effectLst/>
                        <a:latin typeface="微软雅黑" panose="020B0503020204020204" pitchFamily="34" charset="-122"/>
                        <a:ea typeface="微软雅黑" panose="020B0503020204020204" pitchFamily="34" charset="-122"/>
                        <a:cs typeface="+mn-cs"/>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140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8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Easy configuration</a:t>
                      </a:r>
                      <a:endParaRPr lang="en-US" altLang="en-US" sz="8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微软雅黑" panose="020B0503020204020204" pitchFamily="34" charset="-122"/>
                          <a:cs typeface="+mn-cs"/>
                        </a:rPr>
                        <a:t>The SmartConfig tool allows storage configuration to be completed with merely three simple steps in 1 minute. IT administrators can quickly learn how to configure the system,</a:t>
                      </a:r>
                      <a:r>
                        <a:rPr lang="en-US" altLang="zh-CN" sz="900" kern="1200" baseline="0" dirty="0" smtClean="0">
                          <a:solidFill>
                            <a:schemeClr val="tx1"/>
                          </a:solidFill>
                          <a:effectLst/>
                          <a:latin typeface="Arial" panose="020B0604020202020204" pitchFamily="34" charset="0"/>
                          <a:ea typeface="微软雅黑" panose="020B0503020204020204" pitchFamily="34" charset="-122"/>
                          <a:cs typeface="+mn-cs"/>
                        </a:rPr>
                        <a:t> without the need to </a:t>
                      </a:r>
                      <a:r>
                        <a:rPr lang="en-US" altLang="zh-CN" sz="900" kern="1200" dirty="0" smtClean="0">
                          <a:solidFill>
                            <a:schemeClr val="tx1"/>
                          </a:solidFill>
                          <a:effectLst/>
                          <a:latin typeface="Arial" panose="020B0604020202020204" pitchFamily="34" charset="0"/>
                          <a:ea typeface="微软雅黑" panose="020B0503020204020204" pitchFamily="34" charset="-122"/>
                          <a:cs typeface="+mn-cs"/>
                        </a:rPr>
                        <a:t>master complicated storage technologies.</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000" kern="1200" dirty="0" smtClean="0">
                        <a:solidFill>
                          <a:schemeClr val="tx1"/>
                        </a:solidFill>
                        <a:effectLst/>
                        <a:latin typeface="微软雅黑" panose="020B0503020204020204" pitchFamily="34" charset="-122"/>
                        <a:ea typeface="微软雅黑" panose="020B0503020204020204" pitchFamily="34" charset="-122"/>
                        <a:cs typeface="+mn-cs"/>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5" name="193823767"/>
          <p:cNvSpPr txBox="1"/>
          <p:nvPr/>
        </p:nvSpPr>
        <p:spPr>
          <a:xfrm>
            <a:off x="294953" y="234380"/>
            <a:ext cx="7920880" cy="430887"/>
          </a:xfrm>
          <a:prstGeom prst="rect">
            <a:avLst/>
          </a:prstGeom>
          <a:noFill/>
        </p:spPr>
        <p:txBody>
          <a:bodyPr vert="horz" wrap="square" lIns="91440" tIns="45720" rIns="91440" bIns="45720" rtlCol="0" anchor="t" anchorCtr="0">
            <a:noAutofit/>
          </a:bodyPr>
          <a:lstStyle>
            <a:defPPr>
              <a:defRPr lang="zh-CN"/>
            </a:defPPr>
            <a:lvl1pPr fontAlgn="ctr">
              <a:defRPr sz="2400" b="1">
                <a:solidFill>
                  <a:srgbClr val="0076B0"/>
                </a:solidFill>
                <a:latin typeface="Arial" panose="020B0604020202020204" pitchFamily="34" charset="0"/>
                <a:ea typeface="微软雅黑" pitchFamily="34" charset="-122"/>
              </a:defRPr>
            </a:lvl1pPr>
          </a:lstStyle>
          <a:p>
            <a:r>
              <a:rPr lang="en-US" altLang="zh-CN" dirty="0">
                <a:latin typeface="Arial" panose="020B0604020202020204" pitchFamily="34" charset="0"/>
                <a:sym typeface="Arial"/>
              </a:rPr>
              <a:t>Specifications </a:t>
            </a:r>
            <a:r>
              <a:rPr lang="en-US" altLang="zh-CN" dirty="0" smtClean="0">
                <a:latin typeface="Arial" panose="020B0604020202020204" pitchFamily="34" charset="0"/>
                <a:sym typeface="Arial"/>
              </a:rPr>
              <a:t>of OceanStor </a:t>
            </a:r>
            <a:r>
              <a:rPr lang="en-US" altLang="zh-CN" dirty="0">
                <a:latin typeface="Arial" panose="020B0604020202020204" pitchFamily="34" charset="0"/>
                <a:sym typeface="Arial"/>
              </a:rPr>
              <a:t>2600 V3 </a:t>
            </a:r>
            <a:r>
              <a:rPr lang="en-US" altLang="zh-CN" dirty="0" smtClean="0">
                <a:latin typeface="Arial" panose="020B0604020202020204" pitchFamily="34" charset="0"/>
                <a:sym typeface="Arial"/>
              </a:rPr>
              <a:t>for Video</a:t>
            </a:r>
            <a:endParaRPr lang="en-US" altLang="zh-CN" dirty="0">
              <a:latin typeface="Arial" panose="020B0604020202020204" pitchFamily="34" charset="0"/>
              <a:sym typeface="Arial"/>
            </a:endParaRPr>
          </a:p>
        </p:txBody>
      </p:sp>
    </p:spTree>
    <p:extLst>
      <p:ext uri="{BB962C8B-B14F-4D97-AF65-F5344CB8AC3E}">
        <p14:creationId xmlns:p14="http://schemas.microsoft.com/office/powerpoint/2010/main" val="17993424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935633780"/>
          <p:cNvSpPr txBox="1"/>
          <p:nvPr/>
        </p:nvSpPr>
        <p:spPr>
          <a:xfrm>
            <a:off x="294953" y="234380"/>
            <a:ext cx="7920880" cy="430887"/>
          </a:xfrm>
          <a:prstGeom prst="rect">
            <a:avLst/>
          </a:prstGeom>
          <a:noFill/>
        </p:spPr>
        <p:txBody>
          <a:bodyPr vert="horz" wrap="square" lIns="91440" tIns="45720" rIns="91440" bIns="45720" rtlCol="0" anchor="t" anchorCtr="0">
            <a:noAutofit/>
          </a:bodyPr>
          <a:lstStyle>
            <a:defPPr>
              <a:defRPr lang="zh-CN"/>
            </a:defPPr>
            <a:lvl1pPr fontAlgn="ctr">
              <a:defRPr sz="2400" b="1">
                <a:solidFill>
                  <a:srgbClr val="0076B0"/>
                </a:solidFill>
                <a:latin typeface="Arial" panose="020B0604020202020204" pitchFamily="34" charset="0"/>
                <a:ea typeface="微软雅黑" pitchFamily="34" charset="-122"/>
              </a:defRPr>
            </a:lvl1pPr>
          </a:lstStyle>
          <a:p>
            <a:r>
              <a:rPr lang="en-US" altLang="zh-CN" dirty="0">
                <a:sym typeface="Arial"/>
              </a:rPr>
              <a:t>Specifications of OceanStor </a:t>
            </a:r>
            <a:r>
              <a:rPr lang="en-US" altLang="zh-CN" dirty="0">
                <a:latin typeface="Arial" panose="020B0604020202020204" pitchFamily="34" charset="0"/>
                <a:sym typeface="Arial"/>
              </a:rPr>
              <a:t>2800 </a:t>
            </a:r>
            <a:r>
              <a:rPr lang="en-US" altLang="zh-CN" dirty="0" smtClean="0">
                <a:latin typeface="Arial" panose="020B0604020202020204" pitchFamily="34" charset="0"/>
                <a:sym typeface="Arial"/>
              </a:rPr>
              <a:t>V5</a:t>
            </a:r>
            <a:endParaRPr lang="en-US" altLang="zh-CN" dirty="0">
              <a:latin typeface="Arial" panose="020B0604020202020204" pitchFamily="34" charset="0"/>
              <a:sym typeface="Arial"/>
            </a:endParaRPr>
          </a:p>
        </p:txBody>
      </p:sp>
      <p:graphicFrame>
        <p:nvGraphicFramePr>
          <p:cNvPr id="6" name="表格 5"/>
          <p:cNvGraphicFramePr>
            <a:graphicFrameLocks noGrp="1"/>
          </p:cNvGraphicFramePr>
          <p:nvPr>
            <p:extLst>
              <p:ext uri="{D42A27DB-BD31-4B8C-83A1-F6EECF244321}">
                <p14:modId xmlns:p14="http://schemas.microsoft.com/office/powerpoint/2010/main" val="344452754"/>
              </p:ext>
            </p:extLst>
          </p:nvPr>
        </p:nvGraphicFramePr>
        <p:xfrm>
          <a:off x="395288" y="916361"/>
          <a:ext cx="8496944" cy="2972888"/>
        </p:xfrm>
        <a:graphic>
          <a:graphicData uri="http://schemas.openxmlformats.org/drawingml/2006/table">
            <a:tbl>
              <a:tblPr/>
              <a:tblGrid>
                <a:gridCol w="1296392"/>
                <a:gridCol w="1993135"/>
                <a:gridCol w="1391241"/>
                <a:gridCol w="3816176"/>
              </a:tblGrid>
              <a:tr h="287592">
                <a:tc>
                  <a:txBody>
                    <a:bodyPr/>
                    <a:lstStyle/>
                    <a:p>
                      <a:pPr algn="l" fontAlgn="ctr"/>
                      <a:r>
                        <a:rPr lang="en-US" altLang="zh-CN" sz="1050" b="1" i="0" u="none" strike="noStrike" dirty="0" smtClean="0">
                          <a:solidFill>
                            <a:srgbClr val="FFFFFF"/>
                          </a:solidFill>
                          <a:latin typeface="Arial" panose="020B0604020202020204" pitchFamily="34" charset="0"/>
                          <a:ea typeface="微软雅黑" panose="020B0503020204020204" pitchFamily="34" charset="-122"/>
                          <a:sym typeface="Arial"/>
                        </a:rPr>
                        <a:t>Product Name</a:t>
                      </a:r>
                      <a:endParaRPr lang="en-US" altLang="zh-CN" sz="105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gridSpan="2">
                  <a:txBody>
                    <a:bodyPr/>
                    <a:lstStyle/>
                    <a:p>
                      <a:pPr algn="ctr" fontAlgn="ctr"/>
                      <a:r>
                        <a:rPr lang="en-US" sz="1050" b="1" i="0" u="none" strike="noStrike" dirty="0" smtClean="0">
                          <a:solidFill>
                            <a:srgbClr val="FFFFFF"/>
                          </a:solidFill>
                          <a:latin typeface="Arial" panose="020B0604020202020204" pitchFamily="34" charset="0"/>
                          <a:ea typeface="微软雅黑" panose="020B0503020204020204" pitchFamily="34" charset="-122"/>
                          <a:sym typeface="Arial"/>
                        </a:rPr>
                        <a:t>OceanStor 2800 V5 Stream Forwarding and Storage</a:t>
                      </a:r>
                      <a:endParaRPr lang="en-US" sz="105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hMerge="1">
                  <a:txBody>
                    <a:bodyPr/>
                    <a:lstStyle/>
                    <a:p>
                      <a:pPr algn="ctr" fontAlgn="ctr"/>
                      <a:endParaRPr lang="en-US" sz="1200" b="1" i="0" u="none" strike="noStrike" dirty="0">
                        <a:solidFill>
                          <a:srgbClr val="FFFFFF"/>
                        </a:solidFill>
                        <a:latin typeface="微软雅黑" panose="020B0503020204020204" pitchFamily="34" charset="-122"/>
                        <a:ea typeface="微软雅黑" panose="020B0503020204020204" pitchFamily="34" charset="-122"/>
                        <a:sym typeface="Arial"/>
                      </a:endParaRPr>
                    </a:p>
                  </a:txBody>
                  <a:tcPr marL="7066" marR="7066" marT="706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50" b="1" i="0" u="none" strike="noStrike" dirty="0" smtClean="0">
                          <a:solidFill>
                            <a:srgbClr val="FFFFFF"/>
                          </a:solidFill>
                          <a:latin typeface="Arial" panose="020B0604020202020204" pitchFamily="34" charset="0"/>
                          <a:ea typeface="微软雅黑" panose="020B0503020204020204" pitchFamily="34" charset="-122"/>
                          <a:sym typeface="Arial"/>
                        </a:rPr>
                        <a:t>OceanStor 2800 V5 Direct Stream Storage</a:t>
                      </a:r>
                      <a:endParaRPr lang="en-US" sz="105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r>
              <a:tr h="142255">
                <a:tc gridSpan="3">
                  <a:txBody>
                    <a:bodyPr/>
                    <a:lstStyle/>
                    <a:p>
                      <a:pPr algn="l" fontAlgn="ctr"/>
                      <a:r>
                        <a:rPr lang="en-US" altLang="zh-CN" sz="800" b="1" i="0" u="none" strike="noStrike" dirty="0" smtClean="0">
                          <a:solidFill>
                            <a:srgbClr val="FFFFFF"/>
                          </a:solidFill>
                          <a:latin typeface="Arial" panose="020B0604020202020204" pitchFamily="34" charset="0"/>
                          <a:ea typeface="微软雅黑" panose="020B0503020204020204" pitchFamily="34" charset="-122"/>
                          <a:sym typeface="Arial"/>
                        </a:rPr>
                        <a:t>Hardware Specifications</a:t>
                      </a:r>
                      <a:endParaRPr lang="en-US" altLang="zh-CN" sz="80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hMerge="1">
                  <a:txBody>
                    <a:bodyPr/>
                    <a:lstStyle/>
                    <a:p>
                      <a:endParaRPr lang="zh-CN" altLang="en-US"/>
                    </a:p>
                  </a:txBody>
                  <a:tcPr/>
                </a:tc>
                <a:tc hMerge="1">
                  <a:txBody>
                    <a:bodyPr/>
                    <a:lstStyle/>
                    <a:p>
                      <a:pPr algn="l" fontAlgn="ctr"/>
                      <a:endParaRPr lang="zh-CN" altLang="en-US" sz="1000" b="1" i="0" u="none" strike="noStrike" dirty="0">
                        <a:solidFill>
                          <a:srgbClr val="FFFFFF"/>
                        </a:solidFill>
                        <a:latin typeface="微软雅黑" panose="020B0503020204020204" pitchFamily="34" charset="-122"/>
                        <a:ea typeface="微软雅黑" panose="020B0503020204020204" pitchFamily="34" charset="-122"/>
                        <a:sym typeface="Arial"/>
                      </a:endParaRPr>
                    </a:p>
                  </a:txBody>
                  <a:tcPr marL="7066" marR="7066" marT="70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endParaRPr lang="en-US" altLang="zh-CN" sz="80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r>
              <a:tr h="231693">
                <a:tc>
                  <a:txBody>
                    <a:bodyPr/>
                    <a:lstStyle/>
                    <a:p>
                      <a:pPr algn="l" fontAlgn="ctr"/>
                      <a:r>
                        <a:rPr lang="en-US" altLang="zh-CN" sz="800" b="1" i="0" u="none" strike="noStrike" dirty="0" smtClean="0">
                          <a:latin typeface="Arial" panose="020B0604020202020204" pitchFamily="34" charset="0"/>
                          <a:ea typeface="微软雅黑" panose="020B0503020204020204" pitchFamily="34" charset="-122"/>
                          <a:sym typeface="Arial"/>
                        </a:rPr>
                        <a:t>Max. number of disks </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US" altLang="zh-CN" sz="900" b="0" i="0" u="none" strike="noStrike" dirty="0" smtClean="0">
                          <a:latin typeface="Arial" panose="020B0604020202020204" pitchFamily="34" charset="0"/>
                          <a:ea typeface="微软雅黑" panose="020B0503020204020204" pitchFamily="34" charset="-122"/>
                          <a:sym typeface="Arial"/>
                        </a:rPr>
                        <a:t>750</a:t>
                      </a:r>
                      <a:endParaRPr lang="en-US" altLang="zh-CN" sz="900" b="0"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US" altLang="zh-CN" sz="1000" b="0" i="0" u="none" strike="noStrike" dirty="0">
                        <a:latin typeface="微软雅黑" panose="020B0503020204020204" pitchFamily="34" charset="-122"/>
                        <a:ea typeface="微软雅黑" panose="020B0503020204020204" pitchFamily="34" charset="-122"/>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smtClean="0">
                          <a:latin typeface="Arial" panose="020B0604020202020204" pitchFamily="34" charset="0"/>
                          <a:ea typeface="微软雅黑" panose="020B0503020204020204" pitchFamily="34" charset="-122"/>
                          <a:sym typeface="Arial"/>
                        </a:rPr>
                        <a:t>750</a:t>
                      </a:r>
                      <a:endParaRPr lang="en-US" altLang="zh-CN" sz="900" b="0"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31693">
                <a:tc>
                  <a:txBody>
                    <a:bodyPr/>
                    <a:lstStyle/>
                    <a:p>
                      <a:pPr algn="l" fontAlgn="ctr"/>
                      <a:r>
                        <a:rPr lang="en-US" altLang="zh-CN" sz="800" b="1" i="0" u="none" strike="noStrike" dirty="0" smtClean="0">
                          <a:latin typeface="Arial" panose="020B0604020202020204" pitchFamily="34" charset="0"/>
                          <a:ea typeface="微软雅黑" panose="020B0503020204020204" pitchFamily="34" charset="-122"/>
                          <a:sym typeface="Arial"/>
                        </a:rPr>
                        <a:t>Max. number of controllers</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US" altLang="zh-CN" sz="900" b="0" i="0" u="none" strike="noStrike" dirty="0" smtClean="0">
                          <a:latin typeface="Arial" panose="020B0604020202020204" pitchFamily="34" charset="0"/>
                          <a:ea typeface="微软雅黑" panose="020B0503020204020204" pitchFamily="34" charset="-122"/>
                          <a:sym typeface="Arial"/>
                        </a:rPr>
                        <a:t>2</a:t>
                      </a:r>
                      <a:endParaRPr lang="en-US" altLang="zh-CN" sz="900" b="0"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US" altLang="zh-CN" sz="1000" b="0" i="0" u="none" strike="noStrike" dirty="0">
                        <a:latin typeface="微软雅黑" panose="020B0503020204020204" pitchFamily="34" charset="-122"/>
                        <a:ea typeface="微软雅黑" panose="020B0503020204020204" pitchFamily="34" charset="-122"/>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smtClean="0">
                          <a:latin typeface="Arial" panose="020B0604020202020204" pitchFamily="34" charset="0"/>
                          <a:ea typeface="微软雅黑" panose="020B0503020204020204" pitchFamily="34" charset="-122"/>
                          <a:sym typeface="Arial"/>
                        </a:rPr>
                        <a:t>2</a:t>
                      </a:r>
                      <a:endParaRPr lang="en-US" altLang="zh-CN" sz="900" b="0"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74931">
                <a:tc>
                  <a:txBody>
                    <a:bodyPr/>
                    <a:lstStyle/>
                    <a:p>
                      <a:pPr algn="l" fontAlgn="ctr"/>
                      <a:r>
                        <a:rPr lang="en-US" sz="800" b="1" i="0" u="none" strike="noStrike" dirty="0" smtClean="0">
                          <a:latin typeface="Arial" panose="020B0604020202020204" pitchFamily="34" charset="0"/>
                          <a:ea typeface="微软雅黑" panose="020B0503020204020204" pitchFamily="34" charset="-122"/>
                          <a:sym typeface="Arial"/>
                        </a:rPr>
                        <a:t>Cache size</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US" sz="9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64 GB</a:t>
                      </a:r>
                      <a:endParaRPr lang="en-US" sz="900" b="0" i="0" u="none" strike="noStrike" kern="1200" dirty="0">
                        <a:solidFill>
                          <a:schemeClr val="tx1"/>
                        </a:solidFill>
                        <a:latin typeface="Arial" panose="020B0604020202020204" pitchFamily="34" charset="0"/>
                        <a:ea typeface="微软雅黑" panose="020B0503020204020204" pitchFamily="34" charset="-122"/>
                        <a:cs typeface="+mn-cs"/>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US" sz="1000" b="0" i="0" u="none" strike="noStrike" kern="1200" dirty="0">
                        <a:solidFill>
                          <a:schemeClr val="tx1"/>
                        </a:solidFill>
                        <a:latin typeface="微软雅黑" panose="020B0503020204020204" pitchFamily="34" charset="-122"/>
                        <a:ea typeface="微软雅黑" panose="020B0503020204020204" pitchFamily="34" charset="-122"/>
                        <a:cs typeface="+mn-cs"/>
                        <a:sym typeface="Arial"/>
                      </a:endParaRPr>
                    </a:p>
                  </a:txBody>
                  <a:tcPr marL="7066" marR="7066" marT="706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128 GB</a:t>
                      </a:r>
                      <a:endParaRPr lang="en-US" sz="900" b="0" i="0" u="none" strike="noStrike" kern="1200" dirty="0">
                        <a:solidFill>
                          <a:schemeClr val="tx1"/>
                        </a:solidFill>
                        <a:latin typeface="Arial" panose="020B0604020202020204" pitchFamily="34" charset="0"/>
                        <a:ea typeface="微软雅黑" panose="020B0503020204020204" pitchFamily="34" charset="-122"/>
                        <a:cs typeface="+mn-cs"/>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31693">
                <a:tc>
                  <a:txBody>
                    <a:bodyPr/>
                    <a:lstStyle/>
                    <a:p>
                      <a:pPr algn="l" fontAlgn="ctr"/>
                      <a:r>
                        <a:rPr lang="en-US" altLang="zh-CN" sz="800" b="1" i="0" u="none" strike="noStrike" dirty="0" smtClean="0">
                          <a:latin typeface="Arial" panose="020B0604020202020204" pitchFamily="34" charset="0"/>
                          <a:ea typeface="微软雅黑" panose="020B0503020204020204" pitchFamily="34" charset="-122"/>
                          <a:sym typeface="Arial"/>
                        </a:rPr>
                        <a:t>Max. number of front-end ports</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spcAft>
                          <a:spcPts val="0"/>
                        </a:spcAft>
                      </a:pPr>
                      <a:r>
                        <a:rPr lang="en-US" altLang="zh-CN" sz="900" kern="100" dirty="0" smtClean="0">
                          <a:latin typeface="Arial" panose="020B0604020202020204" pitchFamily="34" charset="0"/>
                          <a:ea typeface="微软雅黑" panose="020B0503020204020204" pitchFamily="34" charset="-122"/>
                          <a:cs typeface="Times New Roman"/>
                        </a:rPr>
                        <a:t>24</a:t>
                      </a:r>
                      <a:endParaRPr lang="en-US" altLang="zh-CN" sz="900" kern="100" dirty="0">
                        <a:latin typeface="Arial" panose="020B0604020202020204" pitchFamily="34" charset="0"/>
                        <a:ea typeface="微软雅黑" panose="020B0503020204020204" pitchFamily="34" charset="-122"/>
                        <a:cs typeface="Times New Roman"/>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a:spcAft>
                          <a:spcPts val="0"/>
                        </a:spcAft>
                      </a:pPr>
                      <a:endParaRPr lang="zh-CN" sz="1050" kern="100" dirty="0">
                        <a:latin typeface="微软雅黑" panose="020B0503020204020204" pitchFamily="34" charset="-122"/>
                        <a:ea typeface="微软雅黑"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Aft>
                          <a:spcPts val="0"/>
                        </a:spcAft>
                      </a:pPr>
                      <a:r>
                        <a:rPr lang="en-US" altLang="zh-CN" sz="900" kern="100" dirty="0" smtClean="0">
                          <a:latin typeface="Arial" panose="020B0604020202020204" pitchFamily="34" charset="0"/>
                          <a:ea typeface="微软雅黑" panose="020B0503020204020204" pitchFamily="34" charset="-122"/>
                          <a:cs typeface="Times New Roman"/>
                        </a:rPr>
                        <a:t>24</a:t>
                      </a:r>
                      <a:endParaRPr lang="en-US" altLang="zh-CN" sz="900" kern="100" dirty="0">
                        <a:latin typeface="Arial" panose="020B0604020202020204" pitchFamily="34" charset="0"/>
                        <a:ea typeface="微软雅黑" panose="020B0503020204020204" pitchFamily="34" charset="-122"/>
                        <a:cs typeface="Times New Roman"/>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54053">
                <a:tc>
                  <a:txBody>
                    <a:bodyPr/>
                    <a:lstStyle/>
                    <a:p>
                      <a:pPr algn="l" fontAlgn="ctr"/>
                      <a:r>
                        <a:rPr lang="en-US" altLang="zh-CN" sz="800" b="1" i="0" u="none" strike="noStrike" dirty="0" smtClean="0">
                          <a:latin typeface="Arial" panose="020B0604020202020204" pitchFamily="34" charset="0"/>
                          <a:ea typeface="微软雅黑" panose="020B0503020204020204" pitchFamily="34" charset="-122"/>
                          <a:sym typeface="Arial"/>
                        </a:rPr>
                        <a:t>Video performance</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spcAft>
                          <a:spcPts val="0"/>
                        </a:spcAft>
                      </a:pPr>
                      <a:r>
                        <a:rPr lang="en-US" altLang="zh-CN" sz="900" kern="100" dirty="0" smtClean="0">
                          <a:latin typeface="Arial" panose="020B0604020202020204" pitchFamily="34" charset="0"/>
                          <a:ea typeface="微软雅黑" panose="020B0503020204020204" pitchFamily="34" charset="-122"/>
                          <a:cs typeface="Times New Roman"/>
                        </a:rPr>
                        <a:t>A maximum of 1600-channel 4 Mbit/s IP SAN access and 512-channel 4 Mbit/s NAS access</a:t>
                      </a:r>
                      <a:endParaRPr lang="en-US" altLang="zh-CN" sz="900" kern="100" dirty="0">
                        <a:latin typeface="Arial" panose="020B0604020202020204" pitchFamily="34" charset="0"/>
                        <a:ea typeface="微软雅黑" panose="020B0503020204020204" pitchFamily="34" charset="-122"/>
                        <a:cs typeface="Times New Roman"/>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kern="100" dirty="0" smtClean="0">
                          <a:latin typeface="Arial" panose="020B0604020202020204" pitchFamily="34" charset="0"/>
                          <a:ea typeface="微软雅黑" panose="020B0503020204020204" pitchFamily="34" charset="-122"/>
                          <a:cs typeface="Times New Roman"/>
                        </a:rPr>
                        <a:t>A maximum of 400-channel 4 Mbit/s</a:t>
                      </a:r>
                      <a:r>
                        <a:rPr lang="en-US" altLang="zh-CN" sz="900" kern="100" baseline="0" dirty="0" smtClean="0">
                          <a:latin typeface="Arial" panose="020B0604020202020204" pitchFamily="34" charset="0"/>
                          <a:ea typeface="微软雅黑" panose="020B0503020204020204" pitchFamily="34" charset="-122"/>
                          <a:cs typeface="Times New Roman"/>
                        </a:rPr>
                        <a:t> </a:t>
                      </a:r>
                      <a:r>
                        <a:rPr lang="en-US" altLang="zh-CN" sz="900" kern="100" dirty="0" smtClean="0">
                          <a:latin typeface="Arial" panose="020B0604020202020204" pitchFamily="34" charset="0"/>
                          <a:ea typeface="微软雅黑" panose="020B0503020204020204" pitchFamily="34" charset="-122"/>
                          <a:cs typeface="Times New Roman"/>
                        </a:rPr>
                        <a:t>IP SAN storage</a:t>
                      </a:r>
                      <a:endParaRPr lang="en-US" altLang="zh-CN" sz="900" kern="100" dirty="0">
                        <a:latin typeface="Arial" panose="020B0604020202020204" pitchFamily="34" charset="0"/>
                        <a:ea typeface="微软雅黑" panose="020B0503020204020204" pitchFamily="34" charset="-122"/>
                        <a:cs typeface="Times New Roman"/>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74931">
                <a:tc>
                  <a:txBody>
                    <a:bodyPr/>
                    <a:lstStyle/>
                    <a:p>
                      <a:pPr algn="l" fontAlgn="ctr"/>
                      <a:r>
                        <a:rPr lang="en-US" altLang="zh-CN" sz="800" b="1" i="0" u="none" strike="noStrike" dirty="0" smtClean="0">
                          <a:latin typeface="Arial" panose="020B0604020202020204" pitchFamily="34" charset="0"/>
                          <a:ea typeface="微软雅黑" panose="020B0503020204020204" pitchFamily="34" charset="-122"/>
                          <a:sym typeface="Arial"/>
                        </a:rPr>
                        <a:t>Supported disk type</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spcAft>
                          <a:spcPts val="0"/>
                        </a:spcAft>
                      </a:pPr>
                      <a:r>
                        <a:rPr lang="en-US" altLang="zh-CN" sz="900" kern="100" dirty="0" smtClean="0">
                          <a:latin typeface="Arial" panose="020B0604020202020204" pitchFamily="34" charset="0"/>
                          <a:ea typeface="微软雅黑" panose="020B0503020204020204" pitchFamily="34" charset="-122"/>
                          <a:cs typeface="Times New Roman"/>
                        </a:rPr>
                        <a:t>SSD/SAS/SATA</a:t>
                      </a:r>
                      <a:endParaRPr lang="en-US" altLang="zh-CN" sz="900" kern="100" dirty="0">
                        <a:latin typeface="Arial" panose="020B0604020202020204" pitchFamily="34" charset="0"/>
                        <a:ea typeface="微软雅黑" panose="020B0503020204020204" pitchFamily="34" charset="-122"/>
                        <a:cs typeface="Times New Roman"/>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kern="100" dirty="0" smtClean="0">
                          <a:latin typeface="Arial" panose="020B0604020202020204" pitchFamily="34" charset="0"/>
                          <a:ea typeface="微软雅黑" panose="020B0503020204020204" pitchFamily="34" charset="-122"/>
                          <a:cs typeface="Times New Roman"/>
                        </a:rPr>
                        <a:t>SAS/SATA</a:t>
                      </a:r>
                      <a:endParaRPr lang="en-US" altLang="zh-CN" sz="900" kern="100" dirty="0">
                        <a:latin typeface="Arial" panose="020B0604020202020204" pitchFamily="34" charset="0"/>
                        <a:ea typeface="微软雅黑" panose="020B0503020204020204" pitchFamily="34" charset="-122"/>
                        <a:cs typeface="Times New Roman"/>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42255">
                <a:tc gridSpan="2">
                  <a:txBody>
                    <a:bodyPr/>
                    <a:lstStyle/>
                    <a:p>
                      <a:pPr algn="l" fontAlgn="ctr"/>
                      <a:r>
                        <a:rPr lang="en-US" altLang="zh-CN" sz="800" b="1" i="0" u="none" strike="noStrike" dirty="0" smtClean="0">
                          <a:solidFill>
                            <a:srgbClr val="FFFFFF"/>
                          </a:solidFill>
                          <a:latin typeface="Arial" panose="020B0604020202020204" pitchFamily="34" charset="0"/>
                          <a:ea typeface="微软雅黑" panose="020B0503020204020204" pitchFamily="34" charset="-122"/>
                          <a:sym typeface="Arial"/>
                        </a:rPr>
                        <a:t>Software Specifications</a:t>
                      </a:r>
                      <a:endParaRPr lang="en-US" altLang="zh-CN" sz="80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hMerge="1">
                  <a:txBody>
                    <a:bodyPr/>
                    <a:lstStyle/>
                    <a:p>
                      <a:endParaRPr lang="zh-CN" altLang="en-US"/>
                    </a:p>
                  </a:txBody>
                  <a:tcPr/>
                </a:tc>
                <a:tc>
                  <a:txBody>
                    <a:bodyPr/>
                    <a:lstStyle/>
                    <a:p>
                      <a:pPr algn="l" fontAlgn="ctr"/>
                      <a:endParaRPr lang="en-US" altLang="zh-CN" sz="80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l" fontAlgn="ctr"/>
                      <a:endParaRPr lang="en-US" altLang="zh-CN" sz="80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r>
              <a:tr h="254053">
                <a:tc>
                  <a:txBody>
                    <a:bodyPr/>
                    <a:lstStyle/>
                    <a:p>
                      <a:pPr algn="l" fontAlgn="ctr"/>
                      <a:r>
                        <a:rPr lang="en-US" altLang="zh-CN" sz="800" b="1" i="0" u="none" strike="noStrike" dirty="0" smtClean="0">
                          <a:latin typeface="Arial" panose="020B0604020202020204" pitchFamily="34" charset="0"/>
                          <a:ea typeface="微软雅黑" panose="020B0503020204020204" pitchFamily="34" charset="-122"/>
                          <a:sym typeface="Arial"/>
                        </a:rPr>
                        <a:t>Access protocol</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900" b="0" i="0" u="none" strike="noStrike" dirty="0" smtClean="0">
                          <a:solidFill>
                            <a:schemeClr val="tx1"/>
                          </a:solidFill>
                          <a:latin typeface="Arial" panose="020B0604020202020204" pitchFamily="34" charset="0"/>
                          <a:ea typeface="微软雅黑" panose="020B0503020204020204" pitchFamily="34" charset="-122"/>
                          <a:sym typeface="Arial"/>
                        </a:rPr>
                        <a:t>SAN &amp; NAS convergence</a:t>
                      </a:r>
                      <a:r>
                        <a:rPr lang="en-US" sz="900" b="0" i="0" u="none" strike="noStrike" dirty="0" smtClean="0">
                          <a:solidFill>
                            <a:schemeClr val="tx1"/>
                          </a:solidFill>
                          <a:latin typeface="Arial" panose="020B0604020202020204" pitchFamily="34" charset="0"/>
                          <a:ea typeface="微软雅黑" panose="020B0503020204020204" pitchFamily="34" charset="-122"/>
                          <a:sym typeface="Arial"/>
                        </a:rPr>
                        <a:t>, with support for GE</a:t>
                      </a:r>
                      <a:r>
                        <a:rPr lang="en-US" sz="900" b="0" i="0" u="none" strike="noStrike" baseline="0" dirty="0" smtClean="0">
                          <a:solidFill>
                            <a:schemeClr val="tx1"/>
                          </a:solidFill>
                          <a:latin typeface="Arial" panose="020B0604020202020204" pitchFamily="34" charset="0"/>
                          <a:ea typeface="微软雅黑" panose="020B0503020204020204" pitchFamily="34" charset="-122"/>
                          <a:sym typeface="Arial"/>
                        </a:rPr>
                        <a:t> or </a:t>
                      </a:r>
                      <a:r>
                        <a:rPr lang="en-US" sz="900" b="0" i="0" u="none" strike="noStrike" dirty="0" smtClean="0">
                          <a:solidFill>
                            <a:schemeClr val="tx1"/>
                          </a:solidFill>
                          <a:latin typeface="Arial" panose="020B0604020202020204" pitchFamily="34" charset="0"/>
                          <a:ea typeface="微软雅黑" panose="020B0503020204020204" pitchFamily="34" charset="-122"/>
                          <a:sym typeface="Arial"/>
                        </a:rPr>
                        <a:t>10</a:t>
                      </a:r>
                      <a:r>
                        <a:rPr lang="en-US" altLang="zh-CN" sz="900" b="0" i="0" u="none" strike="noStrike" dirty="0" smtClean="0">
                          <a:solidFill>
                            <a:schemeClr val="tx1"/>
                          </a:solidFill>
                          <a:latin typeface="Arial" panose="020B0604020202020204" pitchFamily="34" charset="0"/>
                          <a:ea typeface="微软雅黑" panose="020B0503020204020204" pitchFamily="34" charset="-122"/>
                          <a:sym typeface="Arial"/>
                        </a:rPr>
                        <a:t>GE</a:t>
                      </a:r>
                      <a:r>
                        <a:rPr lang="en-US" altLang="zh-CN" sz="900" b="0" i="0" u="none" strike="noStrike" baseline="0" dirty="0" smtClean="0">
                          <a:solidFill>
                            <a:schemeClr val="tx1"/>
                          </a:solidFill>
                          <a:latin typeface="Arial" panose="020B0604020202020204" pitchFamily="34" charset="0"/>
                          <a:ea typeface="微软雅黑" panose="020B0503020204020204" pitchFamily="34" charset="-122"/>
                          <a:sym typeface="Arial"/>
                        </a:rPr>
                        <a:t> </a:t>
                      </a:r>
                      <a:r>
                        <a:rPr lang="en-US" sz="900" b="0" i="0" u="none" strike="noStrike" dirty="0" smtClean="0">
                          <a:solidFill>
                            <a:schemeClr val="tx1"/>
                          </a:solidFill>
                          <a:latin typeface="Arial" panose="020B0604020202020204" pitchFamily="34" charset="0"/>
                          <a:ea typeface="微软雅黑" panose="020B0503020204020204" pitchFamily="34" charset="-122"/>
                          <a:sym typeface="Arial"/>
                        </a:rPr>
                        <a:t>IP SAN and GE</a:t>
                      </a:r>
                      <a:r>
                        <a:rPr lang="en-US" sz="900" b="0" i="0" u="none" strike="noStrike" baseline="0" dirty="0" smtClean="0">
                          <a:solidFill>
                            <a:schemeClr val="tx1"/>
                          </a:solidFill>
                          <a:latin typeface="Arial" panose="020B0604020202020204" pitchFamily="34" charset="0"/>
                          <a:ea typeface="微软雅黑" panose="020B0503020204020204" pitchFamily="34" charset="-122"/>
                          <a:sym typeface="Arial"/>
                        </a:rPr>
                        <a:t> or </a:t>
                      </a:r>
                      <a:r>
                        <a:rPr lang="en-US" sz="900" b="0" i="0" u="none" strike="noStrike" dirty="0" smtClean="0">
                          <a:solidFill>
                            <a:schemeClr val="tx1"/>
                          </a:solidFill>
                          <a:latin typeface="Arial" panose="020B0604020202020204" pitchFamily="34" charset="0"/>
                          <a:ea typeface="微软雅黑" panose="020B0503020204020204" pitchFamily="34" charset="-122"/>
                          <a:sym typeface="Arial"/>
                        </a:rPr>
                        <a:t>10GE NAS</a:t>
                      </a:r>
                      <a:endParaRPr lang="en-US" sz="900" b="0" i="0" u="none" strike="noStrike" dirty="0">
                        <a:solidFill>
                          <a:schemeClr val="tx1"/>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endParaRPr lang="en-US" sz="1000" b="0" i="0" u="none" strike="noStrike" dirty="0">
                        <a:solidFill>
                          <a:schemeClr val="tx1"/>
                        </a:solidFill>
                        <a:latin typeface="微软雅黑" panose="020B0503020204020204" pitchFamily="34" charset="-122"/>
                        <a:ea typeface="微软雅黑" panose="020B0503020204020204" pitchFamily="34" charset="-122"/>
                        <a:sym typeface="Arial"/>
                      </a:endParaRPr>
                    </a:p>
                  </a:txBody>
                  <a:tcPr marL="7066" marR="7066" marT="70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1" indent="0" algn="l" defTabSz="914400" rtl="0" eaLnBrk="1" fontAlgn="ctr" latinLnBrk="0" hangingPunct="1">
                        <a:lnSpc>
                          <a:spcPct val="100000"/>
                        </a:lnSpc>
                        <a:spcBef>
                          <a:spcPts val="0"/>
                        </a:spcBef>
                        <a:spcAft>
                          <a:spcPts val="0"/>
                        </a:spcAft>
                        <a:buClrTx/>
                        <a:buSzTx/>
                        <a:buFontTx/>
                        <a:buNone/>
                        <a:tabLst/>
                        <a:defRPr/>
                      </a:pPr>
                      <a:r>
                        <a:rPr lang="en-US" altLang="zh-CN" sz="900" b="0" i="0" u="none" strike="noStrike" dirty="0" smtClean="0">
                          <a:solidFill>
                            <a:schemeClr val="tx1"/>
                          </a:solidFill>
                          <a:latin typeface="Arial" panose="020B0604020202020204" pitchFamily="34" charset="0"/>
                          <a:ea typeface="微软雅黑" panose="020B0503020204020204" pitchFamily="34" charset="-122"/>
                          <a:sym typeface="Arial"/>
                        </a:rPr>
                        <a:t>VM access</a:t>
                      </a:r>
                      <a:endParaRPr lang="en-US" sz="900" b="0" i="0" u="none" strike="noStrike" dirty="0">
                        <a:solidFill>
                          <a:schemeClr val="tx1"/>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32312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8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Value-added software</a:t>
                      </a:r>
                      <a:endParaRPr lang="en-US" altLang="en-US" sz="800" b="1" i="0" u="none" strike="noStrike" kern="1200" dirty="0" smtClean="0">
                        <a:solidFill>
                          <a:schemeClr val="tx1"/>
                        </a:solidFill>
                        <a:latin typeface="Arial" panose="020B0604020202020204" pitchFamily="34" charset="0"/>
                        <a:ea typeface="微软雅黑" panose="020B0503020204020204" pitchFamily="34" charset="-122"/>
                        <a:cs typeface="+mn-cs"/>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algn="l" fontAlgn="ctr"/>
                      <a:r>
                        <a:rPr lang="en-US" altLang="zh-CN" sz="900" dirty="0" err="1" smtClean="0">
                          <a:effectLst/>
                          <a:latin typeface="Arial" panose="020B0604020202020204" pitchFamily="34" charset="0"/>
                          <a:ea typeface="微软雅黑" panose="020B0503020204020204" pitchFamily="34" charset="-122"/>
                        </a:rPr>
                        <a:t>SmartThin</a:t>
                      </a:r>
                      <a:r>
                        <a:rPr lang="en-US" altLang="zh-CN" sz="900" dirty="0" smtClean="0">
                          <a:effectLst/>
                          <a:latin typeface="Arial" panose="020B0604020202020204" pitchFamily="34" charset="0"/>
                          <a:ea typeface="微软雅黑" panose="020B0503020204020204" pitchFamily="34" charset="-122"/>
                        </a:rPr>
                        <a:t>, </a:t>
                      </a:r>
                      <a:r>
                        <a:rPr lang="en-US" altLang="zh-CN" sz="900" dirty="0" err="1" smtClean="0">
                          <a:effectLst/>
                          <a:latin typeface="Arial" panose="020B0604020202020204" pitchFamily="34" charset="0"/>
                          <a:ea typeface="微软雅黑" panose="020B0503020204020204" pitchFamily="34" charset="-122"/>
                        </a:rPr>
                        <a:t>HyperSnap</a:t>
                      </a:r>
                      <a:r>
                        <a:rPr lang="en-US" altLang="zh-CN" sz="900" dirty="0" smtClean="0">
                          <a:effectLst/>
                          <a:latin typeface="Arial" panose="020B0604020202020204" pitchFamily="34" charset="0"/>
                          <a:ea typeface="微软雅黑" panose="020B0503020204020204" pitchFamily="34" charset="-122"/>
                        </a:rPr>
                        <a:t>,</a:t>
                      </a:r>
                      <a:r>
                        <a:rPr lang="en-US" altLang="zh-CN" sz="900" baseline="0" dirty="0" smtClean="0">
                          <a:effectLst/>
                          <a:latin typeface="Arial" panose="020B0604020202020204" pitchFamily="34" charset="0"/>
                          <a:ea typeface="微软雅黑" panose="020B0503020204020204" pitchFamily="34" charset="-122"/>
                        </a:rPr>
                        <a:t> and </a:t>
                      </a:r>
                      <a:r>
                        <a:rPr lang="en-US" altLang="zh-CN" sz="900" dirty="0" smtClean="0">
                          <a:effectLst/>
                          <a:latin typeface="Arial" panose="020B0604020202020204" pitchFamily="34" charset="0"/>
                          <a:ea typeface="微软雅黑" panose="020B0503020204020204" pitchFamily="34" charset="-122"/>
                        </a:rPr>
                        <a:t>HyperReplication</a:t>
                      </a:r>
                      <a:endParaRPr lang="en-US" altLang="zh-CN" sz="900" b="0" i="0" u="none" strike="noStrike" kern="1200" dirty="0" smtClean="0">
                        <a:solidFill>
                          <a:srgbClr val="FF0000"/>
                        </a:solidFill>
                        <a:latin typeface="Arial" panose="020B0604020202020204" pitchFamily="34" charset="0"/>
                        <a:ea typeface="微软雅黑" panose="020B0503020204020204" pitchFamily="34" charset="-122"/>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000" b="0" i="0" u="none" strike="noStrike" kern="1200" dirty="0" smtClean="0">
                        <a:solidFill>
                          <a:srgbClr val="FF0000"/>
                        </a:solidFill>
                        <a:latin typeface="微软雅黑" panose="020B0503020204020204" pitchFamily="34" charset="-122"/>
                        <a:ea typeface="微软雅黑" panose="020B0503020204020204" pitchFamily="34" charset="-122"/>
                        <a:cs typeface="+mn-cs"/>
                      </a:endParaRPr>
                    </a:p>
                  </a:txBody>
                  <a:tcPr marL="7066" marR="7066" marT="7068"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900" dirty="0" err="1" smtClean="0">
                          <a:effectLst/>
                          <a:latin typeface="Arial" panose="020B0604020202020204" pitchFamily="34" charset="0"/>
                          <a:ea typeface="微软雅黑" panose="020B0503020204020204" pitchFamily="34" charset="-122"/>
                        </a:rPr>
                        <a:t>SmartThin</a:t>
                      </a:r>
                      <a:r>
                        <a:rPr lang="en-US" altLang="zh-CN" sz="900" dirty="0" smtClean="0">
                          <a:effectLst/>
                          <a:latin typeface="Arial" panose="020B0604020202020204" pitchFamily="34" charset="0"/>
                          <a:ea typeface="微软雅黑" panose="020B0503020204020204" pitchFamily="34" charset="-122"/>
                        </a:rPr>
                        <a:t>, </a:t>
                      </a:r>
                      <a:r>
                        <a:rPr lang="en-US" altLang="zh-CN" sz="900" dirty="0" err="1" smtClean="0">
                          <a:effectLst/>
                          <a:latin typeface="Arial" panose="020B0604020202020204" pitchFamily="34" charset="0"/>
                          <a:ea typeface="微软雅黑" panose="020B0503020204020204" pitchFamily="34" charset="-122"/>
                        </a:rPr>
                        <a:t>HyperSnap</a:t>
                      </a:r>
                      <a:r>
                        <a:rPr lang="en-US" altLang="zh-CN" sz="900" dirty="0" smtClean="0">
                          <a:effectLst/>
                          <a:latin typeface="Arial" panose="020B0604020202020204" pitchFamily="34" charset="0"/>
                          <a:ea typeface="微软雅黑" panose="020B0503020204020204" pitchFamily="34" charset="-122"/>
                        </a:rPr>
                        <a:t>, and HyperReplication</a:t>
                      </a:r>
                      <a:endParaRPr lang="en-US" altLang="zh-CN" sz="900" b="0" i="0" u="none" strike="noStrike" kern="1200" dirty="0" smtClean="0">
                        <a:solidFill>
                          <a:srgbClr val="FF0000"/>
                        </a:solidFill>
                        <a:latin typeface="Arial" panose="020B0604020202020204" pitchFamily="34" charset="0"/>
                        <a:ea typeface="微软雅黑" panose="020B0503020204020204" pitchFamily="34" charset="-122"/>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52825440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74790740"/>
          <p:cNvSpPr txBox="1"/>
          <p:nvPr/>
        </p:nvSpPr>
        <p:spPr>
          <a:xfrm>
            <a:off x="294953" y="234380"/>
            <a:ext cx="7920880" cy="430887"/>
          </a:xfrm>
          <a:prstGeom prst="rect">
            <a:avLst/>
          </a:prstGeom>
          <a:noFill/>
        </p:spPr>
        <p:txBody>
          <a:bodyPr vert="horz" wrap="square" lIns="91440" tIns="45720" rIns="91440" bIns="45720" rtlCol="0" anchor="t" anchorCtr="0">
            <a:noAutofit/>
          </a:bodyPr>
          <a:lstStyle>
            <a:defPPr>
              <a:defRPr lang="zh-CN"/>
            </a:defPPr>
            <a:lvl1pPr fontAlgn="ctr">
              <a:defRPr sz="2400" b="1">
                <a:solidFill>
                  <a:srgbClr val="0076B0"/>
                </a:solidFill>
                <a:latin typeface="Arial" panose="020B0604020202020204" pitchFamily="34" charset="0"/>
                <a:ea typeface="微软雅黑" pitchFamily="34" charset="-122"/>
              </a:defRPr>
            </a:lvl1pPr>
          </a:lstStyle>
          <a:p>
            <a:r>
              <a:rPr lang="en-US" altLang="zh-CN" dirty="0">
                <a:latin typeface="Arial" panose="020B0604020202020204" pitchFamily="34" charset="0"/>
                <a:sym typeface="Arial"/>
              </a:rPr>
              <a:t>Differences Between OceanStor 2600 V3 </a:t>
            </a:r>
            <a:r>
              <a:rPr lang="en-US" altLang="zh-CN" dirty="0" smtClean="0">
                <a:latin typeface="Arial" panose="020B0604020202020204" pitchFamily="34" charset="0"/>
                <a:sym typeface="Arial"/>
              </a:rPr>
              <a:t>for Video and OceanStor </a:t>
            </a:r>
            <a:r>
              <a:rPr lang="en-US" altLang="zh-CN" dirty="0">
                <a:latin typeface="Arial" panose="020B0604020202020204" pitchFamily="34" charset="0"/>
                <a:sym typeface="Arial"/>
              </a:rPr>
              <a:t>2800 V5</a:t>
            </a:r>
          </a:p>
        </p:txBody>
      </p:sp>
      <p:graphicFrame>
        <p:nvGraphicFramePr>
          <p:cNvPr id="4" name="表格 3"/>
          <p:cNvGraphicFramePr>
            <a:graphicFrameLocks noGrp="1"/>
          </p:cNvGraphicFramePr>
          <p:nvPr>
            <p:extLst>
              <p:ext uri="{D42A27DB-BD31-4B8C-83A1-F6EECF244321}">
                <p14:modId xmlns:p14="http://schemas.microsoft.com/office/powerpoint/2010/main" val="3790328283"/>
              </p:ext>
            </p:extLst>
          </p:nvPr>
        </p:nvGraphicFramePr>
        <p:xfrm>
          <a:off x="395288" y="1132384"/>
          <a:ext cx="8424936" cy="3096343"/>
        </p:xfrm>
        <a:graphic>
          <a:graphicData uri="http://schemas.openxmlformats.org/drawingml/2006/table">
            <a:tbl>
              <a:tblPr/>
              <a:tblGrid>
                <a:gridCol w="1224384"/>
                <a:gridCol w="3384376"/>
                <a:gridCol w="3816176"/>
              </a:tblGrid>
              <a:tr h="340493">
                <a:tc>
                  <a:txBody>
                    <a:bodyPr/>
                    <a:lstStyle/>
                    <a:p>
                      <a:pPr algn="l" fontAlgn="ctr"/>
                      <a:r>
                        <a:rPr lang="en-US" altLang="zh-CN" sz="1050" b="1" i="0" u="none" strike="noStrike" dirty="0" smtClean="0">
                          <a:solidFill>
                            <a:srgbClr val="FFFFFF"/>
                          </a:solidFill>
                          <a:latin typeface="Arial" panose="020B0604020202020204" pitchFamily="34" charset="0"/>
                          <a:ea typeface="微软雅黑" panose="020B0503020204020204" pitchFamily="34" charset="-122"/>
                          <a:sym typeface="Arial"/>
                        </a:rPr>
                        <a:t>Product Name</a:t>
                      </a:r>
                      <a:endParaRPr lang="en-US" altLang="zh-CN" sz="105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a:txBody>
                    <a:bodyPr/>
                    <a:lstStyle/>
                    <a:p>
                      <a:pPr algn="ctr" fontAlgn="ctr"/>
                      <a:r>
                        <a:rPr lang="en-US" sz="1050" b="1" i="0" u="none" strike="noStrike" dirty="0" smtClean="0">
                          <a:solidFill>
                            <a:srgbClr val="FFFFFF"/>
                          </a:solidFill>
                          <a:latin typeface="Arial" panose="020B0604020202020204" pitchFamily="34" charset="0"/>
                          <a:ea typeface="微软雅黑" panose="020B0503020204020204" pitchFamily="34" charset="-122"/>
                          <a:sym typeface="Arial"/>
                        </a:rPr>
                        <a:t>OceanStor 2600 V3 for Video</a:t>
                      </a:r>
                      <a:endParaRPr lang="en-US" sz="105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c>
                  <a:txBody>
                    <a:bodyPr/>
                    <a:lstStyle/>
                    <a:p>
                      <a:pPr algn="ctr" fontAlgn="ctr"/>
                      <a:r>
                        <a:rPr lang="en-US" sz="1050" b="1" i="0" u="none" strike="noStrike" dirty="0" smtClean="0">
                          <a:solidFill>
                            <a:srgbClr val="FFFFFF"/>
                          </a:solidFill>
                          <a:latin typeface="Arial" panose="020B0604020202020204" pitchFamily="34" charset="0"/>
                          <a:ea typeface="微软雅黑" panose="020B0503020204020204" pitchFamily="34" charset="-122"/>
                          <a:sym typeface="Arial"/>
                        </a:rPr>
                        <a:t>OceanStor 2800 V5</a:t>
                      </a:r>
                      <a:endParaRPr lang="en-US" sz="105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tr>
              <a:tr h="311845">
                <a:tc gridSpan="2">
                  <a:txBody>
                    <a:bodyPr/>
                    <a:lstStyle/>
                    <a:p>
                      <a:pPr algn="l" fontAlgn="ctr"/>
                      <a:r>
                        <a:rPr lang="en-US" altLang="zh-CN" sz="800" b="1" i="0" u="none" strike="noStrike" dirty="0" smtClean="0">
                          <a:solidFill>
                            <a:srgbClr val="FFFFFF"/>
                          </a:solidFill>
                          <a:latin typeface="Arial" panose="020B0604020202020204" pitchFamily="34" charset="0"/>
                          <a:ea typeface="微软雅黑" panose="020B0503020204020204" pitchFamily="34" charset="-122"/>
                          <a:sym typeface="Arial"/>
                        </a:rPr>
                        <a:t>Hardware Specifications</a:t>
                      </a:r>
                      <a:endParaRPr lang="en-US" altLang="zh-CN" sz="80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hMerge="1">
                  <a:txBody>
                    <a:bodyPr/>
                    <a:lstStyle/>
                    <a:p>
                      <a:endParaRPr lang="zh-CN" altLang="en-US"/>
                    </a:p>
                  </a:txBody>
                  <a:tcPr/>
                </a:tc>
                <a:tc>
                  <a:txBody>
                    <a:bodyPr/>
                    <a:lstStyle/>
                    <a:p>
                      <a:pPr algn="l" fontAlgn="ctr"/>
                      <a:endParaRPr lang="en-US" altLang="zh-CN" sz="800" b="1" i="0" u="none" strike="noStrike" dirty="0">
                        <a:solidFill>
                          <a:srgbClr val="FFFFFF"/>
                        </a:solidFill>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r>
              <a:tr h="274312">
                <a:tc>
                  <a:txBody>
                    <a:bodyPr/>
                    <a:lstStyle/>
                    <a:p>
                      <a:pPr algn="l" fontAlgn="ctr"/>
                      <a:r>
                        <a:rPr lang="en-US" altLang="zh-CN" sz="800" b="1" i="0" u="none" strike="noStrike" dirty="0" smtClean="0">
                          <a:latin typeface="Arial" panose="020B0604020202020204" pitchFamily="34" charset="0"/>
                          <a:ea typeface="微软雅黑" panose="020B0503020204020204" pitchFamily="34" charset="-122"/>
                          <a:sym typeface="Arial"/>
                        </a:rPr>
                        <a:t>Max. number of disks </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900" b="0" i="0" u="none" strike="noStrike" dirty="0" smtClean="0">
                          <a:latin typeface="Arial" panose="020B0604020202020204" pitchFamily="34" charset="0"/>
                          <a:ea typeface="微软雅黑" panose="020B0503020204020204" pitchFamily="34" charset="-122"/>
                          <a:sym typeface="Arial"/>
                        </a:rPr>
                        <a:t>396</a:t>
                      </a:r>
                      <a:endParaRPr lang="en-US" altLang="zh-CN" sz="900" b="0"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zh-CN" sz="900" b="0" i="0" u="none" strike="noStrike" dirty="0" smtClean="0">
                          <a:latin typeface="Arial" panose="020B0604020202020204" pitchFamily="34" charset="0"/>
                          <a:ea typeface="微软雅黑" panose="020B0503020204020204" pitchFamily="34" charset="-122"/>
                          <a:sym typeface="Arial"/>
                        </a:rPr>
                        <a:t>750</a:t>
                      </a:r>
                      <a:endParaRPr lang="en-US" altLang="zh-CN" sz="900" b="0"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78216">
                <a:tc>
                  <a:txBody>
                    <a:bodyPr/>
                    <a:lstStyle/>
                    <a:p>
                      <a:pPr algn="l" fontAlgn="ctr"/>
                      <a:r>
                        <a:rPr lang="en-US" sz="800" b="1" i="0" u="none" strike="noStrike" dirty="0" smtClean="0">
                          <a:latin typeface="Arial" panose="020B0604020202020204" pitchFamily="34" charset="0"/>
                          <a:ea typeface="微软雅黑" panose="020B0503020204020204" pitchFamily="34" charset="-122"/>
                          <a:sym typeface="Arial"/>
                        </a:rPr>
                        <a:t>Cache size</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32 GB</a:t>
                      </a:r>
                      <a:endParaRPr lang="en-US" sz="900" b="0" i="0" u="none" strike="noStrike" kern="1200" dirty="0">
                        <a:solidFill>
                          <a:schemeClr val="tx1"/>
                        </a:solidFill>
                        <a:latin typeface="Arial" panose="020B0604020202020204" pitchFamily="34" charset="0"/>
                        <a:ea typeface="微软雅黑" panose="020B0503020204020204" pitchFamily="34" charset="-122"/>
                        <a:cs typeface="+mn-cs"/>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9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64 GB</a:t>
                      </a:r>
                      <a:r>
                        <a:rPr lang="en-US" sz="900" b="0" i="0" u="none" strike="noStrike" kern="1200" baseline="0" dirty="0" smtClean="0">
                          <a:solidFill>
                            <a:schemeClr val="tx1"/>
                          </a:solidFill>
                          <a:latin typeface="Arial" panose="020B0604020202020204" pitchFamily="34" charset="0"/>
                          <a:ea typeface="微软雅黑" panose="020B0503020204020204" pitchFamily="34" charset="-122"/>
                          <a:cs typeface="+mn-cs"/>
                          <a:sym typeface="Arial"/>
                        </a:rPr>
                        <a:t> or </a:t>
                      </a:r>
                      <a:r>
                        <a:rPr lang="en-US" sz="900" b="0" i="0" u="none" strike="noStrike" kern="1200" dirty="0" smtClean="0">
                          <a:solidFill>
                            <a:schemeClr val="tx1"/>
                          </a:solidFill>
                          <a:latin typeface="Arial" panose="020B0604020202020204" pitchFamily="34" charset="0"/>
                          <a:ea typeface="微软雅黑" panose="020B0503020204020204" pitchFamily="34" charset="-122"/>
                          <a:cs typeface="+mn-cs"/>
                          <a:sym typeface="Arial"/>
                        </a:rPr>
                        <a:t>128 GB</a:t>
                      </a:r>
                      <a:endParaRPr lang="en-US" sz="900" b="0" i="0" u="none" strike="noStrike" kern="1200" dirty="0">
                        <a:solidFill>
                          <a:schemeClr val="tx1"/>
                        </a:solidFill>
                        <a:latin typeface="Arial" panose="020B0604020202020204" pitchFamily="34" charset="0"/>
                        <a:ea typeface="微软雅黑" panose="020B0503020204020204" pitchFamily="34" charset="-122"/>
                        <a:cs typeface="+mn-cs"/>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78216">
                <a:tc>
                  <a:txBody>
                    <a:bodyPr/>
                    <a:lstStyle/>
                    <a:p>
                      <a:pPr algn="l" fontAlgn="ctr"/>
                      <a:r>
                        <a:rPr lang="en-US" altLang="zh-CN" sz="800" b="1" i="0" u="none" strike="noStrike" dirty="0" smtClean="0">
                          <a:latin typeface="Arial" panose="020B0604020202020204" pitchFamily="34" charset="0"/>
                          <a:ea typeface="微软雅黑" panose="020B0503020204020204" pitchFamily="34" charset="-122"/>
                          <a:sym typeface="Arial"/>
                        </a:rPr>
                        <a:t>Host port type</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CN" sz="900" kern="100" dirty="0" smtClean="0">
                          <a:latin typeface="Arial" panose="020B0604020202020204" pitchFamily="34" charset="0"/>
                          <a:ea typeface="微软雅黑" panose="020B0503020204020204" pitchFamily="34" charset="-122"/>
                          <a:cs typeface="Times New Roman"/>
                        </a:rPr>
                        <a:t>8/16 Gbit/s Fibre Channel</a:t>
                      </a:r>
                      <a:endParaRPr lang="en-US" altLang="zh-CN" sz="900" kern="100" dirty="0">
                        <a:latin typeface="Arial" panose="020B0604020202020204" pitchFamily="34" charset="0"/>
                        <a:ea typeface="微软雅黑" panose="020B0503020204020204" pitchFamily="34" charset="-122"/>
                        <a:cs typeface="Times New Roman"/>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CN" sz="900" kern="100" dirty="0" smtClean="0">
                          <a:latin typeface="Arial" panose="020B0604020202020204" pitchFamily="34" charset="0"/>
                          <a:ea typeface="微软雅黑" panose="020B0503020204020204" pitchFamily="34" charset="-122"/>
                          <a:cs typeface="Times New Roman"/>
                        </a:rPr>
                        <a:t>FC SAN is not supported.</a:t>
                      </a:r>
                      <a:endParaRPr lang="en-US" altLang="zh-CN" sz="900" kern="100" dirty="0">
                        <a:latin typeface="Arial" panose="020B0604020202020204" pitchFamily="34" charset="0"/>
                        <a:ea typeface="微软雅黑" panose="020B0503020204020204" pitchFamily="34" charset="-122"/>
                        <a:cs typeface="Times New Roman"/>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56829">
                <a:tc>
                  <a:txBody>
                    <a:bodyPr/>
                    <a:lstStyle/>
                    <a:p>
                      <a:pPr algn="l" fontAlgn="ctr"/>
                      <a:r>
                        <a:rPr lang="en-US" altLang="zh-CN" sz="800" b="1" i="0" u="none" strike="noStrike" dirty="0" smtClean="0">
                          <a:latin typeface="Arial" panose="020B0604020202020204" pitchFamily="34" charset="0"/>
                          <a:ea typeface="微软雅黑" panose="020B0503020204020204" pitchFamily="34" charset="-122"/>
                          <a:sym typeface="Arial"/>
                        </a:rPr>
                        <a:t>Built-in VMs</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CN" sz="900" kern="100" dirty="0" smtClean="0">
                          <a:latin typeface="Arial" panose="020B0604020202020204" pitchFamily="34" charset="0"/>
                          <a:ea typeface="微软雅黑" panose="020B0503020204020204" pitchFamily="34" charset="-122"/>
                          <a:cs typeface="Times New Roman"/>
                        </a:rPr>
                        <a:t>Not supported</a:t>
                      </a:r>
                      <a:endParaRPr lang="en-US" altLang="zh-CN" sz="900" kern="100" dirty="0">
                        <a:latin typeface="Arial" panose="020B0604020202020204" pitchFamily="34" charset="0"/>
                        <a:ea typeface="微软雅黑" panose="020B0503020204020204" pitchFamily="34" charset="-122"/>
                        <a:cs typeface="Times New Roman"/>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kern="100" dirty="0" smtClean="0">
                          <a:latin typeface="Arial" panose="020B0604020202020204" pitchFamily="34" charset="0"/>
                          <a:ea typeface="微软雅黑" panose="020B0503020204020204" pitchFamily="34" charset="-122"/>
                          <a:cs typeface="Times New Roman"/>
                        </a:rPr>
                        <a:t>The 128 GB cache edition supports six VMs.</a:t>
                      </a:r>
                      <a:endParaRPr lang="en-US" altLang="zh-CN" sz="900" kern="100" dirty="0">
                        <a:latin typeface="Arial" panose="020B0604020202020204" pitchFamily="34" charset="0"/>
                        <a:ea typeface="微软雅黑" panose="020B0503020204020204" pitchFamily="34" charset="-122"/>
                        <a:cs typeface="Times New Roman"/>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78216">
                <a:tc>
                  <a:txBody>
                    <a:bodyPr/>
                    <a:lstStyle/>
                    <a:p>
                      <a:pPr algn="l" fontAlgn="ctr"/>
                      <a:r>
                        <a:rPr lang="en-US" altLang="zh-CN" sz="800" b="1" dirty="0" smtClean="0">
                          <a:latin typeface="Arial" panose="020B0604020202020204" pitchFamily="34" charset="0"/>
                          <a:ea typeface="微软雅黑" pitchFamily="34" charset="-122"/>
                        </a:rPr>
                        <a:t>SAN &amp; NAS convergence</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CN" sz="900" kern="100" dirty="0" smtClean="0">
                          <a:latin typeface="Arial" panose="020B0604020202020204" pitchFamily="34" charset="0"/>
                          <a:ea typeface="微软雅黑" panose="020B0503020204020204" pitchFamily="34" charset="-122"/>
                          <a:cs typeface="Times New Roman"/>
                        </a:rPr>
                        <a:t>Supported</a:t>
                      </a:r>
                      <a:endParaRPr lang="en-US" altLang="zh-CN" sz="900" kern="100" dirty="0">
                        <a:latin typeface="Arial" panose="020B0604020202020204" pitchFamily="34" charset="0"/>
                        <a:ea typeface="微软雅黑" panose="020B0503020204020204" pitchFamily="34" charset="-122"/>
                        <a:cs typeface="Times New Roman"/>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kern="100" dirty="0" smtClean="0">
                          <a:latin typeface="Arial" panose="020B0604020202020204" pitchFamily="34" charset="0"/>
                          <a:ea typeface="微软雅黑" panose="020B0503020204020204" pitchFamily="34" charset="-122"/>
                          <a:cs typeface="Times New Roman"/>
                        </a:rPr>
                        <a:t>The 128 GB cache edition does not support</a:t>
                      </a:r>
                      <a:r>
                        <a:rPr lang="en-US" altLang="zh-CN" sz="900" kern="100" baseline="0" dirty="0" smtClean="0">
                          <a:latin typeface="Arial" panose="020B0604020202020204" pitchFamily="34" charset="0"/>
                          <a:ea typeface="微软雅黑" panose="020B0503020204020204" pitchFamily="34" charset="-122"/>
                          <a:cs typeface="Times New Roman"/>
                        </a:rPr>
                        <a:t> </a:t>
                      </a:r>
                      <a:r>
                        <a:rPr lang="en-US" altLang="zh-CN" sz="900" dirty="0" smtClean="0">
                          <a:latin typeface="Arial" panose="020B0604020202020204" pitchFamily="34" charset="0"/>
                          <a:ea typeface="微软雅黑" pitchFamily="34" charset="-122"/>
                        </a:rPr>
                        <a:t>SAN &amp; NAS convergence</a:t>
                      </a:r>
                      <a:r>
                        <a:rPr lang="en-US" altLang="zh-CN" sz="900" kern="100" dirty="0" smtClean="0">
                          <a:latin typeface="Arial" panose="020B0604020202020204" pitchFamily="34" charset="0"/>
                          <a:ea typeface="微软雅黑" panose="020B0503020204020204" pitchFamily="34" charset="-122"/>
                          <a:cs typeface="Times New Roman"/>
                        </a:rPr>
                        <a:t>.</a:t>
                      </a:r>
                      <a:endParaRPr lang="en-US" altLang="zh-CN" sz="900" kern="100" dirty="0">
                        <a:latin typeface="Arial" panose="020B0604020202020204" pitchFamily="34" charset="0"/>
                        <a:ea typeface="微软雅黑" panose="020B0503020204020204" pitchFamily="34" charset="-122"/>
                        <a:cs typeface="Times New Roman"/>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78216">
                <a:tc>
                  <a:txBody>
                    <a:bodyPr/>
                    <a:lstStyle/>
                    <a:p>
                      <a:pPr algn="l" fontAlgn="ctr"/>
                      <a:r>
                        <a:rPr lang="en-US" altLang="zh-CN" sz="800" b="1" i="0" u="none" strike="noStrike" dirty="0" smtClean="0">
                          <a:latin typeface="Arial" panose="020B0604020202020204" pitchFamily="34" charset="0"/>
                          <a:ea typeface="微软雅黑" panose="020B0503020204020204" pitchFamily="34" charset="-122"/>
                          <a:sym typeface="Arial"/>
                        </a:rPr>
                        <a:t>Performance</a:t>
                      </a:r>
                      <a:endParaRPr lang="en-US" altLang="zh-CN" sz="800" b="1" i="0" u="none" strike="noStrike" dirty="0">
                        <a:latin typeface="Arial" panose="020B0604020202020204" pitchFamily="34" charset="0"/>
                        <a:ea typeface="微软雅黑" panose="020B0503020204020204" pitchFamily="34" charset="-122"/>
                        <a:sym typeface="Arial"/>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CN" sz="900" kern="100" dirty="0" smtClean="0">
                          <a:latin typeface="Arial" panose="020B0604020202020204" pitchFamily="34" charset="0"/>
                          <a:ea typeface="微软雅黑" panose="020B0503020204020204" pitchFamily="34" charset="-122"/>
                          <a:cs typeface="Times New Roman"/>
                        </a:rPr>
                        <a:t>A maximum of 512 channels at 4 Mbit/s</a:t>
                      </a:r>
                      <a:endParaRPr lang="en-US" altLang="zh-CN" sz="900" kern="100" dirty="0">
                        <a:latin typeface="Arial" panose="020B0604020202020204" pitchFamily="34" charset="0"/>
                        <a:ea typeface="微软雅黑" panose="020B0503020204020204" pitchFamily="34" charset="-122"/>
                        <a:cs typeface="Times New Roman"/>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kern="100" dirty="0" smtClean="0">
                          <a:latin typeface="Arial" panose="020B0604020202020204" pitchFamily="34" charset="0"/>
                          <a:ea typeface="微软雅黑" panose="020B0503020204020204" pitchFamily="34" charset="-122"/>
                          <a:cs typeface="Times New Roman"/>
                        </a:rPr>
                        <a:t>A maximum of 1600 channels at 4 Mbit/s</a:t>
                      </a:r>
                      <a:endParaRPr lang="en-US" altLang="zh-CN" sz="900" kern="100" dirty="0">
                        <a:latin typeface="Arial" panose="020B0604020202020204" pitchFamily="34" charset="0"/>
                        <a:ea typeface="微软雅黑" panose="020B0503020204020204" pitchFamily="34" charset="-122"/>
                        <a:cs typeface="Times New Roman"/>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65435341"/>
      </p:ext>
    </p:extLst>
  </p:cSld>
  <p:clrMapOvr>
    <a:masterClrMapping/>
  </p:clrMapOvr>
  <p:transition advClick="0" advTm="8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2195736" y="1348408"/>
            <a:ext cx="4805021" cy="698253"/>
          </a:xfrm>
          <a:prstGeom prst="rect">
            <a:avLst/>
          </a:prstGeom>
          <a:noFill/>
        </p:spPr>
      </p:pic>
      <p:sp>
        <p:nvSpPr>
          <p:cNvPr id="2" name="992818666"/>
          <p:cNvSpPr>
            <a:spLocks noGrp="1"/>
          </p:cNvSpPr>
          <p:nvPr>
            <p:ph type="title" idx="4294967295"/>
          </p:nvPr>
        </p:nvSpPr>
        <p:spPr>
          <a:xfrm>
            <a:off x="302840" y="229355"/>
            <a:ext cx="8229600" cy="504056"/>
          </a:xfrm>
          <a:prstGeom prst="rect">
            <a:avLst/>
          </a:prstGeom>
        </p:spPr>
        <p:txBody>
          <a:bodyPr wrap="square">
            <a:noAutofit/>
          </a:bodyPr>
          <a:lstStyle/>
          <a:p>
            <a:pPr algn="l" fontAlgn="ctr"/>
            <a:r>
              <a:rPr lang="en-US" altLang="zh-CN" sz="2400" b="1" dirty="0" smtClean="0">
                <a:solidFill>
                  <a:srgbClr val="0076B0"/>
                </a:solidFill>
                <a:latin typeface="Arial" panose="020B0604020202020204" pitchFamily="34" charset="0"/>
                <a:ea typeface="微软雅黑"/>
                <a:cs typeface="Arial" panose="020B0604020202020204" pitchFamily="34" charset="0"/>
                <a:sym typeface="Arial"/>
              </a:rPr>
              <a:t>Contents</a:t>
            </a:r>
            <a:endParaRPr lang="en-US" altLang="zh-CN" sz="2400" b="1" dirty="0">
              <a:solidFill>
                <a:srgbClr val="0076B0"/>
              </a:solidFill>
              <a:latin typeface="Arial" panose="020B0604020202020204" pitchFamily="34" charset="0"/>
              <a:ea typeface="微软雅黑"/>
              <a:cs typeface="Arial" panose="020B0604020202020204" pitchFamily="34" charset="0"/>
              <a:sym typeface="Arial"/>
            </a:endParaRPr>
          </a:p>
        </p:txBody>
      </p:sp>
      <p:pic>
        <p:nvPicPr>
          <p:cNvPr id="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94799" y="628328"/>
            <a:ext cx="4801199" cy="696948"/>
          </a:xfrm>
          <a:prstGeom prst="rect">
            <a:avLst/>
          </a:prstGeom>
          <a:noFill/>
        </p:spPr>
      </p:pic>
      <p:sp>
        <p:nvSpPr>
          <p:cNvPr id="16" name="矩形 15"/>
          <p:cNvSpPr/>
          <p:nvPr/>
        </p:nvSpPr>
        <p:spPr>
          <a:xfrm>
            <a:off x="2770819" y="731766"/>
            <a:ext cx="361021" cy="523220"/>
          </a:xfrm>
          <a:prstGeom prst="rect">
            <a:avLst/>
          </a:prstGeom>
        </p:spPr>
        <p:txBody>
          <a:bodyPr wrap="square">
            <a:noAutofit/>
          </a:bodyPr>
          <a:lstStyle/>
          <a:p>
            <a:pPr fontAlgn="ctr"/>
            <a:r>
              <a:rPr lang="en-US" altLang="zh-CN" sz="2800" b="1" dirty="0" smtClean="0">
                <a:solidFill>
                  <a:schemeClr val="bg1"/>
                </a:solidFill>
                <a:latin typeface="Arial" panose="020B0604020202020204" pitchFamily="34" charset="0"/>
                <a:ea typeface="微软雅黑"/>
                <a:cs typeface="Arial" panose="020B0604020202020204" pitchFamily="34" charset="0"/>
                <a:sym typeface="Arial"/>
              </a:rPr>
              <a:t>1</a:t>
            </a:r>
            <a:endParaRPr lang="en-US" altLang="zh-CN" sz="2800" b="1" dirty="0">
              <a:solidFill>
                <a:schemeClr val="bg1"/>
              </a:solidFill>
              <a:latin typeface="Arial" panose="020B0604020202020204" pitchFamily="34" charset="0"/>
              <a:ea typeface="微软雅黑"/>
              <a:cs typeface="Arial" panose="020B0604020202020204" pitchFamily="34" charset="0"/>
              <a:sym typeface="Arial"/>
            </a:endParaRPr>
          </a:p>
        </p:txBody>
      </p:sp>
      <p:sp>
        <p:nvSpPr>
          <p:cNvPr id="17" name="矩形 16"/>
          <p:cNvSpPr/>
          <p:nvPr/>
        </p:nvSpPr>
        <p:spPr>
          <a:xfrm>
            <a:off x="2770819" y="1449303"/>
            <a:ext cx="361021" cy="523220"/>
          </a:xfrm>
          <a:prstGeom prst="rect">
            <a:avLst/>
          </a:prstGeom>
        </p:spPr>
        <p:txBody>
          <a:bodyPr wrap="square">
            <a:noAutofit/>
          </a:bodyPr>
          <a:lstStyle/>
          <a:p>
            <a:pPr fontAlgn="ctr"/>
            <a:r>
              <a:rPr lang="en-US" altLang="zh-CN" sz="2800" b="1" dirty="0" smtClean="0">
                <a:solidFill>
                  <a:schemeClr val="bg1"/>
                </a:solidFill>
                <a:latin typeface="Arial" panose="020B0604020202020204" pitchFamily="34" charset="0"/>
                <a:ea typeface="微软雅黑"/>
                <a:cs typeface="Arial" panose="020B0604020202020204" pitchFamily="34" charset="0"/>
                <a:sym typeface="Arial"/>
              </a:rPr>
              <a:t>2</a:t>
            </a:r>
            <a:endParaRPr lang="en-US" altLang="zh-CN" sz="2800" b="1" dirty="0">
              <a:solidFill>
                <a:schemeClr val="bg1"/>
              </a:solidFill>
              <a:latin typeface="Arial" panose="020B0604020202020204" pitchFamily="34" charset="0"/>
              <a:ea typeface="微软雅黑"/>
              <a:cs typeface="Arial" panose="020B0604020202020204" pitchFamily="34" charset="0"/>
              <a:sym typeface="Arial"/>
            </a:endParaRPr>
          </a:p>
        </p:txBody>
      </p:sp>
      <p:pic>
        <p:nvPicPr>
          <p:cNvPr id="11"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94799" y="2202464"/>
            <a:ext cx="4801199" cy="696948"/>
          </a:xfrm>
          <a:prstGeom prst="rect">
            <a:avLst/>
          </a:prstGeom>
          <a:noFill/>
        </p:spPr>
      </p:pic>
      <p:sp>
        <p:nvSpPr>
          <p:cNvPr id="13" name="矩形 12"/>
          <p:cNvSpPr/>
          <p:nvPr/>
        </p:nvSpPr>
        <p:spPr>
          <a:xfrm>
            <a:off x="2770819" y="2324989"/>
            <a:ext cx="361021" cy="523220"/>
          </a:xfrm>
          <a:prstGeom prst="rect">
            <a:avLst/>
          </a:prstGeom>
        </p:spPr>
        <p:txBody>
          <a:bodyPr wrap="square">
            <a:noAutofit/>
          </a:bodyPr>
          <a:lstStyle/>
          <a:p>
            <a:pPr fontAlgn="ctr"/>
            <a:r>
              <a:rPr lang="en-US" altLang="zh-CN" sz="2800" b="1" dirty="0" smtClean="0">
                <a:solidFill>
                  <a:schemeClr val="bg1"/>
                </a:solidFill>
                <a:latin typeface="Arial" panose="020B0604020202020204" pitchFamily="34" charset="0"/>
                <a:ea typeface="微软雅黑"/>
                <a:cs typeface="Arial" panose="020B0604020202020204" pitchFamily="34" charset="0"/>
                <a:sym typeface="Arial"/>
              </a:rPr>
              <a:t>3</a:t>
            </a:r>
            <a:endParaRPr lang="en-US" altLang="zh-CN" sz="2800" b="1" dirty="0">
              <a:solidFill>
                <a:schemeClr val="bg1"/>
              </a:solidFill>
              <a:latin typeface="Arial" panose="020B0604020202020204" pitchFamily="34" charset="0"/>
              <a:ea typeface="微软雅黑"/>
              <a:cs typeface="Arial" panose="020B0604020202020204" pitchFamily="34" charset="0"/>
              <a:sym typeface="Arial"/>
            </a:endParaRPr>
          </a:p>
        </p:txBody>
      </p:sp>
      <p:sp>
        <p:nvSpPr>
          <p:cNvPr id="21" name="1102462646"/>
          <p:cNvSpPr txBox="1"/>
          <p:nvPr/>
        </p:nvSpPr>
        <p:spPr>
          <a:xfrm>
            <a:off x="3319289" y="823889"/>
            <a:ext cx="3576126" cy="707886"/>
          </a:xfrm>
          <a:prstGeom prst="rect">
            <a:avLst/>
          </a:prstGeom>
          <a:noFill/>
        </p:spPr>
        <p:txBody>
          <a:bodyPr wrap="square" rtlCol="0">
            <a:noAutofit/>
          </a:bodyPr>
          <a:lstStyle/>
          <a:p>
            <a:pPr fontAlgn="ctr"/>
            <a:r>
              <a:rPr lang="en-US" altLang="zh-CN" sz="1200" b="1" dirty="0" smtClean="0">
                <a:solidFill>
                  <a:schemeClr val="bg1">
                    <a:lumMod val="95000"/>
                  </a:schemeClr>
                </a:solidFill>
                <a:latin typeface="Arial" panose="020B0604020202020204" pitchFamily="34" charset="0"/>
                <a:ea typeface="微软雅黑"/>
                <a:sym typeface="Arial"/>
              </a:rPr>
              <a:t>Product Positioning and Overview</a:t>
            </a:r>
            <a:endParaRPr lang="en-US" altLang="zh-CN" sz="1200" b="1" dirty="0">
              <a:solidFill>
                <a:schemeClr val="bg1">
                  <a:lumMod val="95000"/>
                </a:schemeClr>
              </a:solidFill>
              <a:latin typeface="Arial" panose="020B0604020202020204" pitchFamily="34" charset="0"/>
              <a:ea typeface="微软雅黑"/>
              <a:sym typeface="Arial"/>
            </a:endParaRPr>
          </a:p>
        </p:txBody>
      </p:sp>
      <p:sp>
        <p:nvSpPr>
          <p:cNvPr id="22" name="180559229"/>
          <p:cNvSpPr txBox="1"/>
          <p:nvPr/>
        </p:nvSpPr>
        <p:spPr>
          <a:xfrm>
            <a:off x="3319289" y="1530811"/>
            <a:ext cx="3960440" cy="400110"/>
          </a:xfrm>
          <a:prstGeom prst="rect">
            <a:avLst/>
          </a:prstGeom>
          <a:noFill/>
        </p:spPr>
        <p:txBody>
          <a:bodyPr wrap="square" rtlCol="0">
            <a:noAutofit/>
          </a:bodyPr>
          <a:lstStyle/>
          <a:p>
            <a:pPr fontAlgn="ctr"/>
            <a:r>
              <a:rPr lang="en-US" altLang="zh-CN" sz="1200" b="1" dirty="0" err="1" smtClean="0">
                <a:solidFill>
                  <a:schemeClr val="bg1">
                    <a:lumMod val="95000"/>
                  </a:schemeClr>
                </a:solidFill>
                <a:latin typeface="Arial" panose="020B0604020202020204" pitchFamily="34" charset="0"/>
                <a:ea typeface="微软雅黑"/>
                <a:sym typeface="Arial"/>
              </a:rPr>
              <a:t>OceanStor</a:t>
            </a:r>
            <a:r>
              <a:rPr lang="en-US" altLang="zh-CN" sz="1200" b="1" dirty="0" smtClean="0">
                <a:solidFill>
                  <a:schemeClr val="bg1">
                    <a:lumMod val="95000"/>
                  </a:schemeClr>
                </a:solidFill>
                <a:latin typeface="Arial" panose="020B0604020202020204" pitchFamily="34" charset="0"/>
                <a:ea typeface="微软雅黑"/>
                <a:sym typeface="Arial"/>
              </a:rPr>
              <a:t> 2600 V3 for </a:t>
            </a:r>
            <a:r>
              <a:rPr lang="en-US" altLang="zh-CN" sz="1200" b="1" dirty="0" smtClean="0">
                <a:solidFill>
                  <a:schemeClr val="bg1">
                    <a:lumMod val="95000"/>
                  </a:schemeClr>
                </a:solidFill>
                <a:latin typeface="Arial" panose="020B0604020202020204" pitchFamily="34" charset="0"/>
                <a:ea typeface="微软雅黑"/>
                <a:sym typeface="Arial"/>
              </a:rPr>
              <a:t>Video </a:t>
            </a:r>
            <a:r>
              <a:rPr lang="en-US" altLang="zh-CN" sz="1200" b="1" dirty="0">
                <a:solidFill>
                  <a:schemeClr val="bg1"/>
                </a:solidFill>
                <a:latin typeface="Arial" panose="020B0604020202020204" pitchFamily="34" charset="0"/>
                <a:ea typeface="微软雅黑"/>
              </a:rPr>
              <a:t>Quotation Guide</a:t>
            </a:r>
            <a:endParaRPr lang="en-US" altLang="zh-CN" sz="1200" b="1" dirty="0">
              <a:solidFill>
                <a:schemeClr val="bg1"/>
              </a:solidFill>
              <a:latin typeface="Arial" panose="020B0604020202020204" pitchFamily="34" charset="0"/>
              <a:ea typeface="微软雅黑"/>
              <a:sym typeface="Arial"/>
            </a:endParaRPr>
          </a:p>
          <a:p>
            <a:pPr fontAlgn="ctr"/>
            <a:endParaRPr lang="en-US" altLang="zh-CN" sz="1200" b="1" dirty="0">
              <a:solidFill>
                <a:schemeClr val="bg1">
                  <a:lumMod val="95000"/>
                </a:schemeClr>
              </a:solidFill>
              <a:latin typeface="Arial" panose="020B0604020202020204" pitchFamily="34" charset="0"/>
              <a:ea typeface="微软雅黑"/>
              <a:sym typeface="Arial"/>
            </a:endParaRPr>
          </a:p>
        </p:txBody>
      </p:sp>
      <p:sp>
        <p:nvSpPr>
          <p:cNvPr id="23" name="1258990423"/>
          <p:cNvSpPr txBox="1"/>
          <p:nvPr/>
        </p:nvSpPr>
        <p:spPr>
          <a:xfrm>
            <a:off x="3318352" y="2384699"/>
            <a:ext cx="3528392" cy="707886"/>
          </a:xfrm>
          <a:prstGeom prst="rect">
            <a:avLst/>
          </a:prstGeom>
          <a:noFill/>
        </p:spPr>
        <p:txBody>
          <a:bodyPr wrap="square" rtlCol="0">
            <a:noAutofit/>
          </a:bodyPr>
          <a:lstStyle/>
          <a:p>
            <a:pPr fontAlgn="ctr"/>
            <a:r>
              <a:rPr lang="en-US" altLang="zh-CN" sz="1200" b="1" dirty="0" err="1" smtClean="0">
                <a:solidFill>
                  <a:schemeClr val="bg1">
                    <a:lumMod val="95000"/>
                  </a:schemeClr>
                </a:solidFill>
                <a:latin typeface="Arial" panose="020B0604020202020204" pitchFamily="34" charset="0"/>
                <a:ea typeface="微软雅黑"/>
                <a:sym typeface="Arial"/>
              </a:rPr>
              <a:t>OceanStor</a:t>
            </a:r>
            <a:r>
              <a:rPr lang="en-US" altLang="zh-CN" sz="1200" b="1" dirty="0" smtClean="0">
                <a:solidFill>
                  <a:schemeClr val="bg1">
                    <a:lumMod val="95000"/>
                  </a:schemeClr>
                </a:solidFill>
                <a:latin typeface="Arial" panose="020B0604020202020204" pitchFamily="34" charset="0"/>
                <a:ea typeface="微软雅黑"/>
                <a:sym typeface="Arial"/>
              </a:rPr>
              <a:t> </a:t>
            </a:r>
            <a:r>
              <a:rPr lang="en-US" altLang="zh-CN" sz="1200" b="1" dirty="0" smtClean="0">
                <a:solidFill>
                  <a:schemeClr val="bg1">
                    <a:lumMod val="95000"/>
                  </a:schemeClr>
                </a:solidFill>
                <a:latin typeface="Arial" panose="020B0604020202020204" pitchFamily="34" charset="0"/>
                <a:ea typeface="微软雅黑"/>
                <a:sym typeface="Arial"/>
              </a:rPr>
              <a:t>2800 </a:t>
            </a:r>
            <a:r>
              <a:rPr lang="en-US" altLang="zh-CN" sz="1200" b="1" dirty="0" smtClean="0">
                <a:solidFill>
                  <a:schemeClr val="bg1">
                    <a:lumMod val="95000"/>
                  </a:schemeClr>
                </a:solidFill>
                <a:latin typeface="Arial" panose="020B0604020202020204" pitchFamily="34" charset="0"/>
                <a:ea typeface="微软雅黑"/>
                <a:sym typeface="Arial"/>
              </a:rPr>
              <a:t>V5 </a:t>
            </a:r>
            <a:r>
              <a:rPr lang="en-US" altLang="zh-CN" sz="1200" b="1" dirty="0">
                <a:solidFill>
                  <a:schemeClr val="bg1"/>
                </a:solidFill>
                <a:latin typeface="Arial" panose="020B0604020202020204" pitchFamily="34" charset="0"/>
                <a:ea typeface="微软雅黑"/>
              </a:rPr>
              <a:t>Quotation Guide</a:t>
            </a:r>
            <a:endParaRPr lang="en-US" altLang="zh-CN" sz="1200" b="1" dirty="0">
              <a:solidFill>
                <a:schemeClr val="bg1"/>
              </a:solidFill>
              <a:latin typeface="Arial" panose="020B0604020202020204" pitchFamily="34" charset="0"/>
              <a:ea typeface="微软雅黑"/>
              <a:sym typeface="Arial"/>
            </a:endParaRPr>
          </a:p>
          <a:p>
            <a:pPr fontAlgn="ctr"/>
            <a:endParaRPr lang="en-US" altLang="zh-CN" sz="1200" b="1" dirty="0">
              <a:solidFill>
                <a:schemeClr val="bg1">
                  <a:lumMod val="95000"/>
                </a:schemeClr>
              </a:solidFill>
              <a:latin typeface="Arial" panose="020B0604020202020204" pitchFamily="34" charset="0"/>
              <a:ea typeface="微软雅黑"/>
              <a:sym typeface="Arial"/>
            </a:endParaRPr>
          </a:p>
        </p:txBody>
      </p:sp>
    </p:spTree>
    <p:extLst>
      <p:ext uri="{BB962C8B-B14F-4D97-AF65-F5344CB8AC3E}">
        <p14:creationId xmlns:p14="http://schemas.microsoft.com/office/powerpoint/2010/main" val="1053392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038536946"/>
          <p:cNvSpPr>
            <a:spLocks noGrp="1"/>
          </p:cNvSpPr>
          <p:nvPr>
            <p:ph type="title"/>
          </p:nvPr>
        </p:nvSpPr>
        <p:spPr>
          <a:xfrm>
            <a:off x="304478" y="232463"/>
            <a:ext cx="8371978" cy="652444"/>
          </a:xfrm>
        </p:spPr>
        <p:txBody>
          <a:bodyPr wrap="square">
            <a:noAutofit/>
          </a:bodyPr>
          <a:lstStyle/>
          <a:p>
            <a:pPr algn="l" rtl="0" eaLnBrk="1" fontAlgn="ctr" latinLnBrk="0" hangingPunct="1"/>
            <a:r>
              <a:rPr lang="en-US" altLang="zh-CN" sz="2400" b="1" dirty="0" smtClean="0">
                <a:solidFill>
                  <a:srgbClr val="0076B0"/>
                </a:solidFill>
                <a:latin typeface="Arial" panose="020B0604020202020204" pitchFamily="34" charset="0"/>
                <a:ea typeface="微软雅黑"/>
                <a:cs typeface="Arial"/>
                <a:sym typeface="Arial"/>
              </a:rPr>
              <a:t>Quotation Elements About OceanStor 2600 V3 for Video</a:t>
            </a:r>
            <a:endParaRPr lang="en-US" altLang="zh-CN" sz="2400" b="1" dirty="0">
              <a:solidFill>
                <a:srgbClr val="0076B0"/>
              </a:solidFill>
              <a:latin typeface="Arial" panose="020B0604020202020204" pitchFamily="34" charset="0"/>
              <a:ea typeface="微软雅黑"/>
              <a:sym typeface="Arial"/>
            </a:endParaRPr>
          </a:p>
        </p:txBody>
      </p:sp>
      <p:sp>
        <p:nvSpPr>
          <p:cNvPr id="22" name="1934671668"/>
          <p:cNvSpPr txBox="1">
            <a:spLocks noChangeArrowheads="1"/>
          </p:cNvSpPr>
          <p:nvPr/>
        </p:nvSpPr>
        <p:spPr bwMode="auto">
          <a:xfrm>
            <a:off x="467544" y="2338653"/>
            <a:ext cx="1295936" cy="305954"/>
          </a:xfrm>
          <a:prstGeom prst="rect">
            <a:avLst/>
          </a:prstGeom>
          <a:noFill/>
          <a:ln w="9525" algn="ctr">
            <a:noFill/>
            <a:miter lim="800000"/>
            <a:headEnd/>
            <a:tailEnd/>
          </a:ln>
        </p:spPr>
        <p:txBody>
          <a:bodyPr wrap="square" lIns="59279" tIns="29641" rIns="59279" bIns="29641">
            <a:noAutofit/>
          </a:bodyPr>
          <a:lstStyle/>
          <a:p>
            <a:pPr algn="ctr" defTabSz="600205" fontAlgn="ctr"/>
            <a:endParaRPr lang="en-US" altLang="zh-CN" sz="1599" b="1" dirty="0">
              <a:solidFill>
                <a:srgbClr val="FF0000"/>
              </a:solidFill>
              <a:latin typeface="Arial" panose="020B0604020202020204" pitchFamily="34" charset="0"/>
              <a:ea typeface="微软雅黑"/>
              <a:sym typeface="Arial"/>
            </a:endParaRPr>
          </a:p>
        </p:txBody>
      </p:sp>
      <p:sp>
        <p:nvSpPr>
          <p:cNvPr id="27" name="1665583553"/>
          <p:cNvSpPr txBox="1">
            <a:spLocks noChangeArrowheads="1"/>
          </p:cNvSpPr>
          <p:nvPr/>
        </p:nvSpPr>
        <p:spPr bwMode="auto">
          <a:xfrm>
            <a:off x="554413" y="1600884"/>
            <a:ext cx="1374868" cy="305954"/>
          </a:xfrm>
          <a:prstGeom prst="rect">
            <a:avLst/>
          </a:prstGeom>
          <a:noFill/>
          <a:ln w="9525" algn="ctr">
            <a:noFill/>
            <a:miter lim="800000"/>
            <a:headEnd/>
            <a:tailEnd/>
          </a:ln>
        </p:spPr>
        <p:txBody>
          <a:bodyPr wrap="square" lIns="59279" tIns="29641" rIns="59279" bIns="29641">
            <a:noAutofit/>
          </a:bodyPr>
          <a:lstStyle/>
          <a:p>
            <a:pPr algn="ctr" defTabSz="600205" fontAlgn="ctr"/>
            <a:r>
              <a:rPr lang="en-US" altLang="zh-CN" sz="1599" b="1" dirty="0" smtClean="0">
                <a:solidFill>
                  <a:schemeClr val="bg1"/>
                </a:solidFill>
                <a:latin typeface="Arial" panose="020B0604020202020204" pitchFamily="34" charset="0"/>
                <a:ea typeface="微软雅黑"/>
                <a:sym typeface="Arial"/>
              </a:rPr>
              <a:t>Storage unit</a:t>
            </a:r>
            <a:endParaRPr lang="en-US" altLang="zh-CN" sz="1599" b="1" dirty="0">
              <a:solidFill>
                <a:schemeClr val="bg1"/>
              </a:solidFill>
              <a:latin typeface="Arial" panose="020B0604020202020204" pitchFamily="34" charset="0"/>
              <a:ea typeface="微软雅黑"/>
              <a:sym typeface="Arial"/>
            </a:endParaRPr>
          </a:p>
        </p:txBody>
      </p:sp>
      <p:sp>
        <p:nvSpPr>
          <p:cNvPr id="29" name="1461747816"/>
          <p:cNvSpPr>
            <a:spLocks noChangeArrowheads="1"/>
          </p:cNvSpPr>
          <p:nvPr/>
        </p:nvSpPr>
        <p:spPr bwMode="auto">
          <a:xfrm>
            <a:off x="3790075" y="964988"/>
            <a:ext cx="4071392" cy="357178"/>
          </a:xfrm>
          <a:prstGeom prst="rect">
            <a:avLst/>
          </a:prstGeom>
          <a:solidFill>
            <a:srgbClr val="99CCFF"/>
          </a:solidFill>
          <a:ln w="9525" algn="ctr">
            <a:noFill/>
            <a:miter lim="800000"/>
            <a:headEnd/>
            <a:tailEnd/>
          </a:ln>
        </p:spPr>
        <p:txBody>
          <a:bodyPr wrap="square" lIns="59279" tIns="29641" rIns="59279" bIns="29641" anchor="ctr">
            <a:noAutofit/>
          </a:bodyPr>
          <a:lstStyle/>
          <a:p>
            <a:pPr algn="ctr" defTabSz="514606" fontAlgn="ctr"/>
            <a:r>
              <a:rPr lang="en-US" altLang="zh-CN" sz="1399" dirty="0" smtClean="0">
                <a:latin typeface="Arial" panose="020B0604020202020204" pitchFamily="34" charset="0"/>
                <a:ea typeface="微软雅黑"/>
                <a:sym typeface="Arial"/>
              </a:rPr>
              <a:t>SAN/NAS video or lightweight video cloud</a:t>
            </a:r>
            <a:endParaRPr lang="en-US" altLang="zh-CN" sz="1399" dirty="0">
              <a:latin typeface="Arial" panose="020B0604020202020204" pitchFamily="34" charset="0"/>
              <a:ea typeface="微软雅黑"/>
              <a:sym typeface="Arial"/>
            </a:endParaRPr>
          </a:p>
        </p:txBody>
      </p:sp>
      <p:sp>
        <p:nvSpPr>
          <p:cNvPr id="30" name="1559504278"/>
          <p:cNvSpPr>
            <a:spLocks noChangeArrowheads="1"/>
          </p:cNvSpPr>
          <p:nvPr/>
        </p:nvSpPr>
        <p:spPr bwMode="auto">
          <a:xfrm>
            <a:off x="3790075" y="1547204"/>
            <a:ext cx="4071392" cy="357178"/>
          </a:xfrm>
          <a:prstGeom prst="rect">
            <a:avLst/>
          </a:prstGeom>
          <a:solidFill>
            <a:srgbClr val="99CCFF"/>
          </a:solidFill>
          <a:ln w="9525" algn="ctr">
            <a:noFill/>
            <a:miter lim="800000"/>
            <a:headEnd/>
            <a:tailEnd/>
          </a:ln>
        </p:spPr>
        <p:txBody>
          <a:bodyPr wrap="square" lIns="59279" tIns="29641" rIns="59279" bIns="29641" anchor="ctr">
            <a:noAutofit/>
          </a:bodyPr>
          <a:lstStyle/>
          <a:p>
            <a:pPr algn="ctr" defTabSz="514606" fontAlgn="ctr"/>
            <a:r>
              <a:rPr lang="en-US" altLang="zh-CN" sz="1399" dirty="0" smtClean="0">
                <a:latin typeface="Arial" panose="020B0604020202020204" pitchFamily="34" charset="0"/>
                <a:ea typeface="微软雅黑"/>
                <a:sym typeface="Arial"/>
              </a:rPr>
              <a:t>Disk unit (SSD, SAS, and/or NL-SAS)</a:t>
            </a:r>
            <a:endParaRPr lang="en-US" altLang="zh-CN" sz="1399" dirty="0">
              <a:latin typeface="Arial" panose="020B0604020202020204" pitchFamily="34" charset="0"/>
              <a:ea typeface="微软雅黑"/>
              <a:sym typeface="Arial"/>
            </a:endParaRPr>
          </a:p>
        </p:txBody>
      </p:sp>
      <p:sp>
        <p:nvSpPr>
          <p:cNvPr id="32" name="694488851"/>
          <p:cNvSpPr>
            <a:spLocks noChangeArrowheads="1"/>
          </p:cNvSpPr>
          <p:nvPr/>
        </p:nvSpPr>
        <p:spPr bwMode="auto">
          <a:xfrm>
            <a:off x="3790075" y="1943223"/>
            <a:ext cx="4071392" cy="466487"/>
          </a:xfrm>
          <a:prstGeom prst="rect">
            <a:avLst/>
          </a:prstGeom>
          <a:solidFill>
            <a:srgbClr val="99CCFF"/>
          </a:solidFill>
          <a:ln w="9525" algn="ctr">
            <a:noFill/>
            <a:miter lim="800000"/>
            <a:headEnd/>
            <a:tailEnd/>
          </a:ln>
        </p:spPr>
        <p:txBody>
          <a:bodyPr wrap="square" lIns="59279" tIns="29641" rIns="59279" bIns="29641" anchor="ctr">
            <a:noAutofit/>
          </a:bodyPr>
          <a:lstStyle/>
          <a:p>
            <a:pPr algn="ctr" defTabSz="514606" fontAlgn="ctr"/>
            <a:r>
              <a:rPr lang="en-US" altLang="zh-CN" sz="1399" dirty="0" smtClean="0">
                <a:latin typeface="Arial" panose="020B0604020202020204" pitchFamily="34" charset="0"/>
                <a:ea typeface="微软雅黑"/>
                <a:sym typeface="Arial"/>
              </a:rPr>
              <a:t>Disk enclosure (standard enclosure and/or high-density enclosure)</a:t>
            </a:r>
            <a:endParaRPr lang="en-US" altLang="zh-CN" sz="1399" dirty="0">
              <a:latin typeface="Arial" panose="020B0604020202020204" pitchFamily="34" charset="0"/>
              <a:ea typeface="微软雅黑"/>
              <a:sym typeface="Arial"/>
            </a:endParaRPr>
          </a:p>
        </p:txBody>
      </p:sp>
      <p:grpSp>
        <p:nvGrpSpPr>
          <p:cNvPr id="37" name="组合 36"/>
          <p:cNvGrpSpPr/>
          <p:nvPr/>
        </p:nvGrpSpPr>
        <p:grpSpPr>
          <a:xfrm>
            <a:off x="742681" y="827849"/>
            <a:ext cx="1871576" cy="597399"/>
            <a:chOff x="7139780" y="124272"/>
            <a:chExt cx="1872208" cy="691812"/>
          </a:xfrm>
        </p:grpSpPr>
        <p:pic>
          <p:nvPicPr>
            <p:cNvPr id="38"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39" name="TextBox 38"/>
            <p:cNvSpPr txBox="1"/>
            <p:nvPr/>
          </p:nvSpPr>
          <p:spPr>
            <a:xfrm>
              <a:off x="7139780" y="137687"/>
              <a:ext cx="1872208" cy="676896"/>
            </a:xfrm>
            <a:prstGeom prst="rect">
              <a:avLst/>
            </a:prstGeom>
            <a:noFill/>
          </p:spPr>
          <p:txBody>
            <a:bodyPr wrap="square" rtlCol="0">
              <a:noAutofit/>
            </a:bodyPr>
            <a:lstStyle/>
            <a:p>
              <a:pPr algn="ctr" fontAlgn="ctr"/>
              <a:r>
                <a:rPr lang="en-US" altLang="zh-CN" sz="1599" b="1" dirty="0" smtClean="0">
                  <a:solidFill>
                    <a:schemeClr val="bg1"/>
                  </a:solidFill>
                  <a:latin typeface="Arial" panose="020B0604020202020204" pitchFamily="34" charset="0"/>
                  <a:ea typeface="微软雅黑"/>
                  <a:sym typeface="Arial"/>
                </a:rPr>
                <a:t>Application mode</a:t>
              </a:r>
              <a:endParaRPr lang="en-US" altLang="zh-CN" sz="1599" b="1" dirty="0">
                <a:solidFill>
                  <a:schemeClr val="bg1"/>
                </a:solidFill>
                <a:latin typeface="Arial" panose="020B0604020202020204" pitchFamily="34" charset="0"/>
                <a:ea typeface="微软雅黑"/>
                <a:sym typeface="Arial"/>
              </a:endParaRPr>
            </a:p>
          </p:txBody>
        </p:sp>
      </p:grpSp>
      <p:grpSp>
        <p:nvGrpSpPr>
          <p:cNvPr id="40" name="组合 39"/>
          <p:cNvGrpSpPr/>
          <p:nvPr/>
        </p:nvGrpSpPr>
        <p:grpSpPr>
          <a:xfrm>
            <a:off x="742681" y="1622632"/>
            <a:ext cx="1871576" cy="597399"/>
            <a:chOff x="7139780" y="124272"/>
            <a:chExt cx="1872208" cy="691812"/>
          </a:xfrm>
        </p:grpSpPr>
        <p:pic>
          <p:nvPicPr>
            <p:cNvPr id="41"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42" name="TextBox 41"/>
            <p:cNvSpPr txBox="1"/>
            <p:nvPr/>
          </p:nvSpPr>
          <p:spPr>
            <a:xfrm>
              <a:off x="7139780" y="261390"/>
              <a:ext cx="1872208" cy="391911"/>
            </a:xfrm>
            <a:prstGeom prst="rect">
              <a:avLst/>
            </a:prstGeom>
            <a:noFill/>
          </p:spPr>
          <p:txBody>
            <a:bodyPr wrap="square" rtlCol="0">
              <a:noAutofit/>
            </a:bodyPr>
            <a:lstStyle/>
            <a:p>
              <a:pPr algn="ctr" fontAlgn="ctr"/>
              <a:r>
                <a:rPr lang="en-US" altLang="zh-CN" sz="1599" b="1" dirty="0" smtClean="0">
                  <a:solidFill>
                    <a:schemeClr val="bg1"/>
                  </a:solidFill>
                  <a:latin typeface="Arial" panose="020B0604020202020204" pitchFamily="34" charset="0"/>
                  <a:ea typeface="微软雅黑"/>
                  <a:sym typeface="Arial"/>
                </a:rPr>
                <a:t>Storage unit</a:t>
              </a:r>
              <a:endParaRPr lang="en-US" altLang="zh-CN" sz="1599" b="1" dirty="0">
                <a:solidFill>
                  <a:schemeClr val="bg1"/>
                </a:solidFill>
                <a:latin typeface="Arial" panose="020B0604020202020204" pitchFamily="34" charset="0"/>
                <a:ea typeface="微软雅黑"/>
                <a:sym typeface="Arial"/>
              </a:endParaRPr>
            </a:p>
          </p:txBody>
        </p:sp>
      </p:grpSp>
      <p:grpSp>
        <p:nvGrpSpPr>
          <p:cNvPr id="46" name="组合 45"/>
          <p:cNvGrpSpPr/>
          <p:nvPr/>
        </p:nvGrpSpPr>
        <p:grpSpPr>
          <a:xfrm>
            <a:off x="742681" y="2705572"/>
            <a:ext cx="1871576" cy="606049"/>
            <a:chOff x="7139780" y="124272"/>
            <a:chExt cx="1872208" cy="701829"/>
          </a:xfrm>
        </p:grpSpPr>
        <p:pic>
          <p:nvPicPr>
            <p:cNvPr id="47"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48" name="TextBox 47"/>
            <p:cNvSpPr txBox="1"/>
            <p:nvPr/>
          </p:nvSpPr>
          <p:spPr>
            <a:xfrm>
              <a:off x="7139780" y="149205"/>
              <a:ext cx="1872208" cy="676896"/>
            </a:xfrm>
            <a:prstGeom prst="rect">
              <a:avLst/>
            </a:prstGeom>
            <a:noFill/>
          </p:spPr>
          <p:txBody>
            <a:bodyPr wrap="square" rtlCol="0">
              <a:noAutofit/>
            </a:bodyPr>
            <a:lstStyle/>
            <a:p>
              <a:pPr algn="ctr" fontAlgn="ctr"/>
              <a:r>
                <a:rPr lang="en-US" altLang="zh-CN" sz="1599" b="1" dirty="0" smtClean="0">
                  <a:solidFill>
                    <a:schemeClr val="bg1"/>
                  </a:solidFill>
                  <a:latin typeface="Arial" panose="020B0604020202020204" pitchFamily="34" charset="0"/>
                  <a:ea typeface="微软雅黑"/>
                  <a:sym typeface="Arial"/>
                </a:rPr>
                <a:t>Value-added software</a:t>
              </a:r>
              <a:endParaRPr lang="en-US" altLang="zh-CN" sz="1599" b="1" dirty="0">
                <a:solidFill>
                  <a:schemeClr val="bg1"/>
                </a:solidFill>
                <a:latin typeface="Arial" panose="020B0604020202020204" pitchFamily="34" charset="0"/>
                <a:ea typeface="微软雅黑"/>
                <a:sym typeface="Arial"/>
              </a:endParaRPr>
            </a:p>
          </p:txBody>
        </p:sp>
      </p:grpSp>
      <p:pic>
        <p:nvPicPr>
          <p:cNvPr id="57" name="Picture 15" descr="箭头第4P"/>
          <p:cNvPicPr>
            <a:picLocks noChangeAspect="1" noChangeArrowheads="1"/>
          </p:cNvPicPr>
          <p:nvPr/>
        </p:nvPicPr>
        <p:blipFill>
          <a:blip r:embed="rId4" cstate="print"/>
          <a:srcRect/>
          <a:stretch>
            <a:fillRect/>
          </a:stretch>
        </p:blipFill>
        <p:spPr bwMode="auto">
          <a:xfrm>
            <a:off x="2229839" y="1735918"/>
            <a:ext cx="1223723" cy="518579"/>
          </a:xfrm>
          <a:prstGeom prst="rect">
            <a:avLst/>
          </a:prstGeom>
          <a:noFill/>
          <a:ln w="9525">
            <a:noFill/>
            <a:miter lim="800000"/>
            <a:headEnd/>
            <a:tailEnd/>
          </a:ln>
        </p:spPr>
      </p:pic>
      <p:pic>
        <p:nvPicPr>
          <p:cNvPr id="58" name="Picture 15" descr="箭头第4P"/>
          <p:cNvPicPr>
            <a:picLocks noChangeAspect="1" noChangeArrowheads="1"/>
          </p:cNvPicPr>
          <p:nvPr/>
        </p:nvPicPr>
        <p:blipFill>
          <a:blip r:embed="rId4" cstate="print"/>
          <a:srcRect/>
          <a:stretch>
            <a:fillRect/>
          </a:stretch>
        </p:blipFill>
        <p:spPr bwMode="auto">
          <a:xfrm>
            <a:off x="2229839" y="2727102"/>
            <a:ext cx="1223723" cy="518579"/>
          </a:xfrm>
          <a:prstGeom prst="rect">
            <a:avLst/>
          </a:prstGeom>
          <a:noFill/>
          <a:ln w="9525">
            <a:noFill/>
            <a:miter lim="800000"/>
            <a:headEnd/>
            <a:tailEnd/>
          </a:ln>
        </p:spPr>
      </p:pic>
      <p:pic>
        <p:nvPicPr>
          <p:cNvPr id="60" name="Picture 15" descr="箭头第4P"/>
          <p:cNvPicPr>
            <a:picLocks noChangeAspect="1" noChangeArrowheads="1"/>
          </p:cNvPicPr>
          <p:nvPr/>
        </p:nvPicPr>
        <p:blipFill>
          <a:blip r:embed="rId4" cstate="print"/>
          <a:srcRect/>
          <a:stretch>
            <a:fillRect/>
          </a:stretch>
        </p:blipFill>
        <p:spPr bwMode="auto">
          <a:xfrm>
            <a:off x="2229839" y="905373"/>
            <a:ext cx="1223723" cy="518579"/>
          </a:xfrm>
          <a:prstGeom prst="rect">
            <a:avLst/>
          </a:prstGeom>
          <a:noFill/>
          <a:ln w="9525">
            <a:noFill/>
            <a:miter lim="800000"/>
            <a:headEnd/>
            <a:tailEnd/>
          </a:ln>
        </p:spPr>
      </p:pic>
      <p:sp>
        <p:nvSpPr>
          <p:cNvPr id="62" name="846712136"/>
          <p:cNvSpPr>
            <a:spLocks noChangeArrowheads="1"/>
          </p:cNvSpPr>
          <p:nvPr/>
        </p:nvSpPr>
        <p:spPr bwMode="auto">
          <a:xfrm>
            <a:off x="3790075" y="2619493"/>
            <a:ext cx="4071392" cy="357178"/>
          </a:xfrm>
          <a:prstGeom prst="rect">
            <a:avLst/>
          </a:prstGeom>
          <a:solidFill>
            <a:srgbClr val="99CCFF"/>
          </a:solidFill>
          <a:ln w="9525" algn="ctr">
            <a:noFill/>
            <a:miter lim="800000"/>
            <a:headEnd/>
            <a:tailEnd/>
          </a:ln>
        </p:spPr>
        <p:txBody>
          <a:bodyPr wrap="square" lIns="59279" tIns="29641" rIns="59279" bIns="29641" anchor="ctr">
            <a:noAutofit/>
          </a:bodyPr>
          <a:lstStyle/>
          <a:p>
            <a:pPr algn="ctr" defTabSz="514606" fontAlgn="ctr"/>
            <a:r>
              <a:rPr lang="en-US" altLang="zh-CN" sz="1399" dirty="0" smtClean="0">
                <a:latin typeface="Arial" panose="020B0604020202020204" pitchFamily="34" charset="0"/>
                <a:ea typeface="微软雅黑"/>
                <a:sym typeface="Arial"/>
              </a:rPr>
              <a:t>Value-added storage software</a:t>
            </a:r>
            <a:endParaRPr lang="en-US" altLang="zh-CN" sz="1399" dirty="0">
              <a:latin typeface="Arial" panose="020B0604020202020204" pitchFamily="34" charset="0"/>
              <a:ea typeface="微软雅黑"/>
              <a:sym typeface="Arial"/>
            </a:endParaRPr>
          </a:p>
        </p:txBody>
      </p:sp>
      <p:sp>
        <p:nvSpPr>
          <p:cNvPr id="49" name="1382785188"/>
          <p:cNvSpPr txBox="1">
            <a:spLocks noChangeArrowheads="1"/>
          </p:cNvSpPr>
          <p:nvPr/>
        </p:nvSpPr>
        <p:spPr bwMode="auto">
          <a:xfrm>
            <a:off x="742681" y="3652280"/>
            <a:ext cx="1295936" cy="305954"/>
          </a:xfrm>
          <a:prstGeom prst="rect">
            <a:avLst/>
          </a:prstGeom>
          <a:noFill/>
          <a:ln w="9525" algn="ctr">
            <a:noFill/>
            <a:miter lim="800000"/>
            <a:headEnd/>
            <a:tailEnd/>
          </a:ln>
        </p:spPr>
        <p:txBody>
          <a:bodyPr wrap="square" lIns="59279" tIns="29641" rIns="59279" bIns="29641">
            <a:noAutofit/>
          </a:bodyPr>
          <a:lstStyle/>
          <a:p>
            <a:pPr algn="ctr" defTabSz="600205" fontAlgn="ctr"/>
            <a:r>
              <a:rPr lang="en-US" altLang="zh-CN" sz="1599" b="1" dirty="0" smtClean="0">
                <a:solidFill>
                  <a:schemeClr val="bg1"/>
                </a:solidFill>
                <a:latin typeface="Arial" panose="020B0604020202020204" pitchFamily="34" charset="0"/>
                <a:ea typeface="微软雅黑"/>
                <a:sym typeface="Arial"/>
              </a:rPr>
              <a:t>Component</a:t>
            </a:r>
            <a:endParaRPr lang="en-US" altLang="zh-CN" sz="1599" b="1" dirty="0">
              <a:solidFill>
                <a:schemeClr val="bg1"/>
              </a:solidFill>
              <a:latin typeface="Arial" panose="020B0604020202020204" pitchFamily="34" charset="0"/>
              <a:ea typeface="微软雅黑"/>
              <a:sym typeface="Arial"/>
            </a:endParaRPr>
          </a:p>
        </p:txBody>
      </p:sp>
      <p:grpSp>
        <p:nvGrpSpPr>
          <p:cNvPr id="50" name="组合 49"/>
          <p:cNvGrpSpPr/>
          <p:nvPr/>
        </p:nvGrpSpPr>
        <p:grpSpPr>
          <a:xfrm>
            <a:off x="742681" y="3507972"/>
            <a:ext cx="1871576" cy="597399"/>
            <a:chOff x="7139780" y="124272"/>
            <a:chExt cx="1872208" cy="691812"/>
          </a:xfrm>
        </p:grpSpPr>
        <p:pic>
          <p:nvPicPr>
            <p:cNvPr id="51" name="Picture 5" descr="E:\项目\PPT美化\MIS\3.png"/>
            <p:cNvPicPr>
              <a:picLocks noChangeAspect="1" noChangeArrowheads="1"/>
            </p:cNvPicPr>
            <p:nvPr/>
          </p:nvPicPr>
          <p:blipFill>
            <a:blip r:embed="rId3" cstate="print"/>
            <a:srcRect/>
            <a:stretch>
              <a:fillRect/>
            </a:stretch>
          </p:blipFill>
          <p:spPr bwMode="auto">
            <a:xfrm>
              <a:off x="7164288" y="124272"/>
              <a:ext cx="1800000" cy="691812"/>
            </a:xfrm>
            <a:prstGeom prst="rect">
              <a:avLst/>
            </a:prstGeom>
            <a:noFill/>
          </p:spPr>
        </p:pic>
        <p:sp>
          <p:nvSpPr>
            <p:cNvPr id="52" name="TextBox 51"/>
            <p:cNvSpPr txBox="1"/>
            <p:nvPr/>
          </p:nvSpPr>
          <p:spPr>
            <a:xfrm>
              <a:off x="7139780" y="261391"/>
              <a:ext cx="1872208" cy="391911"/>
            </a:xfrm>
            <a:prstGeom prst="rect">
              <a:avLst/>
            </a:prstGeom>
            <a:noFill/>
          </p:spPr>
          <p:txBody>
            <a:bodyPr wrap="square" rtlCol="0">
              <a:noAutofit/>
            </a:bodyPr>
            <a:lstStyle/>
            <a:p>
              <a:pPr algn="ctr" fontAlgn="ctr"/>
              <a:r>
                <a:rPr lang="en-US" altLang="zh-CN" sz="1599" b="1" dirty="0" smtClean="0">
                  <a:solidFill>
                    <a:schemeClr val="bg1"/>
                  </a:solidFill>
                  <a:latin typeface="Arial" panose="020B0604020202020204" pitchFamily="34" charset="0"/>
                  <a:ea typeface="微软雅黑"/>
                  <a:sym typeface="Arial"/>
                </a:rPr>
                <a:t>Service</a:t>
              </a:r>
              <a:endParaRPr lang="en-US" altLang="zh-CN" sz="1599" b="1" dirty="0">
                <a:solidFill>
                  <a:schemeClr val="bg1"/>
                </a:solidFill>
                <a:latin typeface="Arial" panose="020B0604020202020204" pitchFamily="34" charset="0"/>
                <a:ea typeface="微软雅黑"/>
                <a:sym typeface="Arial"/>
              </a:endParaRPr>
            </a:p>
          </p:txBody>
        </p:sp>
      </p:grpSp>
      <p:pic>
        <p:nvPicPr>
          <p:cNvPr id="53" name="Picture 15" descr="箭头第4P"/>
          <p:cNvPicPr>
            <a:picLocks noChangeAspect="1" noChangeArrowheads="1"/>
          </p:cNvPicPr>
          <p:nvPr/>
        </p:nvPicPr>
        <p:blipFill>
          <a:blip r:embed="rId4" cstate="print"/>
          <a:srcRect/>
          <a:stretch>
            <a:fillRect/>
          </a:stretch>
        </p:blipFill>
        <p:spPr bwMode="auto">
          <a:xfrm>
            <a:off x="2229839" y="3529501"/>
            <a:ext cx="1223723" cy="518579"/>
          </a:xfrm>
          <a:prstGeom prst="rect">
            <a:avLst/>
          </a:prstGeom>
          <a:noFill/>
          <a:ln w="9525">
            <a:noFill/>
            <a:miter lim="800000"/>
            <a:headEnd/>
            <a:tailEnd/>
          </a:ln>
        </p:spPr>
      </p:pic>
      <p:sp>
        <p:nvSpPr>
          <p:cNvPr id="54" name="469948880"/>
          <p:cNvSpPr>
            <a:spLocks noChangeArrowheads="1"/>
          </p:cNvSpPr>
          <p:nvPr/>
        </p:nvSpPr>
        <p:spPr bwMode="auto">
          <a:xfrm>
            <a:off x="3790075" y="3601484"/>
            <a:ext cx="4071392" cy="357178"/>
          </a:xfrm>
          <a:prstGeom prst="rect">
            <a:avLst/>
          </a:prstGeom>
          <a:solidFill>
            <a:srgbClr val="99CCFF"/>
          </a:solidFill>
          <a:ln w="9525" algn="ctr">
            <a:noFill/>
            <a:miter lim="800000"/>
            <a:headEnd/>
            <a:tailEnd/>
          </a:ln>
        </p:spPr>
        <p:txBody>
          <a:bodyPr wrap="square" lIns="59279" tIns="29641" rIns="59279" bIns="29641" anchor="ctr">
            <a:noAutofit/>
          </a:bodyPr>
          <a:lstStyle/>
          <a:p>
            <a:pPr algn="ctr" defTabSz="514606" fontAlgn="ctr"/>
            <a:r>
              <a:rPr lang="en-US" altLang="zh-CN" sz="1399" dirty="0" smtClean="0">
                <a:latin typeface="Arial" panose="020B0604020202020204" pitchFamily="34" charset="0"/>
                <a:ea typeface="微软雅黑"/>
                <a:sym typeface="Arial"/>
              </a:rPr>
              <a:t>Installation and maintenance</a:t>
            </a:r>
            <a:endParaRPr lang="en-US" altLang="zh-CN" sz="1399" dirty="0">
              <a:latin typeface="Arial" panose="020B0604020202020204" pitchFamily="34" charset="0"/>
              <a:ea typeface="微软雅黑"/>
              <a:sym typeface="Arial"/>
            </a:endParaRPr>
          </a:p>
        </p:txBody>
      </p:sp>
      <p:sp>
        <p:nvSpPr>
          <p:cNvPr id="68" name="1783757737"/>
          <p:cNvSpPr>
            <a:spLocks noChangeArrowheads="1"/>
          </p:cNvSpPr>
          <p:nvPr/>
        </p:nvSpPr>
        <p:spPr bwMode="auto">
          <a:xfrm>
            <a:off x="3790075" y="3019268"/>
            <a:ext cx="4071392" cy="357178"/>
          </a:xfrm>
          <a:prstGeom prst="rect">
            <a:avLst/>
          </a:prstGeom>
          <a:solidFill>
            <a:srgbClr val="99CCFF"/>
          </a:solidFill>
          <a:ln w="9525" algn="ctr">
            <a:noFill/>
            <a:miter lim="800000"/>
            <a:headEnd/>
            <a:tailEnd/>
          </a:ln>
        </p:spPr>
        <p:txBody>
          <a:bodyPr wrap="square" lIns="59279" tIns="29641" rIns="59279" bIns="29641" anchor="ctr">
            <a:noAutofit/>
          </a:bodyPr>
          <a:lstStyle/>
          <a:p>
            <a:pPr algn="ctr" defTabSz="514606" fontAlgn="ctr"/>
            <a:r>
              <a:rPr lang="en-US" altLang="zh-CN" sz="1399" dirty="0" smtClean="0">
                <a:latin typeface="Arial" panose="020B0604020202020204" pitchFamily="34" charset="0"/>
                <a:ea typeface="微软雅黑"/>
                <a:sym typeface="Arial"/>
              </a:rPr>
              <a:t>Value-added software upgrade service</a:t>
            </a:r>
            <a:endParaRPr lang="en-US" altLang="zh-CN" sz="1399" dirty="0">
              <a:latin typeface="Arial" panose="020B0604020202020204" pitchFamily="34" charset="0"/>
              <a:ea typeface="微软雅黑"/>
              <a:sym typeface="Arial"/>
            </a:endParaRPr>
          </a:p>
        </p:txBody>
      </p:sp>
    </p:spTree>
    <p:extLst>
      <p:ext uri="{BB962C8B-B14F-4D97-AF65-F5344CB8AC3E}">
        <p14:creationId xmlns:p14="http://schemas.microsoft.com/office/powerpoint/2010/main" val="3029778611"/>
      </p:ext>
    </p:extLst>
  </p:cSld>
  <p:clrMapOvr>
    <a:masterClrMapping/>
  </p:clrMapOvr>
  <mc:AlternateContent xmlns:mc="http://schemas.openxmlformats.org/markup-compatibility/2006" xmlns:p14="http://schemas.microsoft.com/office/powerpoint/2010/main">
    <mc:Choice Requires="p14">
      <p:transition spd="slow" p14:dur="2000" advTm="55538"/>
    </mc:Choice>
    <mc:Fallback xmlns="">
      <p:transition spd="slow" advTm="5553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1346285025"/>
          <p:cNvSpPr>
            <a:spLocks noGrp="1"/>
          </p:cNvSpPr>
          <p:nvPr>
            <p:ph type="title" idx="4294967295"/>
          </p:nvPr>
        </p:nvSpPr>
        <p:spPr>
          <a:xfrm>
            <a:off x="325110" y="246121"/>
            <a:ext cx="8279338" cy="653634"/>
          </a:xfrm>
          <a:prstGeom prst="rect">
            <a:avLst/>
          </a:prstGeom>
        </p:spPr>
        <p:txBody>
          <a:bodyPr wrap="square" lIns="60002" tIns="30003" rIns="60002" bIns="30003">
            <a:noAutofit/>
          </a:bodyPr>
          <a:lstStyle/>
          <a:p>
            <a:pPr algn="l" defTabSz="600205" fontAlgn="ctr"/>
            <a:r>
              <a:rPr lang="en-US" altLang="zh-CN" sz="2400" b="1" dirty="0" smtClean="0">
                <a:solidFill>
                  <a:srgbClr val="0076B0"/>
                </a:solidFill>
                <a:latin typeface="Arial" panose="020B0604020202020204" pitchFamily="34" charset="0"/>
                <a:ea typeface="微软雅黑"/>
                <a:sym typeface="Arial"/>
              </a:rPr>
              <a:t>Process for Configuring </a:t>
            </a:r>
            <a:r>
              <a:rPr lang="en-US" altLang="zh-CN" sz="2400" b="1" dirty="0" err="1" smtClean="0">
                <a:solidFill>
                  <a:srgbClr val="0076B0"/>
                </a:solidFill>
                <a:latin typeface="Arial" panose="020B0604020202020204" pitchFamily="34" charset="0"/>
                <a:ea typeface="微软雅黑"/>
                <a:sym typeface="Arial"/>
              </a:rPr>
              <a:t>OceanStor</a:t>
            </a:r>
            <a:r>
              <a:rPr lang="en-US" altLang="zh-CN" sz="2400" b="1" dirty="0" smtClean="0">
                <a:solidFill>
                  <a:srgbClr val="0076B0"/>
                </a:solidFill>
                <a:latin typeface="Arial" panose="020B0604020202020204" pitchFamily="34" charset="0"/>
                <a:ea typeface="微软雅黑"/>
                <a:sym typeface="Arial"/>
              </a:rPr>
              <a:t> 2600 V3 for Video</a:t>
            </a:r>
            <a:endParaRPr lang="en-US" altLang="zh-CN" sz="2400" b="1" dirty="0">
              <a:solidFill>
                <a:srgbClr val="0076B0"/>
              </a:solidFill>
              <a:latin typeface="Arial" panose="020B0604020202020204" pitchFamily="34" charset="0"/>
              <a:ea typeface="微软雅黑"/>
              <a:sym typeface="Arial"/>
            </a:endParaRPr>
          </a:p>
        </p:txBody>
      </p:sp>
      <p:sp>
        <p:nvSpPr>
          <p:cNvPr id="66" name="圆角矩形 65"/>
          <p:cNvSpPr/>
          <p:nvPr/>
        </p:nvSpPr>
        <p:spPr>
          <a:xfrm>
            <a:off x="414875" y="2086603"/>
            <a:ext cx="1119951" cy="1367690"/>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ctr" fontAlgn="ctr"/>
            <a:endParaRPr lang="en-US" altLang="zh-CN" sz="2399" dirty="0">
              <a:latin typeface="Arial" panose="020B0604020202020204" pitchFamily="34" charset="0"/>
              <a:ea typeface="微软雅黑"/>
              <a:sym typeface="Arial"/>
            </a:endParaRPr>
          </a:p>
        </p:txBody>
      </p:sp>
      <p:sp>
        <p:nvSpPr>
          <p:cNvPr id="68" name="圆角矩形 67"/>
          <p:cNvSpPr/>
          <p:nvPr/>
        </p:nvSpPr>
        <p:spPr>
          <a:xfrm>
            <a:off x="1798819" y="2227286"/>
            <a:ext cx="6670114" cy="84043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nchor="ctr">
            <a:noAutofit/>
          </a:bodyPr>
          <a:lstStyle/>
          <a:p>
            <a:pPr algn="ctr" fontAlgn="ctr"/>
            <a:endParaRPr lang="en-US" altLang="zh-CN" sz="2399" dirty="0">
              <a:latin typeface="Arial" panose="020B0604020202020204" pitchFamily="34" charset="0"/>
              <a:ea typeface="微软雅黑"/>
              <a:sym typeface="Arial"/>
            </a:endParaRPr>
          </a:p>
        </p:txBody>
      </p:sp>
      <p:pic>
        <p:nvPicPr>
          <p:cNvPr id="69" name="矩形 5"/>
          <p:cNvPicPr>
            <a:picLocks noChangeArrowheads="1"/>
          </p:cNvPicPr>
          <p:nvPr/>
        </p:nvPicPr>
        <p:blipFill>
          <a:blip r:embed="rId3" cstate="print"/>
          <a:srcRect/>
          <a:stretch>
            <a:fillRect/>
          </a:stretch>
        </p:blipFill>
        <p:spPr bwMode="auto">
          <a:xfrm>
            <a:off x="-180528" y="1060376"/>
            <a:ext cx="7992888" cy="359990"/>
          </a:xfrm>
          <a:prstGeom prst="rect">
            <a:avLst/>
          </a:prstGeom>
          <a:noFill/>
          <a:ln w="9525">
            <a:noFill/>
            <a:miter lim="800000"/>
            <a:headEnd/>
            <a:tailEnd/>
          </a:ln>
        </p:spPr>
      </p:pic>
      <p:sp>
        <p:nvSpPr>
          <p:cNvPr id="72" name="1110611929"/>
          <p:cNvSpPr txBox="1">
            <a:spLocks noChangeArrowheads="1"/>
          </p:cNvSpPr>
          <p:nvPr/>
        </p:nvSpPr>
        <p:spPr bwMode="auto">
          <a:xfrm>
            <a:off x="467544" y="1089700"/>
            <a:ext cx="2880320" cy="297801"/>
          </a:xfrm>
          <a:prstGeom prst="rect">
            <a:avLst/>
          </a:prstGeom>
          <a:noFill/>
          <a:ln w="9525">
            <a:noFill/>
            <a:miter lim="800000"/>
            <a:headEnd/>
            <a:tailEnd/>
          </a:ln>
        </p:spPr>
        <p:txBody>
          <a:bodyPr wrap="square" lIns="18000" tIns="0" rIns="18000" bIns="0" anchor="ctr">
            <a:noAutofit/>
          </a:bodyPr>
          <a:lstStyle/>
          <a:p>
            <a:pPr defTabSz="684784" fontAlgn="ctr"/>
            <a:r>
              <a:rPr lang="en-US" altLang="zh-CN" sz="800" b="1" dirty="0">
                <a:solidFill>
                  <a:schemeClr val="bg1"/>
                </a:solidFill>
                <a:latin typeface="Arial" panose="020B0604020202020204" pitchFamily="34" charset="0"/>
                <a:ea typeface="微软雅黑"/>
                <a:sym typeface="Arial"/>
              </a:rPr>
              <a:t>Access the </a:t>
            </a:r>
            <a:r>
              <a:rPr lang="en-US" altLang="zh-CN" sz="800" b="1" dirty="0" smtClean="0">
                <a:solidFill>
                  <a:schemeClr val="bg1"/>
                </a:solidFill>
                <a:latin typeface="Arial" panose="020B0604020202020204" pitchFamily="34" charset="0"/>
                <a:ea typeface="微软雅黑"/>
                <a:sym typeface="Arial"/>
              </a:rPr>
              <a:t>SCT: http</a:t>
            </a:r>
            <a:r>
              <a:rPr lang="en-US" altLang="zh-CN" sz="800" b="1" dirty="0">
                <a:solidFill>
                  <a:schemeClr val="bg1"/>
                </a:solidFill>
                <a:latin typeface="Arial" panose="020B0604020202020204" pitchFamily="34" charset="0"/>
                <a:ea typeface="微软雅黑"/>
                <a:sym typeface="Arial"/>
              </a:rPr>
              <a:t>://</a:t>
            </a:r>
            <a:r>
              <a:rPr lang="en-US" altLang="zh-CN" sz="800" b="1" dirty="0" smtClean="0">
                <a:solidFill>
                  <a:schemeClr val="bg1"/>
                </a:solidFill>
                <a:latin typeface="Arial" panose="020B0604020202020204" pitchFamily="34" charset="0"/>
                <a:ea typeface="微软雅黑"/>
                <a:sym typeface="Arial"/>
              </a:rPr>
              <a:t>unistar.huawei.com/sct/login!loginChoose.action</a:t>
            </a:r>
            <a:endParaRPr lang="en-US" altLang="zh-CN" sz="800" b="1" dirty="0">
              <a:solidFill>
                <a:schemeClr val="bg1"/>
              </a:solidFill>
              <a:latin typeface="Arial" panose="020B0604020202020204" pitchFamily="34" charset="0"/>
              <a:ea typeface="微软雅黑"/>
              <a:sym typeface="Arial"/>
            </a:endParaRPr>
          </a:p>
        </p:txBody>
      </p:sp>
      <p:sp>
        <p:nvSpPr>
          <p:cNvPr id="77" name="右箭头 76"/>
          <p:cNvSpPr>
            <a:spLocks noChangeArrowheads="1"/>
          </p:cNvSpPr>
          <p:nvPr/>
        </p:nvSpPr>
        <p:spPr bwMode="auto">
          <a:xfrm rot="5400000">
            <a:off x="849507" y="1853451"/>
            <a:ext cx="124293" cy="165512"/>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wrap="square" lIns="91393" tIns="45697" rIns="91393" bIns="45697" anchor="ctr">
            <a:noAutofit/>
          </a:bodyPr>
          <a:lstStyle/>
          <a:p>
            <a:pPr algn="ctr" defTabSz="684784" fontAlgn="ctr">
              <a:defRPr/>
            </a:pPr>
            <a:endParaRPr lang="en-US" altLang="zh-CN" sz="999" dirty="0">
              <a:solidFill>
                <a:srgbClr val="000000"/>
              </a:solidFill>
              <a:latin typeface="Arial" panose="020B0604020202020204" pitchFamily="34" charset="0"/>
              <a:ea typeface="微软雅黑"/>
              <a:sym typeface="Arial"/>
            </a:endParaRPr>
          </a:p>
        </p:txBody>
      </p:sp>
      <p:pic>
        <p:nvPicPr>
          <p:cNvPr id="83" name="矩形 116"/>
          <p:cNvPicPr>
            <a:picLocks noChangeArrowheads="1"/>
          </p:cNvPicPr>
          <p:nvPr/>
        </p:nvPicPr>
        <p:blipFill>
          <a:blip r:embed="rId4" cstate="print"/>
          <a:srcRect/>
          <a:stretch>
            <a:fillRect/>
          </a:stretch>
        </p:blipFill>
        <p:spPr bwMode="auto">
          <a:xfrm>
            <a:off x="405073" y="2135496"/>
            <a:ext cx="1128357" cy="287992"/>
          </a:xfrm>
          <a:prstGeom prst="rect">
            <a:avLst/>
          </a:prstGeom>
          <a:noFill/>
          <a:ln w="9525">
            <a:noFill/>
            <a:miter lim="800000"/>
            <a:headEnd/>
            <a:tailEnd/>
          </a:ln>
        </p:spPr>
      </p:pic>
      <p:sp>
        <p:nvSpPr>
          <p:cNvPr id="84" name="30563616"/>
          <p:cNvSpPr txBox="1">
            <a:spLocks noChangeArrowheads="1"/>
          </p:cNvSpPr>
          <p:nvPr/>
        </p:nvSpPr>
        <p:spPr bwMode="auto">
          <a:xfrm>
            <a:off x="479246" y="2119161"/>
            <a:ext cx="1013584" cy="288166"/>
          </a:xfrm>
          <a:prstGeom prst="rect">
            <a:avLst/>
          </a:prstGeom>
          <a:noFill/>
          <a:ln w="9525">
            <a:noFill/>
            <a:miter lim="800000"/>
            <a:headEnd/>
            <a:tailEnd/>
          </a:ln>
        </p:spPr>
        <p:txBody>
          <a:bodyPr wrap="square" lIns="18000" tIns="0" rIns="18000" bIns="0" anchor="ctr">
            <a:noAutofit/>
          </a:bodyPr>
          <a:lstStyle/>
          <a:p>
            <a:pPr algn="ctr" defTabSz="684784" fontAlgn="ctr"/>
            <a:r>
              <a:rPr lang="en-US" altLang="zh-CN" sz="800" b="1" dirty="0" smtClean="0">
                <a:solidFill>
                  <a:schemeClr val="bg1"/>
                </a:solidFill>
                <a:latin typeface="Arial" panose="020B0604020202020204" pitchFamily="34" charset="0"/>
                <a:ea typeface="微软雅黑"/>
                <a:sym typeface="Arial"/>
              </a:rPr>
              <a:t>Select an application mode.</a:t>
            </a:r>
            <a:endParaRPr lang="en-US" altLang="zh-CN" sz="800" b="1" dirty="0">
              <a:solidFill>
                <a:schemeClr val="bg1"/>
              </a:solidFill>
              <a:latin typeface="Arial" panose="020B0604020202020204" pitchFamily="34" charset="0"/>
              <a:ea typeface="微软雅黑"/>
              <a:sym typeface="Arial"/>
            </a:endParaRPr>
          </a:p>
        </p:txBody>
      </p:sp>
      <p:sp>
        <p:nvSpPr>
          <p:cNvPr id="85" name="1181262602"/>
          <p:cNvSpPr/>
          <p:nvPr/>
        </p:nvSpPr>
        <p:spPr>
          <a:xfrm>
            <a:off x="2847386" y="2358244"/>
            <a:ext cx="829583" cy="518306"/>
          </a:xfrm>
          <a:prstGeom prst="rect">
            <a:avLst/>
          </a:prstGeom>
          <a:solidFill>
            <a:schemeClr val="bg1">
              <a:lumMod val="85000"/>
            </a:schemeClr>
          </a:solidFill>
        </p:spPr>
        <p:style>
          <a:lnRef idx="0">
            <a:schemeClr val="accent5"/>
          </a:lnRef>
          <a:fillRef idx="3">
            <a:schemeClr val="accent5"/>
          </a:fillRef>
          <a:effectRef idx="3">
            <a:schemeClr val="accent5"/>
          </a:effectRef>
          <a:fontRef idx="minor">
            <a:schemeClr val="lt1"/>
          </a:fontRef>
        </p:style>
        <p:txBody>
          <a:bodyPr wrap="square" lIns="18000" tIns="18000" rIns="18000" bIns="18000" anchor="ctr" anchorCtr="0">
            <a:noAutofit/>
          </a:bodyPr>
          <a:lstStyle/>
          <a:p>
            <a:pPr algn="ctr" fontAlgn="ctr"/>
            <a:r>
              <a:rPr lang="en-US" altLang="zh-CN" sz="800" b="1" dirty="0" smtClean="0">
                <a:solidFill>
                  <a:srgbClr val="FF0000"/>
                </a:solidFill>
                <a:latin typeface="Arial" panose="020B0604020202020204" pitchFamily="34" charset="0"/>
                <a:ea typeface="微软雅黑"/>
                <a:sym typeface="Arial"/>
              </a:rPr>
              <a:t>(Optional) Select front-end expansion I/O modules.</a:t>
            </a:r>
            <a:endParaRPr lang="en-US" altLang="zh-CN" sz="800" b="1" dirty="0">
              <a:solidFill>
                <a:srgbClr val="FF0000"/>
              </a:solidFill>
              <a:latin typeface="Arial" panose="020B0604020202020204" pitchFamily="34" charset="0"/>
              <a:ea typeface="微软雅黑"/>
              <a:sym typeface="Arial"/>
            </a:endParaRPr>
          </a:p>
        </p:txBody>
      </p:sp>
      <p:sp>
        <p:nvSpPr>
          <p:cNvPr id="94" name="118535474"/>
          <p:cNvSpPr/>
          <p:nvPr/>
        </p:nvSpPr>
        <p:spPr>
          <a:xfrm>
            <a:off x="2007466" y="2358244"/>
            <a:ext cx="730113" cy="518306"/>
          </a:xfrm>
          <a:prstGeom prst="rect">
            <a:avLst/>
          </a:prstGeom>
          <a:solidFill>
            <a:schemeClr val="bg1">
              <a:lumMod val="85000"/>
            </a:schemeClr>
          </a:solidFill>
        </p:spPr>
        <p:style>
          <a:lnRef idx="0">
            <a:schemeClr val="accent5"/>
          </a:lnRef>
          <a:fillRef idx="3">
            <a:schemeClr val="accent5"/>
          </a:fillRef>
          <a:effectRef idx="3">
            <a:schemeClr val="accent5"/>
          </a:effectRef>
          <a:fontRef idx="minor">
            <a:schemeClr val="lt1"/>
          </a:fontRef>
        </p:style>
        <p:txBody>
          <a:bodyPr wrap="square" lIns="18000" tIns="18000" rIns="18000" bIns="18000" anchor="ctr" anchorCtr="0">
            <a:noAutofit/>
          </a:bodyPr>
          <a:lstStyle/>
          <a:p>
            <a:pPr algn="ctr" fontAlgn="ctr"/>
            <a:r>
              <a:rPr lang="en-US" altLang="zh-CN" sz="800" dirty="0" smtClean="0">
                <a:solidFill>
                  <a:schemeClr val="tx1"/>
                </a:solidFill>
                <a:latin typeface="Arial" panose="020B0604020202020204" pitchFamily="34" charset="0"/>
                <a:ea typeface="微软雅黑"/>
                <a:sym typeface="Arial"/>
              </a:rPr>
              <a:t>Application mode</a:t>
            </a:r>
            <a:endParaRPr lang="en-US" altLang="zh-CN" sz="800" dirty="0">
              <a:solidFill>
                <a:schemeClr val="tx1"/>
              </a:solidFill>
              <a:latin typeface="Arial" panose="020B0604020202020204" pitchFamily="34" charset="0"/>
              <a:ea typeface="微软雅黑"/>
              <a:sym typeface="Arial"/>
            </a:endParaRPr>
          </a:p>
        </p:txBody>
      </p:sp>
      <p:sp>
        <p:nvSpPr>
          <p:cNvPr id="103" name="2081776248"/>
          <p:cNvSpPr/>
          <p:nvPr/>
        </p:nvSpPr>
        <p:spPr>
          <a:xfrm>
            <a:off x="3786773" y="2358244"/>
            <a:ext cx="829583" cy="518306"/>
          </a:xfrm>
          <a:prstGeom prst="rect">
            <a:avLst/>
          </a:prstGeom>
          <a:solidFill>
            <a:schemeClr val="bg1">
              <a:lumMod val="85000"/>
            </a:schemeClr>
          </a:solidFill>
        </p:spPr>
        <p:style>
          <a:lnRef idx="0">
            <a:schemeClr val="accent5"/>
          </a:lnRef>
          <a:fillRef idx="3">
            <a:schemeClr val="accent5"/>
          </a:fillRef>
          <a:effectRef idx="3">
            <a:schemeClr val="accent5"/>
          </a:effectRef>
          <a:fontRef idx="minor">
            <a:schemeClr val="lt1"/>
          </a:fontRef>
        </p:style>
        <p:txBody>
          <a:bodyPr wrap="square" lIns="18000" tIns="18000" rIns="18000" bIns="18000" anchor="ctr" anchorCtr="0">
            <a:noAutofit/>
          </a:bodyPr>
          <a:lstStyle/>
          <a:p>
            <a:pPr algn="ctr" fontAlgn="ctr"/>
            <a:r>
              <a:rPr lang="en-US" altLang="zh-CN" sz="800" b="1" dirty="0" smtClean="0">
                <a:solidFill>
                  <a:schemeClr val="tx1"/>
                </a:solidFill>
                <a:latin typeface="Arial" panose="020B0604020202020204" pitchFamily="34" charset="0"/>
                <a:ea typeface="微软雅黑"/>
                <a:sym typeface="Arial"/>
              </a:rPr>
              <a:t>Select disk types and quantities.</a:t>
            </a:r>
            <a:endParaRPr lang="en-US" altLang="zh-CN" sz="800" b="1" dirty="0">
              <a:solidFill>
                <a:schemeClr val="tx1"/>
              </a:solidFill>
              <a:latin typeface="Arial" panose="020B0604020202020204" pitchFamily="34" charset="0"/>
              <a:ea typeface="微软雅黑"/>
              <a:sym typeface="Arial"/>
            </a:endParaRPr>
          </a:p>
        </p:txBody>
      </p:sp>
      <p:sp>
        <p:nvSpPr>
          <p:cNvPr id="108" name="232018679"/>
          <p:cNvSpPr/>
          <p:nvPr/>
        </p:nvSpPr>
        <p:spPr>
          <a:xfrm>
            <a:off x="5619032" y="2358244"/>
            <a:ext cx="829583" cy="518306"/>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lIns="18000" tIns="18000" rIns="18000" bIns="18000" anchor="ctr" anchorCtr="0">
            <a:noAutofit/>
          </a:bodyPr>
          <a:lstStyle/>
          <a:p>
            <a:pPr algn="ctr" fontAlgn="ctr"/>
            <a:r>
              <a:rPr lang="en-US" altLang="zh-CN" sz="800" b="1" dirty="0">
                <a:solidFill>
                  <a:srgbClr val="FF0000"/>
                </a:solidFill>
                <a:latin typeface="Arial" panose="020B0604020202020204" pitchFamily="34" charset="0"/>
                <a:ea typeface="微软雅黑"/>
                <a:sym typeface="Arial"/>
              </a:rPr>
              <a:t>FC cables</a:t>
            </a:r>
          </a:p>
        </p:txBody>
      </p:sp>
      <p:sp>
        <p:nvSpPr>
          <p:cNvPr id="115" name="1300139261"/>
          <p:cNvSpPr/>
          <p:nvPr/>
        </p:nvSpPr>
        <p:spPr>
          <a:xfrm>
            <a:off x="6548267" y="2358244"/>
            <a:ext cx="1391345" cy="518306"/>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lIns="18000" tIns="18000" rIns="18000" bIns="18000" anchor="ctr" anchorCtr="0">
            <a:noAutofit/>
          </a:bodyPr>
          <a:lstStyle/>
          <a:p>
            <a:pPr algn="ctr" fontAlgn="ctr"/>
            <a:r>
              <a:rPr lang="en-US" altLang="zh-CN" sz="800" b="1" dirty="0" smtClean="0">
                <a:solidFill>
                  <a:srgbClr val="FF0000"/>
                </a:solidFill>
                <a:latin typeface="Arial" panose="020B0604020202020204" pitchFamily="34" charset="0"/>
                <a:ea typeface="微软雅黑"/>
                <a:sym typeface="Arial"/>
              </a:rPr>
              <a:t>Select value-added software.</a:t>
            </a:r>
            <a:endParaRPr lang="en-US" altLang="zh-CN" sz="800" b="1" dirty="0">
              <a:solidFill>
                <a:schemeClr val="tx1"/>
              </a:solidFill>
              <a:latin typeface="Arial" panose="020B0604020202020204" pitchFamily="34" charset="0"/>
              <a:ea typeface="微软雅黑"/>
              <a:sym typeface="Arial"/>
            </a:endParaRPr>
          </a:p>
        </p:txBody>
      </p:sp>
      <p:sp>
        <p:nvSpPr>
          <p:cNvPr id="119" name="852108555"/>
          <p:cNvSpPr/>
          <p:nvPr/>
        </p:nvSpPr>
        <p:spPr>
          <a:xfrm>
            <a:off x="471448" y="3068626"/>
            <a:ext cx="1029181" cy="359990"/>
          </a:xfrm>
          <a:prstGeom prst="rect">
            <a:avLst/>
          </a:prstGeom>
          <a:solidFill>
            <a:srgbClr val="FF6600"/>
          </a:solidFill>
        </p:spPr>
        <p:style>
          <a:lnRef idx="0">
            <a:schemeClr val="accent5"/>
          </a:lnRef>
          <a:fillRef idx="3">
            <a:schemeClr val="accent5"/>
          </a:fillRef>
          <a:effectRef idx="3">
            <a:schemeClr val="accent5"/>
          </a:effectRef>
          <a:fontRef idx="minor">
            <a:schemeClr val="lt1"/>
          </a:fontRef>
        </p:style>
        <p:txBody>
          <a:bodyPr wrap="square" lIns="18000" tIns="0" rIns="18000" bIns="0" anchor="ctr" anchorCtr="0">
            <a:noAutofit/>
          </a:bodyPr>
          <a:lstStyle/>
          <a:p>
            <a:pPr algn="ctr" fontAlgn="ctr"/>
            <a:r>
              <a:rPr lang="en-US" altLang="zh-CN" sz="800" b="1" dirty="0" smtClean="0">
                <a:solidFill>
                  <a:schemeClr val="bg1"/>
                </a:solidFill>
                <a:latin typeface="Arial" panose="020B0604020202020204" pitchFamily="34" charset="0"/>
                <a:ea typeface="微软雅黑"/>
                <a:sym typeface="Arial"/>
              </a:rPr>
              <a:t>Select disk types and quantities.</a:t>
            </a:r>
            <a:endParaRPr lang="en-US" altLang="zh-CN" sz="800" dirty="0">
              <a:solidFill>
                <a:schemeClr val="bg1"/>
              </a:solidFill>
              <a:latin typeface="Arial" panose="020B0604020202020204" pitchFamily="34" charset="0"/>
              <a:ea typeface="微软雅黑"/>
              <a:sym typeface="Arial"/>
            </a:endParaRPr>
          </a:p>
        </p:txBody>
      </p:sp>
      <p:sp>
        <p:nvSpPr>
          <p:cNvPr id="121" name="1195996212"/>
          <p:cNvSpPr/>
          <p:nvPr/>
        </p:nvSpPr>
        <p:spPr>
          <a:xfrm>
            <a:off x="505645" y="3610349"/>
            <a:ext cx="1029181" cy="359990"/>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lIns="18000" tIns="0" rIns="18000" bIns="0" anchor="ctr" anchorCtr="0">
            <a:noAutofit/>
          </a:bodyPr>
          <a:lstStyle/>
          <a:p>
            <a:pPr algn="ctr" fontAlgn="ctr"/>
            <a:r>
              <a:rPr lang="en-US" altLang="zh-CN" sz="800" b="1" dirty="0" smtClean="0">
                <a:solidFill>
                  <a:srgbClr val="FF0000"/>
                </a:solidFill>
                <a:latin typeface="Arial" panose="020B0604020202020204" pitchFamily="34" charset="0"/>
                <a:ea typeface="微软雅黑"/>
                <a:sym typeface="Arial"/>
              </a:rPr>
              <a:t>Select hardware maintenance.</a:t>
            </a:r>
            <a:endParaRPr lang="en-US" altLang="zh-CN" sz="800" b="1" dirty="0">
              <a:solidFill>
                <a:srgbClr val="FF0000"/>
              </a:solidFill>
              <a:latin typeface="Arial" panose="020B0604020202020204" pitchFamily="34" charset="0"/>
              <a:ea typeface="微软雅黑"/>
              <a:sym typeface="Arial"/>
            </a:endParaRPr>
          </a:p>
        </p:txBody>
      </p:sp>
      <p:sp>
        <p:nvSpPr>
          <p:cNvPr id="123" name="1162359190"/>
          <p:cNvSpPr/>
          <p:nvPr/>
        </p:nvSpPr>
        <p:spPr>
          <a:xfrm>
            <a:off x="471448" y="2598902"/>
            <a:ext cx="1029181" cy="287992"/>
          </a:xfrm>
          <a:prstGeom prst="rect">
            <a:avLst/>
          </a:prstGeom>
          <a:solidFill>
            <a:srgbClr val="FF6600"/>
          </a:solidFill>
        </p:spPr>
        <p:style>
          <a:lnRef idx="0">
            <a:schemeClr val="accent5"/>
          </a:lnRef>
          <a:fillRef idx="3">
            <a:schemeClr val="accent5"/>
          </a:fillRef>
          <a:effectRef idx="3">
            <a:schemeClr val="accent5"/>
          </a:effectRef>
          <a:fontRef idx="minor">
            <a:schemeClr val="lt1"/>
          </a:fontRef>
        </p:style>
        <p:txBody>
          <a:bodyPr wrap="square" lIns="18000" tIns="0" rIns="18000" bIns="0" anchor="ctr" anchorCtr="0">
            <a:noAutofit/>
          </a:bodyPr>
          <a:lstStyle/>
          <a:p>
            <a:pPr algn="ctr" fontAlgn="ctr"/>
            <a:r>
              <a:rPr lang="en-US" altLang="zh-CN" sz="800" b="1" dirty="0" smtClean="0">
                <a:solidFill>
                  <a:schemeClr val="bg1"/>
                </a:solidFill>
                <a:latin typeface="Arial" panose="020B0604020202020204" pitchFamily="34" charset="0"/>
                <a:ea typeface="微软雅黑"/>
                <a:sym typeface="Arial"/>
              </a:rPr>
              <a:t>Select detailed specifications.</a:t>
            </a:r>
            <a:endParaRPr lang="en-US" altLang="zh-CN" sz="800" b="1" dirty="0">
              <a:solidFill>
                <a:schemeClr val="bg1"/>
              </a:solidFill>
              <a:latin typeface="Arial" panose="020B0604020202020204" pitchFamily="34" charset="0"/>
              <a:ea typeface="微软雅黑"/>
              <a:sym typeface="Arial"/>
            </a:endParaRPr>
          </a:p>
        </p:txBody>
      </p:sp>
      <p:sp>
        <p:nvSpPr>
          <p:cNvPr id="124" name="右箭头 123"/>
          <p:cNvSpPr>
            <a:spLocks noChangeArrowheads="1"/>
          </p:cNvSpPr>
          <p:nvPr/>
        </p:nvSpPr>
        <p:spPr bwMode="auto">
          <a:xfrm rot="5400000">
            <a:off x="853708" y="2866253"/>
            <a:ext cx="124293" cy="165512"/>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wrap="square" lIns="91393" tIns="45697" rIns="91393" bIns="45697" anchor="ctr">
            <a:noAutofit/>
          </a:bodyPr>
          <a:lstStyle/>
          <a:p>
            <a:pPr algn="ctr" defTabSz="684784" fontAlgn="ctr">
              <a:defRPr/>
            </a:pPr>
            <a:endParaRPr lang="en-US" altLang="zh-CN" sz="999" dirty="0">
              <a:solidFill>
                <a:srgbClr val="000000"/>
              </a:solidFill>
              <a:latin typeface="Arial" panose="020B0604020202020204" pitchFamily="34" charset="0"/>
              <a:ea typeface="微软雅黑"/>
              <a:sym typeface="Arial"/>
            </a:endParaRPr>
          </a:p>
        </p:txBody>
      </p:sp>
      <p:sp>
        <p:nvSpPr>
          <p:cNvPr id="125" name="右箭头 124"/>
          <p:cNvSpPr>
            <a:spLocks noChangeArrowheads="1"/>
          </p:cNvSpPr>
          <p:nvPr/>
        </p:nvSpPr>
        <p:spPr bwMode="auto">
          <a:xfrm rot="5400000">
            <a:off x="887904" y="3444207"/>
            <a:ext cx="124293" cy="165512"/>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wrap="square" lIns="91393" tIns="45697" rIns="91393" bIns="45697" anchor="ctr">
            <a:noAutofit/>
          </a:bodyPr>
          <a:lstStyle/>
          <a:p>
            <a:pPr algn="ctr" defTabSz="684784" fontAlgn="ctr">
              <a:defRPr/>
            </a:pPr>
            <a:endParaRPr lang="en-US" altLang="zh-CN" sz="999" dirty="0">
              <a:solidFill>
                <a:srgbClr val="000000"/>
              </a:solidFill>
              <a:latin typeface="Arial" panose="020B0604020202020204" pitchFamily="34" charset="0"/>
              <a:ea typeface="微软雅黑"/>
              <a:sym typeface="Arial"/>
            </a:endParaRPr>
          </a:p>
        </p:txBody>
      </p:sp>
      <p:sp>
        <p:nvSpPr>
          <p:cNvPr id="127" name="1130524228"/>
          <p:cNvSpPr txBox="1"/>
          <p:nvPr/>
        </p:nvSpPr>
        <p:spPr>
          <a:xfrm>
            <a:off x="1763688" y="3321948"/>
            <a:ext cx="6586001" cy="1650452"/>
          </a:xfrm>
          <a:prstGeom prst="rect">
            <a:avLst/>
          </a:prstGeom>
          <a:noFill/>
        </p:spPr>
        <p:txBody>
          <a:bodyPr wrap="square" rtlCol="0">
            <a:noAutofit/>
          </a:bodyPr>
          <a:lstStyle/>
          <a:p>
            <a:pPr fontAlgn="ctr"/>
            <a:r>
              <a:rPr lang="en-US" altLang="zh-CN" sz="1350" b="1" dirty="0" smtClean="0">
                <a:latin typeface="Arial" panose="020B0604020202020204" pitchFamily="34" charset="0"/>
                <a:ea typeface="微软雅黑"/>
                <a:sym typeface="Arial"/>
              </a:rPr>
              <a:t>Note:</a:t>
            </a:r>
            <a:endParaRPr lang="en-US" altLang="zh-CN" sz="1350" b="1" dirty="0">
              <a:latin typeface="Arial" panose="020B0604020202020204" pitchFamily="34" charset="0"/>
              <a:ea typeface="微软雅黑"/>
              <a:sym typeface="Arial"/>
            </a:endParaRPr>
          </a:p>
          <a:p>
            <a:pPr marL="190500" indent="-190500" fontAlgn="ctr"/>
            <a:r>
              <a:rPr lang="en-US" altLang="zh-CN" sz="1350" b="1" dirty="0" smtClean="0">
                <a:latin typeface="Arial" panose="020B0604020202020204" pitchFamily="34" charset="0"/>
                <a:ea typeface="微软雅黑"/>
                <a:sym typeface="Arial"/>
              </a:rPr>
              <a:t>1. The items in red are optional, and those in black are mandatory.</a:t>
            </a:r>
            <a:endParaRPr lang="en-US" altLang="zh-CN" sz="1350" b="1" dirty="0">
              <a:latin typeface="Arial" panose="020B0604020202020204" pitchFamily="34" charset="0"/>
              <a:ea typeface="微软雅黑"/>
              <a:sym typeface="Arial"/>
            </a:endParaRPr>
          </a:p>
          <a:p>
            <a:pPr marL="190500" indent="-190500" fontAlgn="ctr"/>
            <a:r>
              <a:rPr lang="en-US" altLang="zh-CN" sz="1350" b="1" dirty="0" smtClean="0">
                <a:latin typeface="Arial" panose="020B0604020202020204" pitchFamily="34" charset="0"/>
                <a:ea typeface="微软雅黑"/>
                <a:sym typeface="Arial"/>
              </a:rPr>
              <a:t>2. Front-end expansion interface modules must be configured in pairs. A maximum of two pairs can be configured.</a:t>
            </a:r>
            <a:endParaRPr lang="en-US" altLang="zh-CN" sz="1350" b="1" dirty="0">
              <a:latin typeface="Arial" panose="020B0604020202020204" pitchFamily="34" charset="0"/>
              <a:ea typeface="微软雅黑"/>
              <a:sym typeface="Arial"/>
            </a:endParaRPr>
          </a:p>
          <a:p>
            <a:pPr fontAlgn="ctr"/>
            <a:endParaRPr lang="en-US" altLang="zh-CN" sz="1350" b="1" dirty="0">
              <a:latin typeface="Arial" panose="020B0604020202020204" pitchFamily="34" charset="0"/>
              <a:ea typeface="微软雅黑"/>
              <a:sym typeface="Arial"/>
            </a:endParaRPr>
          </a:p>
        </p:txBody>
      </p:sp>
      <p:sp>
        <p:nvSpPr>
          <p:cNvPr id="128" name="右箭头 127"/>
          <p:cNvSpPr>
            <a:spLocks noChangeArrowheads="1"/>
          </p:cNvSpPr>
          <p:nvPr/>
        </p:nvSpPr>
        <p:spPr bwMode="auto">
          <a:xfrm rot="5400000">
            <a:off x="853708" y="2377478"/>
            <a:ext cx="124293" cy="165512"/>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wrap="square" lIns="91393" tIns="45697" rIns="91393" bIns="45697" anchor="ctr">
            <a:noAutofit/>
          </a:bodyPr>
          <a:lstStyle/>
          <a:p>
            <a:pPr algn="ctr" defTabSz="684784" fontAlgn="ctr">
              <a:defRPr/>
            </a:pPr>
            <a:endParaRPr lang="en-US" altLang="zh-CN" sz="999" dirty="0">
              <a:solidFill>
                <a:srgbClr val="000000"/>
              </a:solidFill>
              <a:latin typeface="Arial" panose="020B0604020202020204" pitchFamily="34" charset="0"/>
              <a:ea typeface="微软雅黑"/>
              <a:sym typeface="Arial"/>
            </a:endParaRPr>
          </a:p>
        </p:txBody>
      </p:sp>
      <p:pic>
        <p:nvPicPr>
          <p:cNvPr id="129" name="矩形 5"/>
          <p:cNvPicPr>
            <a:picLocks noChangeArrowheads="1"/>
          </p:cNvPicPr>
          <p:nvPr/>
        </p:nvPicPr>
        <p:blipFill>
          <a:blip r:embed="rId3" cstate="print"/>
          <a:srcRect/>
          <a:stretch>
            <a:fillRect/>
          </a:stretch>
        </p:blipFill>
        <p:spPr bwMode="auto">
          <a:xfrm>
            <a:off x="367265" y="1535136"/>
            <a:ext cx="1261106" cy="359990"/>
          </a:xfrm>
          <a:prstGeom prst="rect">
            <a:avLst/>
          </a:prstGeom>
          <a:noFill/>
          <a:ln w="9525">
            <a:noFill/>
            <a:miter lim="800000"/>
            <a:headEnd/>
            <a:tailEnd/>
          </a:ln>
        </p:spPr>
      </p:pic>
      <p:sp>
        <p:nvSpPr>
          <p:cNvPr id="130" name="1095075572"/>
          <p:cNvSpPr txBox="1">
            <a:spLocks noChangeArrowheads="1"/>
          </p:cNvSpPr>
          <p:nvPr/>
        </p:nvSpPr>
        <p:spPr bwMode="auto">
          <a:xfrm>
            <a:off x="442882" y="1531302"/>
            <a:ext cx="1023364" cy="373899"/>
          </a:xfrm>
          <a:prstGeom prst="rect">
            <a:avLst/>
          </a:prstGeom>
          <a:noFill/>
          <a:ln w="9525">
            <a:noFill/>
            <a:miter lim="800000"/>
            <a:headEnd/>
            <a:tailEnd/>
          </a:ln>
        </p:spPr>
        <p:txBody>
          <a:bodyPr wrap="square" lIns="18000" tIns="0" rIns="18000" bIns="0" anchor="ctr">
            <a:noAutofit/>
          </a:bodyPr>
          <a:lstStyle/>
          <a:p>
            <a:pPr algn="ctr" defTabSz="684784" fontAlgn="ctr"/>
            <a:r>
              <a:rPr lang="en-US" altLang="zh-CN" sz="800" b="1" dirty="0" smtClean="0">
                <a:solidFill>
                  <a:schemeClr val="bg1"/>
                </a:solidFill>
                <a:latin typeface="Arial" panose="020B0604020202020204" pitchFamily="34" charset="0"/>
                <a:ea typeface="微软雅黑"/>
                <a:sym typeface="Arial"/>
              </a:rPr>
              <a:t>Select a product model.</a:t>
            </a:r>
            <a:endParaRPr lang="en-US" altLang="zh-CN" sz="800" b="1" dirty="0">
              <a:solidFill>
                <a:schemeClr val="bg1"/>
              </a:solidFill>
              <a:latin typeface="Arial" panose="020B0604020202020204" pitchFamily="34" charset="0"/>
              <a:ea typeface="微软雅黑"/>
              <a:sym typeface="Arial"/>
            </a:endParaRPr>
          </a:p>
        </p:txBody>
      </p:sp>
      <p:sp>
        <p:nvSpPr>
          <p:cNvPr id="135" name="右箭头 134"/>
          <p:cNvSpPr>
            <a:spLocks noChangeArrowheads="1"/>
          </p:cNvSpPr>
          <p:nvPr/>
        </p:nvSpPr>
        <p:spPr bwMode="auto">
          <a:xfrm rot="5400000">
            <a:off x="849507" y="1376768"/>
            <a:ext cx="124293" cy="165512"/>
          </a:xfrm>
          <a:prstGeom prst="rightArrow">
            <a:avLst>
              <a:gd name="adj1" fmla="val 50000"/>
              <a:gd name="adj2" fmla="val 50000"/>
            </a:avLst>
          </a:prstGeom>
          <a:gradFill rotWithShape="1">
            <a:gsLst>
              <a:gs pos="0">
                <a:srgbClr val="FFAF94"/>
              </a:gs>
              <a:gs pos="35001">
                <a:srgbClr val="FFC6B4"/>
              </a:gs>
              <a:gs pos="100000">
                <a:srgbClr val="FFE7DF"/>
              </a:gs>
            </a:gsLst>
            <a:lin ang="16200000" scaled="1"/>
          </a:gradFill>
          <a:ln w="9525" algn="ctr">
            <a:solidFill>
              <a:srgbClr val="F08561"/>
            </a:solidFill>
            <a:miter lim="800000"/>
            <a:headEnd/>
            <a:tailEnd/>
          </a:ln>
          <a:effectLst>
            <a:outerShdw dist="20000" dir="5400000" rotWithShape="0">
              <a:srgbClr val="000000">
                <a:alpha val="37999"/>
              </a:srgbClr>
            </a:outerShdw>
          </a:effectLst>
        </p:spPr>
        <p:txBody>
          <a:bodyPr rot="10800000" vert="eaVert" wrap="square" lIns="91393" tIns="45697" rIns="91393" bIns="45697" anchor="ctr">
            <a:noAutofit/>
          </a:bodyPr>
          <a:lstStyle/>
          <a:p>
            <a:pPr algn="ctr" defTabSz="684784" fontAlgn="ctr">
              <a:defRPr/>
            </a:pPr>
            <a:endParaRPr lang="en-US" altLang="zh-CN" sz="999" dirty="0">
              <a:solidFill>
                <a:srgbClr val="000000"/>
              </a:solidFill>
              <a:latin typeface="Arial" panose="020B0604020202020204" pitchFamily="34" charset="0"/>
              <a:ea typeface="微软雅黑"/>
              <a:sym typeface="Arial"/>
            </a:endParaRPr>
          </a:p>
        </p:txBody>
      </p:sp>
      <p:sp>
        <p:nvSpPr>
          <p:cNvPr id="136" name="圆角矩形 135"/>
          <p:cNvSpPr>
            <a:spLocks noChangeArrowheads="1"/>
          </p:cNvSpPr>
          <p:nvPr/>
        </p:nvSpPr>
        <p:spPr bwMode="auto">
          <a:xfrm>
            <a:off x="1818526" y="1454819"/>
            <a:ext cx="5704854" cy="359990"/>
          </a:xfrm>
          <a:prstGeom prst="roundRect">
            <a:avLst>
              <a:gd name="adj" fmla="val 16667"/>
            </a:avLst>
          </a:prstGeom>
          <a:gradFill rotWithShape="1">
            <a:gsLst>
              <a:gs pos="0">
                <a:srgbClr val="E6D7B2"/>
              </a:gs>
              <a:gs pos="35001">
                <a:srgbClr val="ECE2C9"/>
              </a:gs>
              <a:gs pos="100000">
                <a:srgbClr val="F9F4EA"/>
              </a:gs>
            </a:gsLst>
            <a:lin ang="16200000" scaled="1"/>
          </a:gradFill>
          <a:ln w="9525" algn="ctr">
            <a:solidFill>
              <a:srgbClr val="998954"/>
            </a:solidFill>
            <a:round/>
            <a:headEnd/>
            <a:tailEnd/>
          </a:ln>
          <a:effectLst>
            <a:outerShdw dist="20000" dir="5400000" rotWithShape="0">
              <a:srgbClr val="000000">
                <a:alpha val="37999"/>
              </a:srgbClr>
            </a:outerShdw>
          </a:effectLst>
        </p:spPr>
        <p:txBody>
          <a:bodyPr wrap="square" lIns="91393" tIns="45697" rIns="91393" bIns="45697" anchor="ctr">
            <a:noAutofit/>
          </a:bodyPr>
          <a:lstStyle/>
          <a:p>
            <a:pPr algn="ctr" defTabSz="684784" fontAlgn="ctr">
              <a:defRPr/>
            </a:pPr>
            <a:endParaRPr lang="en-US" altLang="zh-CN" sz="999" dirty="0">
              <a:solidFill>
                <a:srgbClr val="000000"/>
              </a:solidFill>
              <a:latin typeface="Arial" panose="020B0604020202020204" pitchFamily="34" charset="0"/>
              <a:ea typeface="微软雅黑"/>
              <a:sym typeface="Arial"/>
            </a:endParaRPr>
          </a:p>
        </p:txBody>
      </p:sp>
      <p:sp>
        <p:nvSpPr>
          <p:cNvPr id="138" name="右箭头 137"/>
          <p:cNvSpPr/>
          <p:nvPr/>
        </p:nvSpPr>
        <p:spPr>
          <a:xfrm>
            <a:off x="1552754" y="1594130"/>
            <a:ext cx="199122" cy="201887"/>
          </a:xfrm>
          <a:prstGeom prst="rightArrow">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fontAlgn="ctr"/>
            <a:endParaRPr lang="en-US" altLang="zh-CN" sz="2399" dirty="0">
              <a:latin typeface="Arial" panose="020B0604020202020204" pitchFamily="34" charset="0"/>
              <a:ea typeface="微软雅黑"/>
              <a:sym typeface="Arial"/>
            </a:endParaRPr>
          </a:p>
        </p:txBody>
      </p:sp>
      <p:pic>
        <p:nvPicPr>
          <p:cNvPr id="141" name="矩形 92"/>
          <p:cNvPicPr>
            <a:picLocks noChangeArrowheads="1"/>
          </p:cNvPicPr>
          <p:nvPr/>
        </p:nvPicPr>
        <p:blipFill>
          <a:blip r:embed="rId5" cstate="print"/>
          <a:srcRect/>
          <a:stretch>
            <a:fillRect/>
          </a:stretch>
        </p:blipFill>
        <p:spPr bwMode="auto">
          <a:xfrm>
            <a:off x="1736807" y="1500406"/>
            <a:ext cx="5816040" cy="287992"/>
          </a:xfrm>
          <a:prstGeom prst="rect">
            <a:avLst/>
          </a:prstGeom>
          <a:noFill/>
          <a:ln w="9525">
            <a:noFill/>
            <a:miter lim="800000"/>
            <a:headEnd/>
            <a:tailEnd/>
          </a:ln>
        </p:spPr>
      </p:pic>
      <p:sp>
        <p:nvSpPr>
          <p:cNvPr id="142" name="490330082"/>
          <p:cNvSpPr txBox="1">
            <a:spLocks noChangeArrowheads="1"/>
          </p:cNvSpPr>
          <p:nvPr/>
        </p:nvSpPr>
        <p:spPr bwMode="auto">
          <a:xfrm>
            <a:off x="2389523" y="1589570"/>
            <a:ext cx="4619342" cy="258857"/>
          </a:xfrm>
          <a:prstGeom prst="rect">
            <a:avLst/>
          </a:prstGeom>
          <a:noFill/>
          <a:ln w="9525">
            <a:noFill/>
            <a:miter lim="800000"/>
            <a:headEnd/>
            <a:tailEnd/>
          </a:ln>
        </p:spPr>
        <p:txBody>
          <a:bodyPr wrap="square" lIns="83982" tIns="41991" rIns="83982" bIns="41991" anchor="ctr">
            <a:noAutofit/>
          </a:bodyPr>
          <a:lstStyle/>
          <a:p>
            <a:pPr algn="ctr" defTabSz="684784" fontAlgn="ctr"/>
            <a:r>
              <a:rPr lang="en-US" altLang="zh-CN" sz="999" b="1" dirty="0" smtClean="0">
                <a:latin typeface="Arial" panose="020B0604020202020204" pitchFamily="34" charset="0"/>
                <a:ea typeface="微软雅黑"/>
                <a:sym typeface="Arial"/>
              </a:rPr>
              <a:t>Select </a:t>
            </a:r>
            <a:r>
              <a:rPr lang="en-US" altLang="zh-CN" sz="999" b="1" dirty="0" err="1" smtClean="0">
                <a:latin typeface="Arial" panose="020B0604020202020204" pitchFamily="34" charset="0"/>
                <a:ea typeface="微软雅黑"/>
                <a:sym typeface="Arial"/>
              </a:rPr>
              <a:t>OceanStor</a:t>
            </a:r>
            <a:r>
              <a:rPr lang="en-US" altLang="zh-CN" sz="999" b="1" dirty="0" smtClean="0">
                <a:latin typeface="Arial" panose="020B0604020202020204" pitchFamily="34" charset="0"/>
                <a:ea typeface="微软雅黑"/>
                <a:sym typeface="Arial"/>
              </a:rPr>
              <a:t> 2600 V3.</a:t>
            </a:r>
            <a:endParaRPr lang="en-US" altLang="zh-CN" sz="999" dirty="0" smtClean="0">
              <a:latin typeface="Arial" panose="020B0604020202020204" pitchFamily="34" charset="0"/>
              <a:ea typeface="微软雅黑"/>
              <a:sym typeface="Arial"/>
            </a:endParaRPr>
          </a:p>
          <a:p>
            <a:pPr algn="ctr" defTabSz="684784" fontAlgn="ctr"/>
            <a:endParaRPr lang="en-US" altLang="zh-CN" sz="999" dirty="0">
              <a:latin typeface="Arial" panose="020B0604020202020204" pitchFamily="34" charset="0"/>
              <a:ea typeface="微软雅黑"/>
              <a:sym typeface="Arial"/>
            </a:endParaRPr>
          </a:p>
        </p:txBody>
      </p:sp>
      <p:sp>
        <p:nvSpPr>
          <p:cNvPr id="154" name="下箭头 153"/>
          <p:cNvSpPr/>
          <p:nvPr/>
        </p:nvSpPr>
        <p:spPr bwMode="auto">
          <a:xfrm>
            <a:off x="4077972" y="2086006"/>
            <a:ext cx="371435" cy="213265"/>
          </a:xfrm>
          <a:prstGeom prst="downArrow">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defTabSz="877566" fontAlgn="ctr">
              <a:lnSpc>
                <a:spcPct val="110000"/>
              </a:lnSpc>
              <a:buClr>
                <a:schemeClr val="bg1"/>
              </a:buClr>
              <a:buFont typeface="Wingdings" pitchFamily="2" charset="2"/>
              <a:buChar char="•"/>
            </a:pPr>
            <a:endParaRPr lang="en-US" altLang="zh-CN" sz="2399" dirty="0">
              <a:latin typeface="Arial" panose="020B0604020202020204" pitchFamily="34" charset="0"/>
              <a:ea typeface="微软雅黑"/>
              <a:sym typeface="Arial"/>
            </a:endParaRPr>
          </a:p>
        </p:txBody>
      </p:sp>
      <p:sp>
        <p:nvSpPr>
          <p:cNvPr id="80" name="1327415481"/>
          <p:cNvSpPr/>
          <p:nvPr/>
        </p:nvSpPr>
        <p:spPr>
          <a:xfrm>
            <a:off x="4682810" y="2358244"/>
            <a:ext cx="829583" cy="518306"/>
          </a:xfrm>
          <a:prstGeom prst="rect">
            <a:avLst/>
          </a:prstGeom>
          <a:solidFill>
            <a:schemeClr val="bg1">
              <a:lumMod val="85000"/>
            </a:schemeClr>
          </a:solidFill>
        </p:spPr>
        <p:style>
          <a:lnRef idx="0">
            <a:schemeClr val="accent5"/>
          </a:lnRef>
          <a:fillRef idx="3">
            <a:schemeClr val="accent5"/>
          </a:fillRef>
          <a:effectRef idx="3">
            <a:schemeClr val="accent5"/>
          </a:effectRef>
          <a:fontRef idx="minor">
            <a:schemeClr val="lt1"/>
          </a:fontRef>
        </p:style>
        <p:txBody>
          <a:bodyPr wrap="square" lIns="18000" tIns="18000" rIns="18000" bIns="18000" anchor="ctr" anchorCtr="0">
            <a:noAutofit/>
          </a:bodyPr>
          <a:lstStyle/>
          <a:p>
            <a:pPr algn="ctr" fontAlgn="ctr"/>
            <a:r>
              <a:rPr lang="en-US" altLang="zh-CN" sz="800" b="1" dirty="0" smtClean="0">
                <a:solidFill>
                  <a:schemeClr val="tx1"/>
                </a:solidFill>
                <a:latin typeface="Arial" panose="020B0604020202020204" pitchFamily="34" charset="0"/>
                <a:ea typeface="微软雅黑"/>
                <a:sym typeface="Arial"/>
              </a:rPr>
              <a:t>Select disk enclosure types and quantities.</a:t>
            </a:r>
            <a:endParaRPr lang="en-US" altLang="zh-CN" sz="800" b="1" dirty="0">
              <a:solidFill>
                <a:schemeClr val="tx1"/>
              </a:solidFill>
              <a:latin typeface="Arial" panose="020B0604020202020204" pitchFamily="34" charset="0"/>
              <a:ea typeface="微软雅黑"/>
              <a:sym typeface="Arial"/>
            </a:endParaRPr>
          </a:p>
        </p:txBody>
      </p:sp>
      <p:sp>
        <p:nvSpPr>
          <p:cNvPr id="86" name="右箭头 85"/>
          <p:cNvSpPr/>
          <p:nvPr/>
        </p:nvSpPr>
        <p:spPr>
          <a:xfrm>
            <a:off x="2742222" y="2569971"/>
            <a:ext cx="99550" cy="74737"/>
          </a:xfrm>
          <a:prstGeom prst="rightArrow">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fontAlgn="ctr"/>
            <a:endParaRPr lang="en-US" altLang="zh-CN" sz="2399" dirty="0">
              <a:latin typeface="Arial" panose="020B0604020202020204" pitchFamily="34" charset="0"/>
              <a:ea typeface="微软雅黑"/>
              <a:sym typeface="Arial"/>
            </a:endParaRPr>
          </a:p>
        </p:txBody>
      </p:sp>
      <p:sp>
        <p:nvSpPr>
          <p:cNvPr id="92" name="右箭头 91"/>
          <p:cNvSpPr/>
          <p:nvPr/>
        </p:nvSpPr>
        <p:spPr>
          <a:xfrm>
            <a:off x="3684058" y="2569971"/>
            <a:ext cx="99550" cy="74737"/>
          </a:xfrm>
          <a:prstGeom prst="rightArrow">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fontAlgn="ctr"/>
            <a:endParaRPr lang="en-US" altLang="zh-CN" sz="2399" dirty="0">
              <a:latin typeface="Arial" panose="020B0604020202020204" pitchFamily="34" charset="0"/>
              <a:ea typeface="微软雅黑"/>
              <a:sym typeface="Arial"/>
            </a:endParaRPr>
          </a:p>
        </p:txBody>
      </p:sp>
      <p:sp>
        <p:nvSpPr>
          <p:cNvPr id="111" name="右箭头 110"/>
          <p:cNvSpPr/>
          <p:nvPr/>
        </p:nvSpPr>
        <p:spPr>
          <a:xfrm>
            <a:off x="4599644" y="2555331"/>
            <a:ext cx="99550" cy="74737"/>
          </a:xfrm>
          <a:prstGeom prst="rightArrow">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fontAlgn="ctr"/>
            <a:endParaRPr lang="en-US" altLang="zh-CN" sz="2399" dirty="0">
              <a:latin typeface="Arial" panose="020B0604020202020204" pitchFamily="34" charset="0"/>
              <a:ea typeface="微软雅黑"/>
              <a:sym typeface="Arial"/>
            </a:endParaRPr>
          </a:p>
        </p:txBody>
      </p:sp>
      <p:sp>
        <p:nvSpPr>
          <p:cNvPr id="116" name="右箭头 115"/>
          <p:cNvSpPr/>
          <p:nvPr/>
        </p:nvSpPr>
        <p:spPr>
          <a:xfrm>
            <a:off x="6443192" y="2555330"/>
            <a:ext cx="99550" cy="74737"/>
          </a:xfrm>
          <a:prstGeom prst="rightArrow">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fontAlgn="ctr"/>
            <a:endParaRPr lang="en-US" altLang="zh-CN" sz="2399" dirty="0">
              <a:latin typeface="Arial" panose="020B0604020202020204" pitchFamily="34" charset="0"/>
              <a:ea typeface="微软雅黑"/>
              <a:sym typeface="Arial"/>
            </a:endParaRPr>
          </a:p>
        </p:txBody>
      </p:sp>
      <p:sp>
        <p:nvSpPr>
          <p:cNvPr id="81" name="右箭头 80"/>
          <p:cNvSpPr/>
          <p:nvPr/>
        </p:nvSpPr>
        <p:spPr>
          <a:xfrm>
            <a:off x="5519380" y="2545415"/>
            <a:ext cx="99550" cy="74737"/>
          </a:xfrm>
          <a:prstGeom prst="rightArrow">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fontAlgn="ctr"/>
            <a:endParaRPr lang="en-US" altLang="zh-CN" sz="2399" dirty="0">
              <a:latin typeface="Arial" panose="020B0604020202020204" pitchFamily="34" charset="0"/>
              <a:ea typeface="微软雅黑"/>
              <a:sym typeface="Arial"/>
            </a:endParaRPr>
          </a:p>
        </p:txBody>
      </p:sp>
    </p:spTree>
    <p:extLst>
      <p:ext uri="{BB962C8B-B14F-4D97-AF65-F5344CB8AC3E}">
        <p14:creationId xmlns:p14="http://schemas.microsoft.com/office/powerpoint/2010/main" val="714625966"/>
      </p:ext>
    </p:extLst>
  </p:cSld>
  <p:clrMapOvr>
    <a:masterClrMapping/>
  </p:clrMapOvr>
  <p:transition advTm="139592"/>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41577</TotalTime>
  <Words>1965</Words>
  <Application>Microsoft Office PowerPoint</Application>
  <PresentationFormat>自定义</PresentationFormat>
  <Paragraphs>267</Paragraphs>
  <Slides>24</Slides>
  <Notes>23</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24</vt:i4>
      </vt:variant>
    </vt:vector>
  </HeadingPairs>
  <TitlesOfParts>
    <vt:vector size="34" baseType="lpstr">
      <vt:lpstr>MS PGothic</vt:lpstr>
      <vt:lpstr>MS PGothic</vt:lpstr>
      <vt:lpstr>宋体</vt:lpstr>
      <vt:lpstr>微软雅黑</vt:lpstr>
      <vt:lpstr>Arial</vt:lpstr>
      <vt:lpstr>Calibri</vt:lpstr>
      <vt:lpstr>Times New Roman</vt:lpstr>
      <vt:lpstr>Wingdings</vt:lpstr>
      <vt:lpstr>Office 主题</vt:lpstr>
      <vt:lpstr>1_Office 主题</vt:lpstr>
      <vt:lpstr>PowerPoint 演示文稿</vt:lpstr>
      <vt:lpstr>Contents</vt:lpstr>
      <vt:lpstr>PowerPoint 演示文稿</vt:lpstr>
      <vt:lpstr>PowerPoint 演示文稿</vt:lpstr>
      <vt:lpstr>PowerPoint 演示文稿</vt:lpstr>
      <vt:lpstr>PowerPoint 演示文稿</vt:lpstr>
      <vt:lpstr>Contents</vt:lpstr>
      <vt:lpstr>Quotation Elements About OceanStor 2600 V3 for Video</vt:lpstr>
      <vt:lpstr>Process for Configuring OceanStor 2600 V3 for Video</vt:lpstr>
      <vt:lpstr>Precautions on Installation Materials</vt:lpstr>
      <vt:lpstr>Configuration Example 1</vt:lpstr>
      <vt:lpstr>PowerPoint 演示文稿</vt:lpstr>
      <vt:lpstr>PowerPoint 演示文稿</vt:lpstr>
      <vt:lpstr>Contents</vt:lpstr>
      <vt:lpstr>OceanStor 2800 V5 Quotation Elements</vt:lpstr>
      <vt:lpstr>OceanStor 2800 V5 Quotation Elements</vt:lpstr>
      <vt:lpstr>Precautions on Installation Materials</vt:lpstr>
      <vt:lpstr>Configuration Example 1</vt:lpstr>
      <vt:lpstr>Configuration Process</vt:lpstr>
      <vt:lpstr>PowerPoint 演示文稿</vt:lpstr>
      <vt:lpstr>Configuration Example 2</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sky</dc:creator>
  <cp:lastModifiedBy>Gaojunxia</cp:lastModifiedBy>
  <cp:revision>1699</cp:revision>
  <dcterms:created xsi:type="dcterms:W3CDTF">2014-05-29T13:04:29Z</dcterms:created>
  <dcterms:modified xsi:type="dcterms:W3CDTF">2018-11-13T01:45:00Z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(4)pEkvyk7zG+FjKNds/BsC2lzTQ4d3eJhca0symHw2NWbzSqT8jRr6npH3XZdUOxdDjZyYOlP/_x000d_
Aa0G0JklgL8M/e5tEdq/VD/jZAbP/VBK3ry5RjPkmck5hgbNWXNvwBhNGZT4lqNuai6wPEED_x000d_
ZhlI0yk+UQ198I+gLl89jqftUiH+J21QaIYTVMDmvDE0TkyhP/Bopd2YO2g79fH1MQQ071EC_x000d_
28HvLCYB8w9bi/mHt+</vt:lpwstr>
  </property>
  <property fmtid="{D5CDD505-2E9C-101B-9397-08002B2CF9AE}" pid="3" name="_new_ms_pID_725431">
    <vt:lpwstr>t7sqsQP18pc08C10d7vi++RAQrGLkBSb4SUuWim0zQA4L/QvEhI8Po_x000d_
gSCBop+2N321RcoyCMNVmJy7r+KiSLWZ1gRPgotkn9/Q3OXgaxjY4ouaEMjPIJJjUvy1hyip_x000d_
a4xhYNVmHT6EPIBUTBJGx8vO+uXdsxCRkMv1kzMpPlnGZ/Cm8Y+4Ra+uhmwwsOgG8QFmvzS4_x000d_
f06JO+4RUWsafmUiYyYD47C5WNgfn4Arljqb</vt:lpwstr>
  </property>
  <property fmtid="{D5CDD505-2E9C-101B-9397-08002B2CF9AE}" pid="4" name="_new_ms_pID_725432">
    <vt:lpwstr>4BcFmE0rmSEwjKSZuwfjvM5QKjdVBMRgn8wX_x000d_
5W60+pKaqop2CY8z2hin7t4bpsCpKAGsI8rdw7Gxgn4adtZZp/J9Lctdoga+NBus3naFUXfV_x000d_
k6eIEk6n8lp4UhekgfcUL0pxBor7aDOLRoJphgMjJJNINaNgCxE1t7nqybLKXZn+V5UY+v1S_x000d_
UaDJi7AsbQabIUQEE2LK6+BZwI5nH5YTZ4VFKJ2k+2l3Is/QsTsQnO</vt:lpwstr>
  </property>
  <property fmtid="{D5CDD505-2E9C-101B-9397-08002B2CF9AE}" pid="5" name="_new_ms_pID_72543_00">
    <vt:lpwstr>_new_ms_pID_72543</vt:lpwstr>
  </property>
  <property fmtid="{D5CDD505-2E9C-101B-9397-08002B2CF9AE}" pid="6" name="_new_ms_pID_725431_00">
    <vt:lpwstr>_new_ms_pID_725431</vt:lpwstr>
  </property>
  <property fmtid="{D5CDD505-2E9C-101B-9397-08002B2CF9AE}" pid="7" name="_new_ms_pID_725432_00">
    <vt:lpwstr>_new_ms_pID_725432</vt:lpwstr>
  </property>
  <property fmtid="{D5CDD505-2E9C-101B-9397-08002B2CF9AE}" pid="8" name="_new_ms_pID_725433">
    <vt:lpwstr>tdSm1WPcmCFOx1nlLF_x000d_
CZJp63GsuEwocwRjtRMvlRboDjg=</vt:lpwstr>
  </property>
  <property fmtid="{D5CDD505-2E9C-101B-9397-08002B2CF9AE}" pid="9" name="_new_ms_pID_725433_00">
    <vt:lpwstr>_new_ms_pID_725433</vt:lpwstr>
  </property>
  <property fmtid="{D5CDD505-2E9C-101B-9397-08002B2CF9AE}" pid="10" name="_2015_ms_pID_725343">
    <vt:lpwstr>(3)J7ACQA7Yf+Lt+mEZnLKzMp/1Ifre5XMHDTVpFNnc4URyZtsVLwqPFf/lrvgQJQk+VDwWAM0P
gezFfVym7GR5hRZIi5OYljJc80muZhkXanb/9n6TOg9WErb7yKgHof/W+1HZBsyXwOpKh7g/
k2PUswwGB3JL/9SPKJoqY0jDkeiLQJZuiovON81U3+feL+dd6L7SrJcIIl0aX4qH2IdSgs59
DmhbTLtC684VJbCRzp</vt:lpwstr>
  </property>
  <property fmtid="{D5CDD505-2E9C-101B-9397-08002B2CF9AE}" pid="11" name="_2015_ms_pID_725343_00">
    <vt:lpwstr>_2015_ms_pID_725343</vt:lpwstr>
  </property>
  <property fmtid="{D5CDD505-2E9C-101B-9397-08002B2CF9AE}" pid="12" name="_2015_ms_pID_7253431">
    <vt:lpwstr>qFxmB/ku6oTPGceM0vpRr5qKwkTcubXjKhsQHeeK+NSROE7N37oI1k
HpPoHLNpp9Mzyj7JtCCw6HeYcB/R/hYlo+XMpi1d/zVfp0BV/BLpsrUD4jVS6XusKZLddMcC
gl73vcGY8dIZ/loO5Syk9Z1Jt2Ri0DzvRrDHylSEJmEwoHmVWDfCG18Zsw/0IbGIZIhd+rzB
WkgABVt9sI9fScKtsPl1FoWSM0/PDTDY5hx4</vt:lpwstr>
  </property>
  <property fmtid="{D5CDD505-2E9C-101B-9397-08002B2CF9AE}" pid="13" name="_2015_ms_pID_7253431_00">
    <vt:lpwstr>_2015_ms_pID_7253431</vt:lpwstr>
  </property>
  <property fmtid="{D5CDD505-2E9C-101B-9397-08002B2CF9AE}" pid="14" name="_2015_ms_pID_7253432">
    <vt:lpwstr>aUpQW8jQGVT8WDYe8X0WfDoD9bKbUywv9PCL
k1drJWlm34nK+pEZiibAZgmmeYJdpg==</vt:lpwstr>
  </property>
  <property fmtid="{D5CDD505-2E9C-101B-9397-08002B2CF9AE}" pid="15" name="_2015_ms_pID_7253432_00">
    <vt:lpwstr>_2015_ms_pID_7253432</vt:lpwstr>
  </property>
  <property fmtid="{D5CDD505-2E9C-101B-9397-08002B2CF9AE}" pid="16" name="_readonly">
    <vt:lpwstr/>
  </property>
  <property fmtid="{D5CDD505-2E9C-101B-9397-08002B2CF9AE}" pid="17" name="_change">
    <vt:lpwstr/>
  </property>
  <property fmtid="{D5CDD505-2E9C-101B-9397-08002B2CF9AE}" pid="18" name="_full-control">
    <vt:lpwstr/>
  </property>
  <property fmtid="{D5CDD505-2E9C-101B-9397-08002B2CF9AE}" pid="19" name="sflag">
    <vt:lpwstr>1542072980</vt:lpwstr>
  </property>
</Properties>
</file>