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518" r:id="rId4"/>
    <p:sldId id="519" r:id="rId5"/>
    <p:sldId id="520" r:id="rId6"/>
    <p:sldId id="521" r:id="rId7"/>
    <p:sldId id="523" r:id="rId8"/>
    <p:sldId id="524" r:id="rId9"/>
    <p:sldId id="525" r:id="rId10"/>
    <p:sldId id="526" r:id="rId11"/>
    <p:sldId id="527" r:id="rId12"/>
    <p:sldId id="528" r:id="rId13"/>
    <p:sldId id="529" r:id="rId14"/>
    <p:sldId id="530" r:id="rId15"/>
    <p:sldId id="531" r:id="rId16"/>
    <p:sldId id="532" r:id="rId17"/>
    <p:sldId id="533" r:id="rId18"/>
    <p:sldId id="516" r:id="rId19"/>
    <p:sldId id="459" r:id="rId20"/>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4">
          <p15:clr>
            <a:srgbClr val="A4A3A4"/>
          </p15:clr>
        </p15:guide>
        <p15:guide id="2" pos="4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6B0"/>
    <a:srgbClr val="0070C0"/>
    <a:srgbClr val="FF3300"/>
    <a:srgbClr val="4848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1068" autoAdjust="0"/>
  </p:normalViewPr>
  <p:slideViewPr>
    <p:cSldViewPr>
      <p:cViewPr>
        <p:scale>
          <a:sx n="80" d="100"/>
          <a:sy n="80" d="100"/>
        </p:scale>
        <p:origin x="-966" y="-78"/>
      </p:cViewPr>
      <p:guideLst>
        <p:guide orient="horz" pos="214"/>
        <p:guide pos="47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0F5793-74C2-48F3-AA11-43166266703F}" type="datetimeFigureOut">
              <a:rPr lang="zh-CN" altLang="en-US" smtClean="0"/>
              <a:pPr/>
              <a:t>2016/9/21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1FCD4D-1E07-4135-8407-CA06F2705A8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DA2D3-A27B-4331-9754-699C4829A966}" type="datetimeFigureOut">
              <a:rPr lang="zh-CN" altLang="en-US" smtClean="0"/>
              <a:pPr/>
              <a:t>2016/9/21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99504-0CC2-43D9-9E90-BB44AAD5EC79}" type="slidenum">
              <a:rPr lang="zh-CN" altLang="en-US" smtClean="0"/>
              <a:pPr/>
              <a:t>‹#›</a:t>
            </a:fld>
            <a:endParaRPr lang="zh-CN" altLang="en-US"/>
          </a:p>
        </p:txBody>
      </p:sp>
    </p:spTree>
    <p:extLst>
      <p:ext uri="{BB962C8B-B14F-4D97-AF65-F5344CB8AC3E}">
        <p14:creationId xmlns="" xmlns:p14="http://schemas.microsoft.com/office/powerpoint/2010/main" val="419523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C2F644C-7C66-45F4-B395-80A11395300A}" type="slidenum">
              <a:rPr lang="zh-CN" altLang="en-US"/>
              <a:pPr/>
              <a:t>10</a:t>
            </a:fld>
            <a:endParaRPr lang="en-US" altLang="zh-CN"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xmlns="" val="99297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C2F644C-7C66-45F4-B395-80A11395300A}" type="slidenum">
              <a:rPr lang="zh-CN" altLang="en-US"/>
              <a:pPr/>
              <a:t>11</a:t>
            </a:fld>
            <a:endParaRPr lang="en-US" altLang="zh-CN"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xmlns="" val="366975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12</a:t>
            </a:fld>
            <a:endParaRPr lang="zh-CN" altLang="en-US"/>
          </a:p>
        </p:txBody>
      </p:sp>
    </p:spTree>
    <p:extLst>
      <p:ext uri="{BB962C8B-B14F-4D97-AF65-F5344CB8AC3E}">
        <p14:creationId xmlns:p14="http://schemas.microsoft.com/office/powerpoint/2010/main" xmlns="" val="329054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pPr>
                <a:defRPr/>
              </a:pPr>
              <a:t>13</a:t>
            </a:fld>
            <a:endParaRPr lang="zh-CN" altLang="en-US" dirty="0"/>
          </a:p>
        </p:txBody>
      </p:sp>
    </p:spTree>
    <p:extLst>
      <p:ext uri="{BB962C8B-B14F-4D97-AF65-F5344CB8AC3E}">
        <p14:creationId xmlns:p14="http://schemas.microsoft.com/office/powerpoint/2010/main" xmlns="" val="314009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pPr>
                <a:defRPr/>
              </a:pPr>
              <a:t>14</a:t>
            </a:fld>
            <a:endParaRPr lang="zh-CN" altLang="en-US" dirty="0"/>
          </a:p>
        </p:txBody>
      </p:sp>
    </p:spTree>
    <p:extLst>
      <p:ext uri="{BB962C8B-B14F-4D97-AF65-F5344CB8AC3E}">
        <p14:creationId xmlns:p14="http://schemas.microsoft.com/office/powerpoint/2010/main" xmlns="" val="256749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pPr>
                <a:defRPr/>
              </a:pPr>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pPr>
                <a:defRPr/>
              </a:pPr>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pPr>
                <a:defRPr/>
              </a:pPr>
              <a:t>17</a:t>
            </a:fld>
            <a:endParaRPr lang="zh-CN" altLang="en-US" dirty="0"/>
          </a:p>
        </p:txBody>
      </p:sp>
    </p:spTree>
    <p:extLst>
      <p:ext uri="{BB962C8B-B14F-4D97-AF65-F5344CB8AC3E}">
        <p14:creationId xmlns="" xmlns:p14="http://schemas.microsoft.com/office/powerpoint/2010/main" val="161145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2</a:t>
            </a:fld>
            <a:endParaRPr lang="zh-CN" altLang="en-US"/>
          </a:p>
        </p:txBody>
      </p:sp>
    </p:spTree>
    <p:extLst>
      <p:ext uri="{BB962C8B-B14F-4D97-AF65-F5344CB8AC3E}">
        <p14:creationId xmlns:p14="http://schemas.microsoft.com/office/powerpoint/2010/main" xmlns="" val="59783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3</a:t>
            </a:fld>
            <a:endParaRPr lang="zh-CN" altLang="en-US"/>
          </a:p>
        </p:txBody>
      </p:sp>
    </p:spTree>
    <p:extLst>
      <p:ext uri="{BB962C8B-B14F-4D97-AF65-F5344CB8AC3E}">
        <p14:creationId xmlns:p14="http://schemas.microsoft.com/office/powerpoint/2010/main" xmlns="" val="331795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4</a:t>
            </a:fld>
            <a:endParaRPr lang="zh-CN" altLang="en-US"/>
          </a:p>
        </p:txBody>
      </p:sp>
    </p:spTree>
    <p:extLst>
      <p:ext uri="{BB962C8B-B14F-4D97-AF65-F5344CB8AC3E}">
        <p14:creationId xmlns:p14="http://schemas.microsoft.com/office/powerpoint/2010/main" xmlns="" val="160389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5</a:t>
            </a:fld>
            <a:endParaRPr lang="zh-CN" altLang="en-US"/>
          </a:p>
        </p:txBody>
      </p:sp>
    </p:spTree>
    <p:extLst>
      <p:ext uri="{BB962C8B-B14F-4D97-AF65-F5344CB8AC3E}">
        <p14:creationId xmlns:p14="http://schemas.microsoft.com/office/powerpoint/2010/main" xmlns="" val="176824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p:spPr>
        <p:txBody>
          <a:bodyPr/>
          <a:lstStyle/>
          <a:p>
            <a:endParaRPr lang="en-US" altLang="zh-CN" dirty="0" smtClean="0"/>
          </a:p>
        </p:txBody>
      </p:sp>
      <p:sp>
        <p:nvSpPr>
          <p:cNvPr id="123908" name="灯片编号占位符 3"/>
          <p:cNvSpPr>
            <a:spLocks noGrp="1"/>
          </p:cNvSpPr>
          <p:nvPr>
            <p:ph type="sldNum" sz="quarter" idx="5"/>
          </p:nvPr>
        </p:nvSpPr>
        <p:spPr>
          <a:noFill/>
          <a:ln>
            <a:miter lim="800000"/>
            <a:headEnd/>
            <a:tailEnd/>
          </a:ln>
        </p:spPr>
        <p:txBody>
          <a:bodyPr/>
          <a:lstStyle/>
          <a:p>
            <a:fld id="{1633FBCD-B4CB-4092-9CF4-A32C9E6D472D}" type="slidenum">
              <a:rPr lang="zh-CN" altLang="en-US" smtClean="0">
                <a:solidFill>
                  <a:srgbClr val="000000"/>
                </a:solidFill>
              </a:rPr>
              <a:pPr/>
              <a:t>6</a:t>
            </a:fld>
            <a:endParaRPr lang="en-US" altLang="zh-CN" dirty="0" smtClean="0">
              <a:solidFill>
                <a:srgbClr val="000000"/>
              </a:solidFill>
            </a:endParaRPr>
          </a:p>
        </p:txBody>
      </p:sp>
    </p:spTree>
    <p:extLst>
      <p:ext uri="{BB962C8B-B14F-4D97-AF65-F5344CB8AC3E}">
        <p14:creationId xmlns:p14="http://schemas.microsoft.com/office/powerpoint/2010/main" xmlns="" val="22217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p:spPr>
        <p:txBody>
          <a:bodyPr/>
          <a:lstStyle/>
          <a:p>
            <a:endParaRPr lang="en-US" altLang="zh-CN" dirty="0" smtClean="0"/>
          </a:p>
        </p:txBody>
      </p:sp>
      <p:sp>
        <p:nvSpPr>
          <p:cNvPr id="123908" name="灯片编号占位符 3"/>
          <p:cNvSpPr>
            <a:spLocks noGrp="1"/>
          </p:cNvSpPr>
          <p:nvPr>
            <p:ph type="sldNum" sz="quarter" idx="5"/>
          </p:nvPr>
        </p:nvSpPr>
        <p:spPr>
          <a:noFill/>
          <a:ln>
            <a:miter lim="800000"/>
            <a:headEnd/>
            <a:tailEnd/>
          </a:ln>
        </p:spPr>
        <p:txBody>
          <a:bodyPr/>
          <a:lstStyle/>
          <a:p>
            <a:fld id="{1633FBCD-B4CB-4092-9CF4-A32C9E6D472D}" type="slidenum">
              <a:rPr lang="zh-CN" altLang="en-US" smtClean="0">
                <a:solidFill>
                  <a:srgbClr val="000000"/>
                </a:solidFill>
              </a:rPr>
              <a:pPr/>
              <a:t>7</a:t>
            </a:fld>
            <a:endParaRPr lang="en-US" altLang="zh-CN" dirty="0" smtClean="0">
              <a:solidFill>
                <a:srgbClr val="000000"/>
              </a:solidFill>
            </a:endParaRPr>
          </a:p>
        </p:txBody>
      </p:sp>
    </p:spTree>
    <p:extLst>
      <p:ext uri="{BB962C8B-B14F-4D97-AF65-F5344CB8AC3E}">
        <p14:creationId xmlns:p14="http://schemas.microsoft.com/office/powerpoint/2010/main" xmlns="" val="101643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p:spPr>
        <p:txBody>
          <a:bodyPr/>
          <a:lstStyle/>
          <a:p>
            <a:endParaRPr lang="en-US" altLang="zh-CN" dirty="0" smtClean="0"/>
          </a:p>
        </p:txBody>
      </p:sp>
      <p:sp>
        <p:nvSpPr>
          <p:cNvPr id="123908" name="灯片编号占位符 3"/>
          <p:cNvSpPr>
            <a:spLocks noGrp="1"/>
          </p:cNvSpPr>
          <p:nvPr>
            <p:ph type="sldNum" sz="quarter" idx="5"/>
          </p:nvPr>
        </p:nvSpPr>
        <p:spPr>
          <a:noFill/>
          <a:ln>
            <a:miter lim="800000"/>
            <a:headEnd/>
            <a:tailEnd/>
          </a:ln>
        </p:spPr>
        <p:txBody>
          <a:bodyPr/>
          <a:lstStyle/>
          <a:p>
            <a:fld id="{1633FBCD-B4CB-4092-9CF4-A32C9E6D472D}" type="slidenum">
              <a:rPr lang="zh-CN" altLang="en-US" smtClean="0">
                <a:solidFill>
                  <a:srgbClr val="000000"/>
                </a:solidFill>
              </a:rPr>
              <a:pPr/>
              <a:t>8</a:t>
            </a:fld>
            <a:endParaRPr lang="en-US" altLang="zh-CN" dirty="0" smtClean="0">
              <a:solidFill>
                <a:srgbClr val="000000"/>
              </a:solidFill>
            </a:endParaRPr>
          </a:p>
        </p:txBody>
      </p:sp>
    </p:spTree>
    <p:extLst>
      <p:ext uri="{BB962C8B-B14F-4D97-AF65-F5344CB8AC3E}">
        <p14:creationId xmlns:p14="http://schemas.microsoft.com/office/powerpoint/2010/main" xmlns="" val="317599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pPr>
                <a:defRPr/>
              </a:pPr>
              <a:t>9</a:t>
            </a:fld>
            <a:endParaRPr lang="zh-CN" altLang="en-US" dirty="0"/>
          </a:p>
        </p:txBody>
      </p:sp>
    </p:spTree>
    <p:extLst>
      <p:ext uri="{BB962C8B-B14F-4D97-AF65-F5344CB8AC3E}">
        <p14:creationId xmlns:p14="http://schemas.microsoft.com/office/powerpoint/2010/main" xmlns="" val="233296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496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861"/>
            <a:ext cx="7632700" cy="559511"/>
          </a:xfrm>
          <a:prstGeom prst="rect">
            <a:avLst/>
          </a:prstGeom>
        </p:spPr>
        <p:txBody>
          <a:bodyPr/>
          <a:lstStyle>
            <a:lvl1pPr>
              <a:defRPr>
                <a:solidFill>
                  <a:srgbClr val="0070C0"/>
                </a:solidFill>
              </a:defRPr>
            </a:lvl1pPr>
          </a:lstStyle>
          <a:p>
            <a:r>
              <a:rPr lang="en-US" dirty="0" smtClean="0"/>
              <a:t>Click to edit Master title style</a:t>
            </a:r>
            <a:endParaRPr lang="en-US" dirty="0"/>
          </a:p>
        </p:txBody>
      </p:sp>
    </p:spTree>
  </p:cSld>
  <p:clrMapOvr>
    <a:masterClrMapping/>
  </p:clrMapOvr>
  <p:transition advClick="0" advTm="8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12738" y="198901"/>
            <a:ext cx="7632700" cy="653855"/>
          </a:xfrm>
          <a:prstGeom prst="rect">
            <a:avLst/>
          </a:prstGeom>
        </p:spPr>
        <p:txBody>
          <a:bodyPr lIns="91427" tIns="45714" rIns="91427" bIns="45714"/>
          <a:lstStyle>
            <a:lvl1pPr>
              <a:defRPr>
                <a:solidFill>
                  <a:srgbClr val="0080CB"/>
                </a:solidFill>
              </a:defRPr>
            </a:lvl1pPr>
          </a:lstStyle>
          <a:p>
            <a:r>
              <a:rPr lang="zh-CN" altLang="en-US" dirty="0" smtClean="0"/>
              <a:t>单击此处编辑母版标题样式</a:t>
            </a:r>
            <a:endParaRPr lang="en-US" dirty="0"/>
          </a:p>
        </p:txBody>
      </p:sp>
      <p:sp>
        <p:nvSpPr>
          <p:cNvPr id="3" name="内容占位符 2"/>
          <p:cNvSpPr>
            <a:spLocks noGrp="1"/>
          </p:cNvSpPr>
          <p:nvPr>
            <p:ph idx="1"/>
          </p:nvPr>
        </p:nvSpPr>
        <p:spPr>
          <a:xfrm>
            <a:off x="312738" y="752713"/>
            <a:ext cx="7632700" cy="3146602"/>
          </a:xfrm>
          <a:prstGeom prst="rect">
            <a:avLst/>
          </a:prstGeom>
        </p:spPr>
        <p:txBody>
          <a:bodyPr lIns="91427" tIns="45714" rIns="91427" bIns="45714"/>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 xmlns:p14="http://schemas.microsoft.com/office/powerpoint/2010/main" val="295968952"/>
      </p:ext>
    </p:extLst>
  </p:cSld>
  <p:clrMapOvr>
    <a:masterClrMapping/>
  </p:clrMapOvr>
  <p:transition advClick="0" advTm="8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52463" y="322765"/>
            <a:ext cx="7745412" cy="65385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2463" y="1231492"/>
            <a:ext cx="7929562" cy="3146602"/>
          </a:xfrm>
          <a:prstGeom prst="rect">
            <a:avLst/>
          </a:prstGeom>
        </p:spPr>
        <p:txBody>
          <a:bodyPr/>
          <a:lstStyle/>
          <a:p>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9" descr="Logo"/>
          <p:cNvPicPr preferRelativeResize="0">
            <a:picLocks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382727" y="4524363"/>
            <a:ext cx="523965" cy="471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5"/>
          <p:cNvSpPr txBox="1">
            <a:spLocks noChangeArrowheads="1"/>
          </p:cNvSpPr>
          <p:nvPr userDrawn="1"/>
        </p:nvSpPr>
        <p:spPr bwMode="auto">
          <a:xfrm>
            <a:off x="970141" y="4842054"/>
            <a:ext cx="2267608" cy="153888"/>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bg1">
                    <a:lumMod val="50000"/>
                  </a:schemeClr>
                </a:solidFill>
                <a:latin typeface="Arial" pitchFamily="34" charset="0"/>
                <a:ea typeface="MS PGothic" pitchFamily="34" charset="-128"/>
                <a:cs typeface="Arial" pitchFamily="34" charset="0"/>
              </a:rPr>
              <a:t>HUAWEI TECHNOLOGIES CO., LTD.</a:t>
            </a:r>
          </a:p>
        </p:txBody>
      </p:sp>
      <p:pic>
        <p:nvPicPr>
          <p:cNvPr id="14" name="Picture 2" descr="C:\Users\z00124665\Desktop\A BETTER WAY SOLUTIONS.wmf"/>
          <p:cNvPicPr>
            <a:picLocks noChangeAspect="1" noChangeArrowheads="1"/>
          </p:cNvPicPr>
          <p:nvPr userDrawn="1"/>
        </p:nvPicPr>
        <p:blipFill>
          <a:blip r:embed="rId6" cstate="print"/>
          <a:srcRect/>
          <a:stretch>
            <a:fillRect/>
          </a:stretch>
        </p:blipFill>
        <p:spPr bwMode="auto">
          <a:xfrm>
            <a:off x="660400" y="934345"/>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2" descr="dd"/>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0" y="4696178"/>
            <a:ext cx="9150350" cy="447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2"/>
          <p:cNvSpPr/>
          <p:nvPr userDrawn="1"/>
        </p:nvSpPr>
        <p:spPr>
          <a:xfrm>
            <a:off x="6430092" y="4788995"/>
            <a:ext cx="341760" cy="246221"/>
          </a:xfrm>
          <a:prstGeom prst="rect">
            <a:avLst/>
          </a:prstGeom>
        </p:spPr>
        <p:txBody>
          <a:bodyPr wrap="none">
            <a:spAutoFit/>
          </a:bodyPr>
          <a:lstStyle/>
          <a:p>
            <a:pPr algn="r"/>
            <a:fld id="{240D5ECE-8B49-45CD-BE81-EF81920D1969}" type="slidenum">
              <a:rPr lang="en-US" sz="1000" smtClean="0">
                <a:solidFill>
                  <a:schemeClr val="bg1">
                    <a:lumMod val="50000"/>
                  </a:schemeClr>
                </a:solidFill>
                <a:latin typeface="Arial" charset="0"/>
                <a:ea typeface="+mn-ea"/>
              </a:rPr>
              <a:pPr algn="r"/>
              <a:t>‹#›</a:t>
            </a:fld>
            <a:endParaRPr lang="en-US" sz="1200" dirty="0">
              <a:solidFill>
                <a:schemeClr val="bg1">
                  <a:lumMod val="50000"/>
                </a:schemeClr>
              </a:solidFill>
              <a:latin typeface="Arial" charset="0"/>
              <a:ea typeface="+mn-ea"/>
            </a:endParaRPr>
          </a:p>
        </p:txBody>
      </p:sp>
      <p:sp>
        <p:nvSpPr>
          <p:cNvPr id="9" name="Text Box 8"/>
          <p:cNvSpPr txBox="1">
            <a:spLocks noChangeArrowheads="1"/>
          </p:cNvSpPr>
          <p:nvPr userDrawn="1"/>
        </p:nvSpPr>
        <p:spPr bwMode="auto">
          <a:xfrm>
            <a:off x="974591" y="4840288"/>
            <a:ext cx="2256172" cy="153888"/>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tx1">
                    <a:lumMod val="50000"/>
                  </a:schemeClr>
                </a:solidFill>
                <a:latin typeface="Arial" pitchFamily="34" charset="0"/>
                <a:ea typeface="MS PGothic" pitchFamily="34" charset="-128"/>
                <a:cs typeface="Arial" pitchFamily="34" charset="0"/>
              </a:rPr>
              <a:t>HUAWEI TECHNOLOGIES CO., LTD.</a:t>
            </a:r>
          </a:p>
        </p:txBody>
      </p:sp>
      <p:sp>
        <p:nvSpPr>
          <p:cNvPr id="10" name="Rectangle 21"/>
          <p:cNvSpPr>
            <a:spLocks noChangeArrowheads="1"/>
          </p:cNvSpPr>
          <p:nvPr userDrawn="1"/>
        </p:nvSpPr>
        <p:spPr bwMode="auto">
          <a:xfrm>
            <a:off x="3914813" y="4840288"/>
            <a:ext cx="1331920"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000" dirty="0">
                <a:solidFill>
                  <a:schemeClr val="tx1">
                    <a:lumMod val="50000"/>
                  </a:schemeClr>
                </a:solidFill>
                <a:latin typeface="Arial" pitchFamily="34" charset="0"/>
                <a:ea typeface="ＭＳ Ｐゴシック" pitchFamily="34" charset="-128"/>
                <a:cs typeface="Arial" pitchFamily="34" charset="0"/>
              </a:rPr>
              <a:t>Huawei Confidential </a:t>
            </a:r>
          </a:p>
        </p:txBody>
      </p:sp>
      <p:pic>
        <p:nvPicPr>
          <p:cNvPr id="11" name="Picture 9" descr="8"/>
          <p:cNvPicPr>
            <a:picLocks noChangeAspect="1" noChangeArrowheads="1"/>
          </p:cNvPicPr>
          <p:nvPr userDrawn="1"/>
        </p:nvPicPr>
        <p:blipFill>
          <a:blip r:embed="rId8" cstate="print"/>
          <a:srcRect/>
          <a:stretch>
            <a:fillRect/>
          </a:stretch>
        </p:blipFill>
        <p:spPr bwMode="auto">
          <a:xfrm>
            <a:off x="7644345" y="4762956"/>
            <a:ext cx="1311275" cy="312810"/>
          </a:xfrm>
          <a:prstGeom prst="rect">
            <a:avLst/>
          </a:prstGeom>
          <a:noFill/>
          <a:ln w="9525">
            <a:noFill/>
            <a:miter lim="800000"/>
            <a:headEnd/>
            <a:tailEnd/>
          </a:ln>
        </p:spPr>
      </p:pic>
    </p:spTree>
    <p:extLst>
      <p:ext uri="{BB962C8B-B14F-4D97-AF65-F5344CB8AC3E}">
        <p14:creationId xmlns="" xmlns:p14="http://schemas.microsoft.com/office/powerpoint/2010/main" val="1947460049"/>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68" r:id="rId3"/>
    <p:sldLayoutId id="2147483676" r:id="rId4"/>
    <p:sldLayoutId id="214748367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huawei.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11560" y="3537693"/>
            <a:ext cx="7344816" cy="8350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b="1" dirty="0" smtClean="0">
                <a:solidFill>
                  <a:srgbClr val="484848"/>
                </a:solidFill>
                <a:latin typeface="Arial" pitchFamily="34" charset="0"/>
                <a:ea typeface="微软雅黑"/>
                <a:cs typeface="Arial" pitchFamily="34" charset="0"/>
                <a:sym typeface="Arial"/>
              </a:rPr>
              <a:t>Huawei OceanStor 2200 </a:t>
            </a:r>
            <a:r>
              <a:rPr lang="en-US" altLang="zh-CN" sz="2400" b="1" dirty="0" smtClean="0">
                <a:solidFill>
                  <a:srgbClr val="484848"/>
                </a:solidFill>
                <a:latin typeface="Arial" pitchFamily="34" charset="0"/>
                <a:ea typeface="微软雅黑"/>
                <a:cs typeface="Arial" pitchFamily="34" charset="0"/>
                <a:sym typeface="Arial"/>
              </a:rPr>
              <a:t>V3 and </a:t>
            </a:r>
            <a:r>
              <a:rPr lang="en-US" altLang="zh-CN" sz="2400" b="1" dirty="0" smtClean="0">
                <a:solidFill>
                  <a:srgbClr val="484848"/>
                </a:solidFill>
                <a:latin typeface="Arial" pitchFamily="34" charset="0"/>
                <a:ea typeface="微软雅黑"/>
                <a:cs typeface="Arial" pitchFamily="34" charset="0"/>
                <a:sym typeface="Arial"/>
              </a:rPr>
              <a:t>2600 V3 </a:t>
            </a:r>
            <a:r>
              <a:rPr lang="en-US" altLang="zh-CN" sz="2400" b="1" dirty="0" smtClean="0">
                <a:solidFill>
                  <a:srgbClr val="484848"/>
                </a:solidFill>
                <a:latin typeface="Arial" pitchFamily="34" charset="0"/>
                <a:ea typeface="微软雅黑"/>
                <a:cs typeface="Arial" pitchFamily="34" charset="0"/>
                <a:sym typeface="Arial"/>
              </a:rPr>
              <a:t>Storage Systems </a:t>
            </a:r>
            <a:r>
              <a:rPr lang="en-US" altLang="zh-CN" sz="2400" b="1" dirty="0" smtClean="0">
                <a:solidFill>
                  <a:srgbClr val="484848"/>
                </a:solidFill>
                <a:latin typeface="Arial" pitchFamily="34" charset="0"/>
                <a:ea typeface="微软雅黑"/>
                <a:cs typeface="Arial" pitchFamily="34" charset="0"/>
                <a:sym typeface="Arial"/>
              </a:rPr>
              <a:t>Quotation Guide</a:t>
            </a:r>
            <a:endParaRPr lang="zh-CN" altLang="en-US" sz="2400" b="1" dirty="0">
              <a:solidFill>
                <a:srgbClr val="484848"/>
              </a:solidFill>
              <a:latin typeface="Arial" pitchFamily="34" charset="0"/>
              <a:ea typeface="微软雅黑"/>
              <a:cs typeface="Arial" pitchFamily="34" charset="0"/>
              <a:sym typeface="Arial"/>
            </a:endParaRPr>
          </a:p>
        </p:txBody>
      </p:sp>
      <p:pic>
        <p:nvPicPr>
          <p:cNvPr id="5" name="Picture 2" descr="E:\L-工作\06.09\PPT优化\1.png"/>
          <p:cNvPicPr>
            <a:picLocks noChangeAspect="1" noChangeArrowheads="1"/>
          </p:cNvPicPr>
          <p:nvPr/>
        </p:nvPicPr>
        <p:blipFill>
          <a:blip r:embed="rId3" cstate="print"/>
          <a:srcRect/>
          <a:stretch>
            <a:fillRect/>
          </a:stretch>
        </p:blipFill>
        <p:spPr bwMode="auto">
          <a:xfrm>
            <a:off x="-1556" y="1132384"/>
            <a:ext cx="9145588" cy="2390775"/>
          </a:xfrm>
          <a:prstGeom prst="rect">
            <a:avLst/>
          </a:prstGeom>
          <a:noFill/>
        </p:spPr>
      </p:pic>
    </p:spTree>
    <p:extLst>
      <p:ext uri="{BB962C8B-B14F-4D97-AF65-F5344CB8AC3E}">
        <p14:creationId xmlns="" xmlns:p14="http://schemas.microsoft.com/office/powerpoint/2010/main" val="35656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矩形 121"/>
          <p:cNvSpPr/>
          <p:nvPr/>
        </p:nvSpPr>
        <p:spPr>
          <a:xfrm>
            <a:off x="756646" y="4139303"/>
            <a:ext cx="1062342"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Select value-added</a:t>
            </a:r>
          </a:p>
          <a:p>
            <a:pPr algn="ctr"/>
            <a:r>
              <a:rPr lang="en-US" altLang="zh-CN" sz="900" b="1" dirty="0" smtClean="0">
                <a:solidFill>
                  <a:schemeClr val="bg1"/>
                </a:solidFill>
                <a:latin typeface="Arial"/>
                <a:ea typeface="微软雅黑"/>
                <a:sym typeface="Arial"/>
              </a:rPr>
              <a:t> functions.</a:t>
            </a:r>
            <a:endParaRPr lang="zh-CN" altLang="en-US" sz="900" b="1" dirty="0">
              <a:solidFill>
                <a:schemeClr val="bg1"/>
              </a:solidFill>
              <a:latin typeface="Arial"/>
              <a:ea typeface="微软雅黑"/>
              <a:sym typeface="Arial"/>
            </a:endParaRPr>
          </a:p>
        </p:txBody>
      </p:sp>
      <p:sp>
        <p:nvSpPr>
          <p:cNvPr id="126" name="右箭头 125"/>
          <p:cNvSpPr>
            <a:spLocks noChangeArrowheads="1"/>
          </p:cNvSpPr>
          <p:nvPr/>
        </p:nvSpPr>
        <p:spPr bwMode="auto">
          <a:xfrm rot="5400000">
            <a:off x="1203197" y="3978676"/>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35" name="右箭头 134"/>
          <p:cNvSpPr>
            <a:spLocks noChangeArrowheads="1"/>
          </p:cNvSpPr>
          <p:nvPr/>
        </p:nvSpPr>
        <p:spPr bwMode="auto">
          <a:xfrm rot="5400000">
            <a:off x="1253358" y="1215131"/>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39" name="右箭头 138"/>
          <p:cNvSpPr>
            <a:spLocks noChangeArrowheads="1"/>
          </p:cNvSpPr>
          <p:nvPr/>
        </p:nvSpPr>
        <p:spPr bwMode="auto">
          <a:xfrm rot="5400000">
            <a:off x="1228039" y="1771045"/>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53" name="右箭头 152"/>
          <p:cNvSpPr/>
          <p:nvPr/>
        </p:nvSpPr>
        <p:spPr>
          <a:xfrm>
            <a:off x="1941048" y="2010103"/>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65" name="圆角矩形 64"/>
          <p:cNvSpPr>
            <a:spLocks noChangeArrowheads="1"/>
          </p:cNvSpPr>
          <p:nvPr/>
        </p:nvSpPr>
        <p:spPr bwMode="auto">
          <a:xfrm>
            <a:off x="2148112" y="1950159"/>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77" name="矩形 92"/>
          <p:cNvPicPr>
            <a:picLocks noChangeArrowheads="1"/>
          </p:cNvPicPr>
          <p:nvPr/>
        </p:nvPicPr>
        <p:blipFill>
          <a:blip r:embed="rId3" cstate="print"/>
          <a:srcRect/>
          <a:stretch>
            <a:fillRect/>
          </a:stretch>
        </p:blipFill>
        <p:spPr bwMode="auto">
          <a:xfrm>
            <a:off x="2066365" y="1995762"/>
            <a:ext cx="5818003" cy="288089"/>
          </a:xfrm>
          <a:prstGeom prst="rect">
            <a:avLst/>
          </a:prstGeom>
          <a:noFill/>
          <a:ln w="9525">
            <a:noFill/>
            <a:miter lim="800000"/>
            <a:headEnd/>
            <a:tailEnd/>
          </a:ln>
        </p:spPr>
      </p:pic>
      <p:sp>
        <p:nvSpPr>
          <p:cNvPr id="79" name="Text Box 52"/>
          <p:cNvSpPr txBox="1">
            <a:spLocks noChangeArrowheads="1"/>
          </p:cNvSpPr>
          <p:nvPr/>
        </p:nvSpPr>
        <p:spPr bwMode="auto">
          <a:xfrm>
            <a:off x="2719301" y="1996480"/>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a:sym typeface="Arial"/>
              </a:rPr>
              <a:t>Select the hardware type and input the number.</a:t>
            </a:r>
            <a:endParaRPr lang="zh-CN" altLang="en-US" sz="1000" dirty="0">
              <a:latin typeface="Arial"/>
              <a:ea typeface="微软雅黑"/>
              <a:sym typeface="Arial"/>
            </a:endParaRPr>
          </a:p>
        </p:txBody>
      </p:sp>
      <p:sp>
        <p:nvSpPr>
          <p:cNvPr id="82" name="右箭头 81"/>
          <p:cNvSpPr>
            <a:spLocks noChangeArrowheads="1"/>
          </p:cNvSpPr>
          <p:nvPr/>
        </p:nvSpPr>
        <p:spPr bwMode="auto">
          <a:xfrm rot="5400000">
            <a:off x="1228039" y="2319902"/>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87" name="右箭头 86"/>
          <p:cNvSpPr/>
          <p:nvPr/>
        </p:nvSpPr>
        <p:spPr>
          <a:xfrm>
            <a:off x="1941048" y="2558960"/>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88" name="圆角矩形 87"/>
          <p:cNvSpPr>
            <a:spLocks noChangeArrowheads="1"/>
          </p:cNvSpPr>
          <p:nvPr/>
        </p:nvSpPr>
        <p:spPr bwMode="auto">
          <a:xfrm>
            <a:off x="2148112" y="2499016"/>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89" name="矩形 92"/>
          <p:cNvPicPr>
            <a:picLocks noChangeArrowheads="1"/>
          </p:cNvPicPr>
          <p:nvPr/>
        </p:nvPicPr>
        <p:blipFill>
          <a:blip r:embed="rId3" cstate="print"/>
          <a:srcRect/>
          <a:stretch>
            <a:fillRect/>
          </a:stretch>
        </p:blipFill>
        <p:spPr bwMode="auto">
          <a:xfrm>
            <a:off x="2066365" y="2544619"/>
            <a:ext cx="5818003" cy="288089"/>
          </a:xfrm>
          <a:prstGeom prst="rect">
            <a:avLst/>
          </a:prstGeom>
          <a:noFill/>
          <a:ln w="9525">
            <a:noFill/>
            <a:miter lim="800000"/>
            <a:headEnd/>
            <a:tailEnd/>
          </a:ln>
        </p:spPr>
      </p:pic>
      <p:sp>
        <p:nvSpPr>
          <p:cNvPr id="90" name="Text Box 52"/>
          <p:cNvSpPr txBox="1">
            <a:spLocks noChangeArrowheads="1"/>
          </p:cNvSpPr>
          <p:nvPr/>
        </p:nvSpPr>
        <p:spPr bwMode="auto">
          <a:xfrm>
            <a:off x="2719301" y="2583749"/>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900" b="1" dirty="0" smtClean="0">
                <a:latin typeface="Arial"/>
                <a:ea typeface="微软雅黑"/>
                <a:sym typeface="Arial"/>
              </a:rPr>
              <a:t>Select the disk enclosure type and input the number (standard configuration: two 1m SAS cables).</a:t>
            </a:r>
            <a:endParaRPr lang="zh-CN" altLang="en-US" sz="900" dirty="0">
              <a:latin typeface="Arial"/>
              <a:ea typeface="微软雅黑"/>
              <a:sym typeface="Arial"/>
            </a:endParaRPr>
          </a:p>
        </p:txBody>
      </p:sp>
      <p:sp>
        <p:nvSpPr>
          <p:cNvPr id="96" name="右箭头 95"/>
          <p:cNvSpPr>
            <a:spLocks noChangeArrowheads="1"/>
          </p:cNvSpPr>
          <p:nvPr/>
        </p:nvSpPr>
        <p:spPr bwMode="auto">
          <a:xfrm rot="5400000">
            <a:off x="1228039" y="2867001"/>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97" name="右箭头 96"/>
          <p:cNvSpPr/>
          <p:nvPr/>
        </p:nvSpPr>
        <p:spPr>
          <a:xfrm>
            <a:off x="1941048" y="3106059"/>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98" name="圆角矩形 97"/>
          <p:cNvSpPr>
            <a:spLocks noChangeArrowheads="1"/>
          </p:cNvSpPr>
          <p:nvPr/>
        </p:nvSpPr>
        <p:spPr bwMode="auto">
          <a:xfrm>
            <a:off x="2148112" y="3046115"/>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99" name="矩形 92"/>
          <p:cNvPicPr>
            <a:picLocks noChangeArrowheads="1"/>
          </p:cNvPicPr>
          <p:nvPr/>
        </p:nvPicPr>
        <p:blipFill>
          <a:blip r:embed="rId3" cstate="print"/>
          <a:srcRect/>
          <a:stretch>
            <a:fillRect/>
          </a:stretch>
        </p:blipFill>
        <p:spPr bwMode="auto">
          <a:xfrm>
            <a:off x="2066365" y="3091718"/>
            <a:ext cx="5818003" cy="288089"/>
          </a:xfrm>
          <a:prstGeom prst="rect">
            <a:avLst/>
          </a:prstGeom>
          <a:noFill/>
          <a:ln w="9525">
            <a:noFill/>
            <a:miter lim="800000"/>
            <a:headEnd/>
            <a:tailEnd/>
          </a:ln>
        </p:spPr>
      </p:pic>
      <p:sp>
        <p:nvSpPr>
          <p:cNvPr id="100" name="Text Box 52"/>
          <p:cNvSpPr txBox="1">
            <a:spLocks noChangeArrowheads="1"/>
          </p:cNvSpPr>
          <p:nvPr/>
        </p:nvSpPr>
        <p:spPr bwMode="auto">
          <a:xfrm>
            <a:off x="2719301" y="3116892"/>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a:sym typeface="Arial"/>
              </a:rPr>
              <a:t>Select the interface card type and input the number (in unit of pairs).</a:t>
            </a:r>
            <a:endParaRPr lang="zh-CN" altLang="en-US" sz="1000" b="1" dirty="0">
              <a:latin typeface="Arial"/>
              <a:ea typeface="微软雅黑"/>
              <a:sym typeface="Arial"/>
            </a:endParaRPr>
          </a:p>
        </p:txBody>
      </p:sp>
      <p:sp>
        <p:nvSpPr>
          <p:cNvPr id="104" name="右箭头 103"/>
          <p:cNvSpPr/>
          <p:nvPr/>
        </p:nvSpPr>
        <p:spPr>
          <a:xfrm>
            <a:off x="1929012" y="1435633"/>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106" name="圆角矩形 105"/>
          <p:cNvSpPr>
            <a:spLocks noChangeArrowheads="1"/>
          </p:cNvSpPr>
          <p:nvPr/>
        </p:nvSpPr>
        <p:spPr bwMode="auto">
          <a:xfrm>
            <a:off x="2136076" y="1375689"/>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107" name="矩形 92"/>
          <p:cNvPicPr>
            <a:picLocks noChangeArrowheads="1"/>
          </p:cNvPicPr>
          <p:nvPr/>
        </p:nvPicPr>
        <p:blipFill>
          <a:blip r:embed="rId3" cstate="print"/>
          <a:srcRect/>
          <a:stretch>
            <a:fillRect/>
          </a:stretch>
        </p:blipFill>
        <p:spPr bwMode="auto">
          <a:xfrm>
            <a:off x="2054329" y="1421292"/>
            <a:ext cx="5818003" cy="288089"/>
          </a:xfrm>
          <a:prstGeom prst="rect">
            <a:avLst/>
          </a:prstGeom>
          <a:noFill/>
          <a:ln w="9525">
            <a:noFill/>
            <a:miter lim="800000"/>
            <a:headEnd/>
            <a:tailEnd/>
          </a:ln>
        </p:spPr>
      </p:pic>
      <p:sp>
        <p:nvSpPr>
          <p:cNvPr id="109" name="Text Box 52"/>
          <p:cNvSpPr txBox="1">
            <a:spLocks noChangeArrowheads="1"/>
          </p:cNvSpPr>
          <p:nvPr/>
        </p:nvSpPr>
        <p:spPr bwMode="auto">
          <a:xfrm>
            <a:off x="2707265" y="1431621"/>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a:sym typeface="Arial"/>
              </a:rPr>
              <a:t>Select a controller enclosure type (2.5 or 3.5, cache size) and input the number.</a:t>
            </a:r>
            <a:endParaRPr lang="zh-CN" altLang="en-US" sz="1000" dirty="0">
              <a:latin typeface="Arial"/>
              <a:ea typeface="微软雅黑"/>
              <a:sym typeface="Arial"/>
            </a:endParaRPr>
          </a:p>
        </p:txBody>
      </p:sp>
      <p:sp>
        <p:nvSpPr>
          <p:cNvPr id="110" name="右箭头 109"/>
          <p:cNvSpPr/>
          <p:nvPr/>
        </p:nvSpPr>
        <p:spPr>
          <a:xfrm>
            <a:off x="1941048" y="3651734"/>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112" name="圆角矩形 111"/>
          <p:cNvSpPr>
            <a:spLocks noChangeArrowheads="1"/>
          </p:cNvSpPr>
          <p:nvPr/>
        </p:nvSpPr>
        <p:spPr bwMode="auto">
          <a:xfrm>
            <a:off x="2148112" y="3591790"/>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113" name="矩形 92"/>
          <p:cNvPicPr>
            <a:picLocks noChangeArrowheads="1"/>
          </p:cNvPicPr>
          <p:nvPr/>
        </p:nvPicPr>
        <p:blipFill>
          <a:blip r:embed="rId3" cstate="print"/>
          <a:srcRect/>
          <a:stretch>
            <a:fillRect/>
          </a:stretch>
        </p:blipFill>
        <p:spPr bwMode="auto">
          <a:xfrm>
            <a:off x="2066365" y="3637393"/>
            <a:ext cx="5818003" cy="288089"/>
          </a:xfrm>
          <a:prstGeom prst="rect">
            <a:avLst/>
          </a:prstGeom>
          <a:noFill/>
          <a:ln w="9525">
            <a:noFill/>
            <a:miter lim="800000"/>
            <a:headEnd/>
            <a:tailEnd/>
          </a:ln>
        </p:spPr>
      </p:pic>
      <p:sp>
        <p:nvSpPr>
          <p:cNvPr id="114" name="Text Box 52"/>
          <p:cNvSpPr txBox="1">
            <a:spLocks noChangeArrowheads="1"/>
          </p:cNvSpPr>
          <p:nvPr/>
        </p:nvSpPr>
        <p:spPr bwMode="auto">
          <a:xfrm>
            <a:off x="2719301" y="3662567"/>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a:sym typeface="Arial"/>
              </a:rPr>
              <a:t>Select the optical fiber type and input the number.</a:t>
            </a:r>
            <a:endParaRPr lang="zh-CN" altLang="en-US" sz="1000" b="1" dirty="0">
              <a:latin typeface="Arial"/>
              <a:ea typeface="微软雅黑"/>
              <a:sym typeface="Arial"/>
            </a:endParaRPr>
          </a:p>
        </p:txBody>
      </p:sp>
      <p:sp>
        <p:nvSpPr>
          <p:cNvPr id="132" name="右箭头 131"/>
          <p:cNvSpPr>
            <a:spLocks noChangeArrowheads="1"/>
          </p:cNvSpPr>
          <p:nvPr/>
        </p:nvSpPr>
        <p:spPr bwMode="auto">
          <a:xfrm rot="5400000">
            <a:off x="1223100" y="3423159"/>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37" name="矩形 136"/>
          <p:cNvSpPr/>
          <p:nvPr/>
        </p:nvSpPr>
        <p:spPr>
          <a:xfrm>
            <a:off x="774555" y="1383901"/>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Configure the </a:t>
            </a:r>
          </a:p>
          <a:p>
            <a:pPr algn="ctr"/>
            <a:r>
              <a:rPr lang="en-US" altLang="zh-CN" sz="900" b="1" dirty="0" smtClean="0">
                <a:solidFill>
                  <a:schemeClr val="bg1"/>
                </a:solidFill>
                <a:latin typeface="Arial"/>
                <a:ea typeface="微软雅黑"/>
                <a:sym typeface="Arial"/>
              </a:rPr>
              <a:t>controller enclosure.</a:t>
            </a:r>
            <a:endParaRPr lang="zh-CN" altLang="en-US" sz="900" b="1" dirty="0">
              <a:solidFill>
                <a:schemeClr val="bg1"/>
              </a:solidFill>
              <a:latin typeface="Arial"/>
              <a:ea typeface="微软雅黑"/>
              <a:sym typeface="Arial"/>
            </a:endParaRPr>
          </a:p>
        </p:txBody>
      </p:sp>
      <p:sp>
        <p:nvSpPr>
          <p:cNvPr id="157" name="矩形 156"/>
          <p:cNvSpPr/>
          <p:nvPr/>
        </p:nvSpPr>
        <p:spPr>
          <a:xfrm>
            <a:off x="770502" y="1931672"/>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Configure disks.</a:t>
            </a:r>
            <a:endParaRPr lang="zh-CN" altLang="en-US" sz="900" b="1" dirty="0">
              <a:solidFill>
                <a:schemeClr val="bg1"/>
              </a:solidFill>
              <a:latin typeface="Arial"/>
              <a:ea typeface="微软雅黑"/>
              <a:sym typeface="Arial"/>
            </a:endParaRPr>
          </a:p>
        </p:txBody>
      </p:sp>
      <p:sp>
        <p:nvSpPr>
          <p:cNvPr id="158" name="矩形 157"/>
          <p:cNvSpPr/>
          <p:nvPr/>
        </p:nvSpPr>
        <p:spPr>
          <a:xfrm>
            <a:off x="760633" y="2508607"/>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Configure the </a:t>
            </a:r>
          </a:p>
          <a:p>
            <a:pPr algn="ctr"/>
            <a:r>
              <a:rPr lang="en-US" altLang="zh-CN" sz="900" b="1" dirty="0" smtClean="0">
                <a:solidFill>
                  <a:schemeClr val="bg1"/>
                </a:solidFill>
                <a:latin typeface="Arial"/>
                <a:ea typeface="微软雅黑"/>
                <a:sym typeface="Arial"/>
              </a:rPr>
              <a:t>disk enclosure.</a:t>
            </a:r>
            <a:endParaRPr lang="zh-CN" altLang="en-US" sz="900" b="1" dirty="0">
              <a:solidFill>
                <a:schemeClr val="bg1"/>
              </a:solidFill>
              <a:latin typeface="Arial"/>
              <a:ea typeface="微软雅黑"/>
              <a:sym typeface="Arial"/>
            </a:endParaRPr>
          </a:p>
        </p:txBody>
      </p:sp>
      <p:sp>
        <p:nvSpPr>
          <p:cNvPr id="159" name="矩形 158"/>
          <p:cNvSpPr/>
          <p:nvPr/>
        </p:nvSpPr>
        <p:spPr>
          <a:xfrm>
            <a:off x="750599" y="3041226"/>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Configure the </a:t>
            </a:r>
          </a:p>
          <a:p>
            <a:pPr algn="ctr"/>
            <a:r>
              <a:rPr lang="en-US" altLang="zh-CN" sz="900" b="1" dirty="0" smtClean="0">
                <a:solidFill>
                  <a:schemeClr val="bg1"/>
                </a:solidFill>
                <a:latin typeface="Arial"/>
                <a:ea typeface="微软雅黑"/>
                <a:sym typeface="Arial"/>
              </a:rPr>
              <a:t>interface card.</a:t>
            </a:r>
            <a:endParaRPr lang="zh-CN" altLang="en-US" sz="900" b="1" dirty="0">
              <a:solidFill>
                <a:schemeClr val="bg1"/>
              </a:solidFill>
              <a:latin typeface="Arial"/>
              <a:ea typeface="微软雅黑"/>
              <a:sym typeface="Arial"/>
            </a:endParaRPr>
          </a:p>
        </p:txBody>
      </p:sp>
      <p:sp>
        <p:nvSpPr>
          <p:cNvPr id="160" name="矩形 159"/>
          <p:cNvSpPr/>
          <p:nvPr/>
        </p:nvSpPr>
        <p:spPr>
          <a:xfrm>
            <a:off x="761373" y="3590111"/>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Configure optical </a:t>
            </a:r>
          </a:p>
          <a:p>
            <a:pPr algn="ctr"/>
            <a:r>
              <a:rPr lang="en-US" altLang="zh-CN" sz="900" b="1" dirty="0" smtClean="0">
                <a:solidFill>
                  <a:schemeClr val="bg1"/>
                </a:solidFill>
                <a:latin typeface="Arial"/>
                <a:ea typeface="微软雅黑"/>
                <a:sym typeface="Arial"/>
              </a:rPr>
              <a:t>fibers and cables.</a:t>
            </a:r>
            <a:endParaRPr lang="zh-CN" altLang="en-US" sz="900" b="1" dirty="0">
              <a:solidFill>
                <a:schemeClr val="bg1"/>
              </a:solidFill>
              <a:latin typeface="Arial"/>
              <a:ea typeface="微软雅黑"/>
              <a:sym typeface="Arial"/>
            </a:endParaRPr>
          </a:p>
        </p:txBody>
      </p:sp>
      <p:sp>
        <p:nvSpPr>
          <p:cNvPr id="161" name="右箭头 160"/>
          <p:cNvSpPr/>
          <p:nvPr/>
        </p:nvSpPr>
        <p:spPr>
          <a:xfrm>
            <a:off x="1940615" y="4216593"/>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162" name="圆角矩形 161"/>
          <p:cNvSpPr>
            <a:spLocks noChangeArrowheads="1"/>
          </p:cNvSpPr>
          <p:nvPr/>
        </p:nvSpPr>
        <p:spPr bwMode="auto">
          <a:xfrm>
            <a:off x="2147679" y="4156649"/>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163" name="矩形 92"/>
          <p:cNvPicPr>
            <a:picLocks noChangeArrowheads="1"/>
          </p:cNvPicPr>
          <p:nvPr/>
        </p:nvPicPr>
        <p:blipFill>
          <a:blip r:embed="rId3" cstate="print"/>
          <a:srcRect/>
          <a:stretch>
            <a:fillRect/>
          </a:stretch>
        </p:blipFill>
        <p:spPr bwMode="auto">
          <a:xfrm>
            <a:off x="2065932" y="4202252"/>
            <a:ext cx="5818003" cy="288089"/>
          </a:xfrm>
          <a:prstGeom prst="rect">
            <a:avLst/>
          </a:prstGeom>
          <a:noFill/>
          <a:ln w="9525">
            <a:noFill/>
            <a:miter lim="800000"/>
            <a:headEnd/>
            <a:tailEnd/>
          </a:ln>
        </p:spPr>
      </p:pic>
      <p:sp>
        <p:nvSpPr>
          <p:cNvPr id="164" name="Text Box 52"/>
          <p:cNvSpPr txBox="1">
            <a:spLocks noChangeArrowheads="1"/>
          </p:cNvSpPr>
          <p:nvPr/>
        </p:nvSpPr>
        <p:spPr bwMode="auto">
          <a:xfrm>
            <a:off x="2718868" y="4227426"/>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900" b="1" dirty="0" smtClean="0">
                <a:latin typeface="Arial"/>
                <a:ea typeface="微软雅黑"/>
                <a:sym typeface="Arial"/>
              </a:rPr>
              <a:t>Select the value-added functions and input the number </a:t>
            </a:r>
          </a:p>
          <a:p>
            <a:pPr algn="ctr" defTabSz="685035"/>
            <a:r>
              <a:rPr lang="en-US" altLang="zh-CN" sz="900" b="1" dirty="0" smtClean="0">
                <a:latin typeface="Arial"/>
                <a:ea typeface="微软雅黑"/>
                <a:sym typeface="Arial"/>
              </a:rPr>
              <a:t>(the number of block storage basic software packages is not configurable </a:t>
            </a:r>
          </a:p>
          <a:p>
            <a:pPr algn="ctr" defTabSz="685035"/>
            <a:r>
              <a:rPr lang="en-US" altLang="zh-CN" sz="900" b="1" dirty="0" smtClean="0">
                <a:latin typeface="Arial"/>
                <a:ea typeface="微软雅黑"/>
                <a:sym typeface="Arial"/>
              </a:rPr>
              <a:t>and must be configured during the configuration of the controller enclosure.)</a:t>
            </a:r>
            <a:endParaRPr lang="zh-CN" altLang="en-US" sz="900" b="1" dirty="0">
              <a:latin typeface="Arial"/>
              <a:ea typeface="微软雅黑"/>
              <a:sym typeface="Arial"/>
            </a:endParaRPr>
          </a:p>
        </p:txBody>
      </p:sp>
      <p:sp>
        <p:nvSpPr>
          <p:cNvPr id="165" name="Title 2"/>
          <p:cNvSpPr txBox="1">
            <a:spLocks/>
          </p:cNvSpPr>
          <p:nvPr/>
        </p:nvSpPr>
        <p:spPr>
          <a:xfrm>
            <a:off x="179512" y="196280"/>
            <a:ext cx="8640488" cy="470045"/>
          </a:xfrm>
          <a:prstGeom prst="rect">
            <a:avLst/>
          </a:prstGeom>
        </p:spPr>
        <p:txBody>
          <a:bodyPr lIns="91427" tIns="45714" rIns="91427" bIns="45714"/>
          <a:lstStyle/>
          <a:p>
            <a:pPr eaLnBrk="0" hangingPunct="0">
              <a:defRPr/>
            </a:pPr>
            <a:r>
              <a:rPr lang="en-US" altLang="zh-CN" sz="2200" dirty="0" smtClean="0">
                <a:ln w="3175">
                  <a:noFill/>
                </a:ln>
                <a:solidFill>
                  <a:srgbClr val="0070C0"/>
                </a:solidFill>
                <a:latin typeface="Arial"/>
                <a:ea typeface="微软雅黑" pitchFamily="34" charset="-122"/>
                <a:cs typeface="Segoe UI" pitchFamily="34" charset="0"/>
                <a:sym typeface="Lucida Grande"/>
              </a:rPr>
              <a:t>OceanStor 2200 V3</a:t>
            </a:r>
            <a:r>
              <a:rPr lang="zh-CN" altLang="en-US" sz="2200" dirty="0" smtClean="0">
                <a:ln w="3175">
                  <a:noFill/>
                </a:ln>
                <a:solidFill>
                  <a:srgbClr val="0070C0"/>
                </a:solidFill>
                <a:latin typeface="Arial"/>
                <a:ea typeface="微软雅黑" pitchFamily="34" charset="-122"/>
                <a:cs typeface="Segoe UI" pitchFamily="34" charset="0"/>
                <a:sym typeface="Lucida Grande"/>
              </a:rPr>
              <a:t> </a:t>
            </a:r>
            <a:r>
              <a:rPr lang="en-US" altLang="zh-CN" sz="2200" dirty="0" smtClean="0">
                <a:ln w="3175">
                  <a:noFill/>
                </a:ln>
                <a:solidFill>
                  <a:srgbClr val="0070C0"/>
                </a:solidFill>
                <a:latin typeface="Arial"/>
                <a:ea typeface="微软雅黑" pitchFamily="34" charset="-122"/>
                <a:cs typeface="Segoe UI" pitchFamily="34" charset="0"/>
                <a:sym typeface="Lucida Grande"/>
              </a:rPr>
              <a:t>Configuration Procedure</a:t>
            </a:r>
            <a:endParaRPr lang="en-US" altLang="zh-CN" sz="2000" kern="0" dirty="0">
              <a:solidFill>
                <a:srgbClr val="0070C0"/>
              </a:solidFill>
              <a:latin typeface="Arial"/>
              <a:ea typeface="微软雅黑" pitchFamily="34" charset="-122"/>
              <a:cs typeface="Arial" pitchFamily="34" charset="0"/>
            </a:endParaRPr>
          </a:p>
        </p:txBody>
      </p:sp>
      <p:sp>
        <p:nvSpPr>
          <p:cNvPr id="45" name="矩形 44"/>
          <p:cNvSpPr/>
          <p:nvPr/>
        </p:nvSpPr>
        <p:spPr>
          <a:xfrm>
            <a:off x="750599" y="799130"/>
            <a:ext cx="2021201" cy="360111"/>
          </a:xfrm>
          <a:prstGeom prst="rect">
            <a:avLst/>
          </a:prstGeom>
          <a:solidFill>
            <a:srgbClr val="FF33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Select a product model in Unistar.</a:t>
            </a:r>
            <a:endParaRPr lang="zh-CN" altLang="en-US" sz="900" b="1" dirty="0">
              <a:solidFill>
                <a:schemeClr val="bg1"/>
              </a:solidFill>
              <a:latin typeface="Arial"/>
              <a:ea typeface="微软雅黑"/>
              <a:sym typeface="Arial"/>
            </a:endParaRPr>
          </a:p>
        </p:txBody>
      </p:sp>
      <p:grpSp>
        <p:nvGrpSpPr>
          <p:cNvPr id="2" name="矩形 92"/>
          <p:cNvGrpSpPr>
            <a:grpSpLocks/>
          </p:cNvGrpSpPr>
          <p:nvPr/>
        </p:nvGrpSpPr>
        <p:grpSpPr bwMode="auto">
          <a:xfrm>
            <a:off x="6980101" y="921570"/>
            <a:ext cx="531171" cy="149539"/>
            <a:chOff x="1659" y="1889"/>
            <a:chExt cx="735" cy="407"/>
          </a:xfrm>
          <a:solidFill>
            <a:srgbClr val="92D050"/>
          </a:solidFill>
        </p:grpSpPr>
        <p:pic>
          <p:nvPicPr>
            <p:cNvPr id="47" name="矩形 92"/>
            <p:cNvPicPr>
              <a:picLocks noChangeArrowheads="1"/>
            </p:cNvPicPr>
            <p:nvPr/>
          </p:nvPicPr>
          <p:blipFill>
            <a:blip r:embed="rId4" cstate="print"/>
            <a:srcRect/>
            <a:stretch>
              <a:fillRect/>
            </a:stretch>
          </p:blipFill>
          <p:spPr bwMode="auto">
            <a:xfrm>
              <a:off x="1659" y="1889"/>
              <a:ext cx="735" cy="407"/>
            </a:xfrm>
            <a:prstGeom prst="rect">
              <a:avLst/>
            </a:prstGeom>
            <a:grpFill/>
            <a:ln w="9525">
              <a:noFill/>
              <a:miter lim="800000"/>
              <a:headEnd/>
              <a:tailEnd/>
            </a:ln>
          </p:spPr>
        </p:pic>
        <p:sp>
          <p:nvSpPr>
            <p:cNvPr id="48" name="Text Box 52"/>
            <p:cNvSpPr txBox="1">
              <a:spLocks noChangeArrowheads="1"/>
            </p:cNvSpPr>
            <p:nvPr/>
          </p:nvSpPr>
          <p:spPr bwMode="auto">
            <a:xfrm>
              <a:off x="1674" y="1934"/>
              <a:ext cx="720" cy="340"/>
            </a:xfrm>
            <a:prstGeom prst="rect">
              <a:avLst/>
            </a:prstGeom>
            <a:grpFill/>
            <a:ln w="9525">
              <a:noFill/>
              <a:miter lim="800000"/>
              <a:headEnd/>
              <a:tailEnd/>
            </a:ln>
          </p:spPr>
          <p:txBody>
            <a:bodyPr wrap="none" lIns="84010" tIns="42005" rIns="84010" bIns="42005" anchor="ctr"/>
            <a:lstStyle/>
            <a:p>
              <a:pPr algn="ctr" defTabSz="685035"/>
              <a:endParaRPr lang="zh-CN" altLang="en-US" sz="1000" dirty="0">
                <a:latin typeface="Arial"/>
                <a:ea typeface="微软雅黑" panose="020B0503020204020204" pitchFamily="34" charset="-122"/>
                <a:sym typeface="Arial"/>
              </a:endParaRPr>
            </a:p>
          </p:txBody>
        </p:sp>
      </p:grpSp>
      <p:sp>
        <p:nvSpPr>
          <p:cNvPr id="49" name="TextBox 130"/>
          <p:cNvSpPr txBox="1"/>
          <p:nvPr/>
        </p:nvSpPr>
        <p:spPr>
          <a:xfrm>
            <a:off x="6516216" y="762938"/>
            <a:ext cx="2523062" cy="369332"/>
          </a:xfrm>
          <a:prstGeom prst="rect">
            <a:avLst/>
          </a:prstGeom>
          <a:noFill/>
        </p:spPr>
        <p:txBody>
          <a:bodyPr wrap="square" rtlCol="0">
            <a:spAutoFit/>
          </a:bodyPr>
          <a:lstStyle/>
          <a:p>
            <a:r>
              <a:rPr lang="zh-CN" altLang="en-US" dirty="0" smtClean="0">
                <a:latin typeface="Arial"/>
                <a:ea typeface="微软雅黑"/>
                <a:sym typeface="Arial"/>
              </a:rPr>
              <a:t>               </a:t>
            </a:r>
            <a:r>
              <a:rPr lang="en-US" altLang="zh-CN" sz="1000" dirty="0" smtClean="0">
                <a:latin typeface="Arial"/>
                <a:ea typeface="微软雅黑"/>
                <a:sym typeface="Arial"/>
              </a:rPr>
              <a:t>(Green means optional.)</a:t>
            </a:r>
          </a:p>
        </p:txBody>
      </p:sp>
    </p:spTree>
    <p:extLst>
      <p:ext uri="{BB962C8B-B14F-4D97-AF65-F5344CB8AC3E}">
        <p14:creationId xmlns:p14="http://schemas.microsoft.com/office/powerpoint/2010/main" xmlns="" val="4127893238"/>
      </p:ext>
    </p:extLst>
  </p:cSld>
  <p:clrMapOvr>
    <a:masterClrMapping/>
  </p:clrMapOvr>
  <p:transition advTm="13959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2"/>
          <p:cNvSpPr txBox="1">
            <a:spLocks/>
          </p:cNvSpPr>
          <p:nvPr/>
        </p:nvSpPr>
        <p:spPr>
          <a:xfrm>
            <a:off x="324000" y="196280"/>
            <a:ext cx="8712496" cy="470045"/>
          </a:xfrm>
          <a:prstGeom prst="rect">
            <a:avLst/>
          </a:prstGeom>
        </p:spPr>
        <p:txBody>
          <a:bodyPr lIns="91427" tIns="45714" rIns="91427" bIns="45714"/>
          <a:lstStyle/>
          <a:p>
            <a:pPr eaLnBrk="0" hangingPunct="0">
              <a:defRPr/>
            </a:pPr>
            <a:r>
              <a:rPr lang="en-US" altLang="zh-CN" sz="2200" dirty="0" smtClean="0">
                <a:ln w="3175">
                  <a:noFill/>
                </a:ln>
                <a:solidFill>
                  <a:srgbClr val="0070C0"/>
                </a:solidFill>
                <a:latin typeface="Arial"/>
                <a:ea typeface="微软雅黑" pitchFamily="34" charset="-122"/>
                <a:cs typeface="Segoe UI" pitchFamily="34" charset="0"/>
                <a:sym typeface="Lucida Grande"/>
              </a:rPr>
              <a:t>OceanStor 2600 V3 Product Configuration Procedure</a:t>
            </a:r>
            <a:endParaRPr lang="en-US" altLang="zh-CN" sz="2000" kern="0" dirty="0">
              <a:solidFill>
                <a:srgbClr val="0070C0"/>
              </a:solidFill>
              <a:latin typeface="Arial"/>
              <a:ea typeface="微软雅黑" pitchFamily="34" charset="-122"/>
              <a:cs typeface="Arial" pitchFamily="34" charset="0"/>
            </a:endParaRPr>
          </a:p>
        </p:txBody>
      </p:sp>
      <p:sp>
        <p:nvSpPr>
          <p:cNvPr id="47" name="圆角矩形 46"/>
          <p:cNvSpPr/>
          <p:nvPr/>
        </p:nvSpPr>
        <p:spPr>
          <a:xfrm>
            <a:off x="1970440" y="2537653"/>
            <a:ext cx="4677401" cy="517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dirty="0">
              <a:latin typeface="Arial"/>
              <a:ea typeface="微软雅黑" panose="020B0503020204020204" pitchFamily="34" charset="-122"/>
              <a:sym typeface="Arial"/>
            </a:endParaRPr>
          </a:p>
        </p:txBody>
      </p:sp>
      <p:sp>
        <p:nvSpPr>
          <p:cNvPr id="52" name="矩形 51"/>
          <p:cNvSpPr/>
          <p:nvPr/>
        </p:nvSpPr>
        <p:spPr>
          <a:xfrm>
            <a:off x="2339752" y="2608698"/>
            <a:ext cx="1117895" cy="373808"/>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tx1"/>
                </a:solidFill>
                <a:latin typeface="Arial"/>
                <a:ea typeface="微软雅黑" panose="020B0503020204020204" pitchFamily="34" charset="-122"/>
                <a:sym typeface="Arial"/>
              </a:rPr>
              <a:t>Select the frontend</a:t>
            </a:r>
          </a:p>
          <a:p>
            <a:pPr algn="ctr"/>
            <a:r>
              <a:rPr lang="en-US" altLang="zh-CN" sz="900" b="1" dirty="0" smtClean="0">
                <a:solidFill>
                  <a:schemeClr val="tx1"/>
                </a:solidFill>
                <a:latin typeface="Arial"/>
                <a:ea typeface="微软雅黑" panose="020B0503020204020204" pitchFamily="34" charset="-122"/>
                <a:sym typeface="Arial"/>
              </a:rPr>
              <a:t>extended I/O module.</a:t>
            </a:r>
            <a:endParaRPr lang="zh-CN" altLang="en-US" sz="900" b="1" dirty="0">
              <a:solidFill>
                <a:schemeClr val="tx1"/>
              </a:solidFill>
              <a:latin typeface="Arial"/>
              <a:ea typeface="微软雅黑" panose="020B0503020204020204" pitchFamily="34" charset="-122"/>
              <a:sym typeface="Arial"/>
            </a:endParaRPr>
          </a:p>
        </p:txBody>
      </p:sp>
      <p:sp>
        <p:nvSpPr>
          <p:cNvPr id="56" name="矩形 55"/>
          <p:cNvSpPr/>
          <p:nvPr/>
        </p:nvSpPr>
        <p:spPr>
          <a:xfrm>
            <a:off x="3901022" y="2608698"/>
            <a:ext cx="1175034" cy="373808"/>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tx1"/>
                </a:solidFill>
                <a:latin typeface="Arial"/>
                <a:ea typeface="微软雅黑" panose="020B0503020204020204" pitchFamily="34" charset="-122"/>
                <a:sym typeface="Arial"/>
              </a:rPr>
              <a:t>Select the backend</a:t>
            </a:r>
          </a:p>
          <a:p>
            <a:pPr algn="ctr"/>
            <a:r>
              <a:rPr lang="en-US" altLang="zh-CN" sz="900" b="1" dirty="0" smtClean="0">
                <a:solidFill>
                  <a:schemeClr val="tx1"/>
                </a:solidFill>
                <a:latin typeface="Arial"/>
                <a:ea typeface="微软雅黑" panose="020B0503020204020204" pitchFamily="34" charset="-122"/>
                <a:sym typeface="Arial"/>
              </a:rPr>
              <a:t>extended I/O module.</a:t>
            </a:r>
            <a:endParaRPr lang="zh-CN" altLang="en-US" sz="900" b="1" dirty="0">
              <a:solidFill>
                <a:schemeClr val="tx1"/>
              </a:solidFill>
              <a:latin typeface="Arial"/>
              <a:ea typeface="微软雅黑" panose="020B0503020204020204" pitchFamily="34" charset="-122"/>
              <a:sym typeface="Arial"/>
            </a:endParaRPr>
          </a:p>
        </p:txBody>
      </p:sp>
      <p:sp>
        <p:nvSpPr>
          <p:cNvPr id="57" name="矩形 56"/>
          <p:cNvSpPr/>
          <p:nvPr/>
        </p:nvSpPr>
        <p:spPr>
          <a:xfrm>
            <a:off x="5542337" y="2608698"/>
            <a:ext cx="1045887" cy="373808"/>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tx1"/>
                </a:solidFill>
                <a:latin typeface="Arial"/>
                <a:ea typeface="微软雅黑" panose="020B0503020204020204" pitchFamily="34" charset="-122"/>
                <a:sym typeface="Arial"/>
              </a:rPr>
              <a:t>Select the disk </a:t>
            </a:r>
          </a:p>
          <a:p>
            <a:pPr algn="ctr"/>
            <a:r>
              <a:rPr lang="en-US" altLang="zh-CN" sz="900" b="1" dirty="0" smtClean="0">
                <a:solidFill>
                  <a:schemeClr val="tx1"/>
                </a:solidFill>
                <a:latin typeface="Arial"/>
                <a:ea typeface="微软雅黑" panose="020B0503020204020204" pitchFamily="34" charset="-122"/>
                <a:sym typeface="Arial"/>
              </a:rPr>
              <a:t>types and number.</a:t>
            </a:r>
            <a:endParaRPr lang="zh-CN" altLang="en-US" sz="900" b="1" dirty="0" smtClean="0">
              <a:solidFill>
                <a:schemeClr val="tx1"/>
              </a:solidFill>
              <a:latin typeface="Arial"/>
              <a:ea typeface="微软雅黑" panose="020B0503020204020204" pitchFamily="34" charset="-122"/>
              <a:sym typeface="Arial"/>
            </a:endParaRPr>
          </a:p>
        </p:txBody>
      </p:sp>
      <p:sp>
        <p:nvSpPr>
          <p:cNvPr id="66" name="矩形 65"/>
          <p:cNvSpPr/>
          <p:nvPr/>
        </p:nvSpPr>
        <p:spPr>
          <a:xfrm>
            <a:off x="548849" y="2606845"/>
            <a:ext cx="1029529" cy="360111"/>
          </a:xfrm>
          <a:prstGeom prst="rect">
            <a:avLst/>
          </a:prstGeom>
          <a:solidFill>
            <a:srgbClr val="FF33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panose="020B0503020204020204" pitchFamily="34" charset="-122"/>
                <a:sym typeface="Arial"/>
              </a:rPr>
              <a:t>Configure the array</a:t>
            </a:r>
          </a:p>
          <a:p>
            <a:pPr algn="ctr"/>
            <a:r>
              <a:rPr lang="en-US" altLang="zh-CN" sz="900" b="1" dirty="0" smtClean="0">
                <a:solidFill>
                  <a:schemeClr val="bg1"/>
                </a:solidFill>
                <a:latin typeface="Arial"/>
                <a:ea typeface="微软雅黑" panose="020B0503020204020204" pitchFamily="34" charset="-122"/>
                <a:sym typeface="Arial"/>
              </a:rPr>
              <a:t>unit one by one.</a:t>
            </a:r>
            <a:endParaRPr lang="zh-CN" altLang="en-US" sz="900" b="1" dirty="0">
              <a:solidFill>
                <a:schemeClr val="bg1"/>
              </a:solidFill>
              <a:latin typeface="Arial"/>
              <a:ea typeface="微软雅黑" panose="020B0503020204020204" pitchFamily="34" charset="-122"/>
              <a:sym typeface="Arial"/>
            </a:endParaRPr>
          </a:p>
        </p:txBody>
      </p:sp>
      <p:sp>
        <p:nvSpPr>
          <p:cNvPr id="74" name="TextBox 126"/>
          <p:cNvSpPr txBox="1"/>
          <p:nvPr/>
        </p:nvSpPr>
        <p:spPr>
          <a:xfrm>
            <a:off x="899592" y="4228728"/>
            <a:ext cx="8136904" cy="507831"/>
          </a:xfrm>
          <a:prstGeom prst="rect">
            <a:avLst/>
          </a:prstGeom>
          <a:noFill/>
        </p:spPr>
        <p:txBody>
          <a:bodyPr wrap="square" rtlCol="0">
            <a:spAutoFit/>
          </a:bodyPr>
          <a:lstStyle/>
          <a:p>
            <a:pPr>
              <a:buFont typeface="Wingdings" pitchFamily="2" charset="2"/>
              <a:buChar char="Ø"/>
            </a:pPr>
            <a:r>
              <a:rPr lang="zh-CN" altLang="en-US" sz="900" dirty="0" smtClean="0">
                <a:solidFill>
                  <a:srgbClr val="FF0000"/>
                </a:solidFill>
                <a:latin typeface="Arial"/>
                <a:ea typeface="微软雅黑" panose="020B0503020204020204" pitchFamily="34" charset="-122"/>
                <a:sym typeface="Arial"/>
              </a:rPr>
              <a:t> </a:t>
            </a:r>
            <a:r>
              <a:rPr lang="en-US" altLang="zh-CN" sz="900" dirty="0" smtClean="0">
                <a:solidFill>
                  <a:srgbClr val="FF0000"/>
                </a:solidFill>
                <a:latin typeface="Arial"/>
                <a:ea typeface="微软雅黑" panose="020B0503020204020204" pitchFamily="34" charset="-122"/>
                <a:sym typeface="Arial"/>
              </a:rPr>
              <a:t>The system automatically configures the number of disk enclosures when a user configures the number of disks. </a:t>
            </a:r>
          </a:p>
          <a:p>
            <a:pPr>
              <a:buFont typeface="Wingdings" pitchFamily="2" charset="2"/>
              <a:buChar char="Ø"/>
            </a:pPr>
            <a:r>
              <a:rPr lang="zh-CN" altLang="en-US" sz="900" dirty="0" smtClean="0">
                <a:solidFill>
                  <a:srgbClr val="FF0000"/>
                </a:solidFill>
                <a:latin typeface="Arial"/>
                <a:ea typeface="微软雅黑" panose="020B0503020204020204" pitchFamily="34" charset="-122"/>
                <a:sym typeface="Arial"/>
              </a:rPr>
              <a:t> </a:t>
            </a:r>
            <a:r>
              <a:rPr lang="en-US" altLang="zh-CN" sz="900" dirty="0" smtClean="0">
                <a:solidFill>
                  <a:srgbClr val="FF0000"/>
                </a:solidFill>
                <a:latin typeface="Arial"/>
                <a:ea typeface="微软雅黑" panose="020B0503020204020204" pitchFamily="34" charset="-122"/>
                <a:sym typeface="Arial"/>
              </a:rPr>
              <a:t>Only two controller enclosures can be directly connected, but if switches are connected, multiple controller enclosures can form a large network. </a:t>
            </a:r>
          </a:p>
          <a:p>
            <a:pPr>
              <a:buFont typeface="Wingdings" pitchFamily="2" charset="2"/>
              <a:buChar char="Ø"/>
            </a:pPr>
            <a:r>
              <a:rPr lang="en-US" altLang="zh-CN" sz="900" dirty="0" smtClean="0">
                <a:solidFill>
                  <a:srgbClr val="FF0000"/>
                </a:solidFill>
                <a:latin typeface="Arial"/>
                <a:ea typeface="微软雅黑" panose="020B0503020204020204" pitchFamily="34" charset="-122"/>
                <a:sym typeface="Arial"/>
              </a:rPr>
              <a:t> Controller enclosures of 2200 and 2600 that support AC can adaptively support high voltage DC (not in North America). </a:t>
            </a:r>
          </a:p>
        </p:txBody>
      </p:sp>
      <p:grpSp>
        <p:nvGrpSpPr>
          <p:cNvPr id="2" name="矩形 92"/>
          <p:cNvGrpSpPr>
            <a:grpSpLocks/>
          </p:cNvGrpSpPr>
          <p:nvPr/>
        </p:nvGrpSpPr>
        <p:grpSpPr bwMode="auto">
          <a:xfrm>
            <a:off x="7020272" y="786960"/>
            <a:ext cx="531171" cy="149539"/>
            <a:chOff x="1659" y="1889"/>
            <a:chExt cx="735" cy="407"/>
          </a:xfrm>
          <a:solidFill>
            <a:srgbClr val="92D050"/>
          </a:solidFill>
        </p:grpSpPr>
        <p:pic>
          <p:nvPicPr>
            <p:cNvPr id="81" name="矩形 92"/>
            <p:cNvPicPr>
              <a:picLocks noChangeArrowheads="1"/>
            </p:cNvPicPr>
            <p:nvPr/>
          </p:nvPicPr>
          <p:blipFill>
            <a:blip r:embed="rId3" cstate="print"/>
            <a:srcRect/>
            <a:stretch>
              <a:fillRect/>
            </a:stretch>
          </p:blipFill>
          <p:spPr bwMode="auto">
            <a:xfrm>
              <a:off x="1659" y="1889"/>
              <a:ext cx="735" cy="407"/>
            </a:xfrm>
            <a:prstGeom prst="rect">
              <a:avLst/>
            </a:prstGeom>
            <a:grpFill/>
            <a:ln w="9525">
              <a:noFill/>
              <a:miter lim="800000"/>
              <a:headEnd/>
              <a:tailEnd/>
            </a:ln>
          </p:spPr>
        </p:pic>
        <p:sp>
          <p:nvSpPr>
            <p:cNvPr id="83" name="Text Box 52"/>
            <p:cNvSpPr txBox="1">
              <a:spLocks noChangeArrowheads="1"/>
            </p:cNvSpPr>
            <p:nvPr/>
          </p:nvSpPr>
          <p:spPr bwMode="auto">
            <a:xfrm>
              <a:off x="1674" y="1934"/>
              <a:ext cx="720" cy="340"/>
            </a:xfrm>
            <a:prstGeom prst="rect">
              <a:avLst/>
            </a:prstGeom>
            <a:grpFill/>
            <a:ln w="9525">
              <a:noFill/>
              <a:miter lim="800000"/>
              <a:headEnd/>
              <a:tailEnd/>
            </a:ln>
          </p:spPr>
          <p:txBody>
            <a:bodyPr wrap="none" lIns="84010" tIns="42005" rIns="84010" bIns="42005" anchor="ctr"/>
            <a:lstStyle/>
            <a:p>
              <a:pPr algn="ctr" defTabSz="685035"/>
              <a:endParaRPr lang="zh-CN" altLang="en-US" sz="1000" dirty="0">
                <a:latin typeface="Arial"/>
                <a:ea typeface="微软雅黑" panose="020B0503020204020204" pitchFamily="34" charset="-122"/>
                <a:sym typeface="Arial"/>
              </a:endParaRPr>
            </a:p>
          </p:txBody>
        </p:sp>
      </p:grpSp>
      <p:sp>
        <p:nvSpPr>
          <p:cNvPr id="85" name="圆角矩形 84"/>
          <p:cNvSpPr>
            <a:spLocks noChangeArrowheads="1"/>
          </p:cNvSpPr>
          <p:nvPr/>
        </p:nvSpPr>
        <p:spPr bwMode="auto">
          <a:xfrm>
            <a:off x="2000942" y="1501759"/>
            <a:ext cx="464690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sp>
        <p:nvSpPr>
          <p:cNvPr id="91" name="右箭头 90"/>
          <p:cNvSpPr>
            <a:spLocks noChangeArrowheads="1"/>
          </p:cNvSpPr>
          <p:nvPr/>
        </p:nvSpPr>
        <p:spPr bwMode="auto">
          <a:xfrm rot="5400000">
            <a:off x="992217" y="1068846"/>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sp>
        <p:nvSpPr>
          <p:cNvPr id="92" name="右箭头 91"/>
          <p:cNvSpPr>
            <a:spLocks noChangeArrowheads="1"/>
          </p:cNvSpPr>
          <p:nvPr/>
        </p:nvSpPr>
        <p:spPr bwMode="auto">
          <a:xfrm rot="5400000">
            <a:off x="873180" y="1744098"/>
            <a:ext cx="340287" cy="143929"/>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pic>
        <p:nvPicPr>
          <p:cNvPr id="93" name="矩形 92"/>
          <p:cNvPicPr>
            <a:picLocks noChangeArrowheads="1"/>
          </p:cNvPicPr>
          <p:nvPr/>
        </p:nvPicPr>
        <p:blipFill>
          <a:blip r:embed="rId4" cstate="print"/>
          <a:srcRect/>
          <a:stretch>
            <a:fillRect/>
          </a:stretch>
        </p:blipFill>
        <p:spPr bwMode="auto">
          <a:xfrm>
            <a:off x="2123728" y="1546665"/>
            <a:ext cx="2160000" cy="288089"/>
          </a:xfrm>
          <a:prstGeom prst="rect">
            <a:avLst/>
          </a:prstGeom>
          <a:noFill/>
          <a:ln w="9525">
            <a:noFill/>
            <a:miter lim="800000"/>
            <a:headEnd/>
            <a:tailEnd/>
          </a:ln>
        </p:spPr>
      </p:pic>
      <p:sp>
        <p:nvSpPr>
          <p:cNvPr id="94" name="Text Box 52"/>
          <p:cNvSpPr txBox="1">
            <a:spLocks noChangeArrowheads="1"/>
          </p:cNvSpPr>
          <p:nvPr/>
        </p:nvSpPr>
        <p:spPr bwMode="auto">
          <a:xfrm>
            <a:off x="2243568" y="1554627"/>
            <a:ext cx="1945486" cy="229589"/>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panose="020B0503020204020204" pitchFamily="34" charset="-122"/>
                <a:sym typeface="Arial"/>
              </a:rPr>
              <a:t>Select SAN or SAN+NAS.</a:t>
            </a:r>
            <a:endParaRPr lang="zh-CN" altLang="en-US" sz="1000" dirty="0">
              <a:latin typeface="Arial"/>
              <a:ea typeface="微软雅黑" panose="020B0503020204020204" pitchFamily="34" charset="-122"/>
              <a:sym typeface="Arial"/>
            </a:endParaRPr>
          </a:p>
        </p:txBody>
      </p:sp>
      <p:sp>
        <p:nvSpPr>
          <p:cNvPr id="108" name="右箭头 107"/>
          <p:cNvSpPr/>
          <p:nvPr/>
        </p:nvSpPr>
        <p:spPr>
          <a:xfrm>
            <a:off x="1672553" y="1359758"/>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panose="020B0503020204020204" pitchFamily="34" charset="-122"/>
              <a:sym typeface="Arial"/>
            </a:endParaRPr>
          </a:p>
        </p:txBody>
      </p:sp>
      <p:sp>
        <p:nvSpPr>
          <p:cNvPr id="117" name="右箭头 116"/>
          <p:cNvSpPr>
            <a:spLocks noChangeArrowheads="1"/>
          </p:cNvSpPr>
          <p:nvPr/>
        </p:nvSpPr>
        <p:spPr bwMode="auto">
          <a:xfrm rot="5400000">
            <a:off x="974090" y="2402443"/>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sp>
        <p:nvSpPr>
          <p:cNvPr id="120" name="右箭头 119"/>
          <p:cNvSpPr/>
          <p:nvPr/>
        </p:nvSpPr>
        <p:spPr>
          <a:xfrm>
            <a:off x="1681912" y="2087549"/>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panose="020B0503020204020204" pitchFamily="34" charset="-122"/>
              <a:sym typeface="Arial"/>
            </a:endParaRPr>
          </a:p>
        </p:txBody>
      </p:sp>
      <p:sp>
        <p:nvSpPr>
          <p:cNvPr id="121" name="圆角矩形 120"/>
          <p:cNvSpPr>
            <a:spLocks noChangeArrowheads="1"/>
          </p:cNvSpPr>
          <p:nvPr/>
        </p:nvSpPr>
        <p:spPr bwMode="auto">
          <a:xfrm>
            <a:off x="1970440" y="2036807"/>
            <a:ext cx="4677402"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pic>
        <p:nvPicPr>
          <p:cNvPr id="123" name="矩形 92"/>
          <p:cNvPicPr>
            <a:picLocks noChangeArrowheads="1"/>
          </p:cNvPicPr>
          <p:nvPr/>
        </p:nvPicPr>
        <p:blipFill>
          <a:blip r:embed="rId4" cstate="print"/>
          <a:srcRect/>
          <a:stretch>
            <a:fillRect/>
          </a:stretch>
        </p:blipFill>
        <p:spPr bwMode="auto">
          <a:xfrm>
            <a:off x="1888693" y="2087549"/>
            <a:ext cx="4831157" cy="282950"/>
          </a:xfrm>
          <a:prstGeom prst="rect">
            <a:avLst/>
          </a:prstGeom>
          <a:noFill/>
          <a:ln w="9525">
            <a:noFill/>
            <a:miter lim="800000"/>
            <a:headEnd/>
            <a:tailEnd/>
          </a:ln>
        </p:spPr>
      </p:pic>
      <p:sp>
        <p:nvSpPr>
          <p:cNvPr id="124" name="Text Box 52"/>
          <p:cNvSpPr txBox="1">
            <a:spLocks noChangeArrowheads="1"/>
          </p:cNvSpPr>
          <p:nvPr/>
        </p:nvSpPr>
        <p:spPr bwMode="auto">
          <a:xfrm>
            <a:off x="2184317" y="2087549"/>
            <a:ext cx="4259891" cy="239793"/>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panose="020B0503020204020204" pitchFamily="34" charset="-122"/>
                <a:sym typeface="Arial"/>
              </a:rPr>
              <a:t>Set the controller enclosures to be directly connected</a:t>
            </a:r>
          </a:p>
          <a:p>
            <a:pPr algn="ctr" defTabSz="685035"/>
            <a:r>
              <a:rPr lang="en-US" altLang="zh-CN" sz="1000" b="1" dirty="0" smtClean="0">
                <a:latin typeface="Arial"/>
                <a:ea typeface="微软雅黑" panose="020B0503020204020204" pitchFamily="34" charset="-122"/>
                <a:sym typeface="Arial"/>
              </a:rPr>
              <a:t>or the switches to be connected.</a:t>
            </a:r>
            <a:endParaRPr lang="zh-CN" altLang="en-US" sz="1000" b="1" dirty="0">
              <a:latin typeface="Arial"/>
              <a:ea typeface="微软雅黑" panose="020B0503020204020204" pitchFamily="34" charset="-122"/>
              <a:sym typeface="Arial"/>
            </a:endParaRPr>
          </a:p>
        </p:txBody>
      </p:sp>
      <p:sp>
        <p:nvSpPr>
          <p:cNvPr id="127" name="矩形 126"/>
          <p:cNvSpPr/>
          <p:nvPr/>
        </p:nvSpPr>
        <p:spPr>
          <a:xfrm>
            <a:off x="555948" y="664508"/>
            <a:ext cx="1927820" cy="360111"/>
          </a:xfrm>
          <a:prstGeom prst="rect">
            <a:avLst/>
          </a:prstGeom>
          <a:solidFill>
            <a:srgbClr val="FF33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Select a product model in Unistar.</a:t>
            </a:r>
            <a:endParaRPr lang="zh-CN" altLang="en-US" sz="900" b="1" dirty="0">
              <a:solidFill>
                <a:schemeClr val="bg1"/>
              </a:solidFill>
              <a:latin typeface="Arial"/>
              <a:ea typeface="微软雅黑"/>
              <a:sym typeface="Arial"/>
            </a:endParaRPr>
          </a:p>
        </p:txBody>
      </p:sp>
      <p:sp>
        <p:nvSpPr>
          <p:cNvPr id="128" name="矩形 127"/>
          <p:cNvSpPr/>
          <p:nvPr/>
        </p:nvSpPr>
        <p:spPr>
          <a:xfrm>
            <a:off x="555948" y="1285806"/>
            <a:ext cx="1029529" cy="360111"/>
          </a:xfrm>
          <a:prstGeom prst="rect">
            <a:avLst/>
          </a:prstGeom>
          <a:solidFill>
            <a:srgbClr val="FF33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panose="020B0503020204020204" pitchFamily="34" charset="-122"/>
                <a:sym typeface="Arial"/>
              </a:rPr>
              <a:t>Basic</a:t>
            </a:r>
          </a:p>
          <a:p>
            <a:pPr algn="ctr"/>
            <a:r>
              <a:rPr lang="en-US" altLang="zh-CN" sz="900" b="1" dirty="0" smtClean="0">
                <a:solidFill>
                  <a:schemeClr val="bg1"/>
                </a:solidFill>
                <a:latin typeface="Arial"/>
                <a:ea typeface="微软雅黑" panose="020B0503020204020204" pitchFamily="34" charset="-122"/>
                <a:sym typeface="Arial"/>
              </a:rPr>
              <a:t>configurations</a:t>
            </a:r>
            <a:endParaRPr lang="zh-CN" altLang="en-US" sz="900" b="1" dirty="0">
              <a:solidFill>
                <a:schemeClr val="bg1"/>
              </a:solidFill>
              <a:latin typeface="Arial"/>
              <a:ea typeface="微软雅黑" panose="020B0503020204020204" pitchFamily="34" charset="-122"/>
              <a:sym typeface="Arial"/>
            </a:endParaRPr>
          </a:p>
        </p:txBody>
      </p:sp>
      <p:sp>
        <p:nvSpPr>
          <p:cNvPr id="129" name="TextBox 130"/>
          <p:cNvSpPr txBox="1"/>
          <p:nvPr/>
        </p:nvSpPr>
        <p:spPr>
          <a:xfrm>
            <a:off x="6513434" y="628328"/>
            <a:ext cx="2523062" cy="369332"/>
          </a:xfrm>
          <a:prstGeom prst="rect">
            <a:avLst/>
          </a:prstGeom>
          <a:noFill/>
        </p:spPr>
        <p:txBody>
          <a:bodyPr wrap="square" rtlCol="0">
            <a:spAutoFit/>
          </a:bodyPr>
          <a:lstStyle/>
          <a:p>
            <a:r>
              <a:rPr lang="zh-CN" altLang="en-US" dirty="0" smtClean="0">
                <a:latin typeface="Arial"/>
                <a:ea typeface="微软雅黑"/>
                <a:sym typeface="Arial"/>
              </a:rPr>
              <a:t>               </a:t>
            </a:r>
            <a:r>
              <a:rPr lang="zh-CN" altLang="en-US" sz="1000" dirty="0" smtClean="0">
                <a:latin typeface="Arial"/>
                <a:ea typeface="微软雅黑"/>
                <a:sym typeface="Arial"/>
              </a:rPr>
              <a:t> </a:t>
            </a:r>
            <a:r>
              <a:rPr lang="en-US" altLang="zh-CN" sz="1000" dirty="0" smtClean="0">
                <a:latin typeface="Arial"/>
                <a:ea typeface="微软雅黑"/>
                <a:sym typeface="Arial"/>
              </a:rPr>
              <a:t>(Green means optional.)</a:t>
            </a:r>
            <a:r>
              <a:rPr lang="zh-CN" altLang="en-US" sz="1000" dirty="0" smtClean="0">
                <a:latin typeface="Arial"/>
                <a:ea typeface="微软雅黑"/>
                <a:sym typeface="Arial"/>
              </a:rPr>
              <a:t> </a:t>
            </a:r>
            <a:endParaRPr lang="en-US" altLang="zh-CN" sz="1000" dirty="0" smtClean="0">
              <a:latin typeface="Arial"/>
              <a:ea typeface="微软雅黑"/>
              <a:sym typeface="Arial"/>
            </a:endParaRPr>
          </a:p>
        </p:txBody>
      </p:sp>
      <p:pic>
        <p:nvPicPr>
          <p:cNvPr id="130" name="矩形 92"/>
          <p:cNvPicPr>
            <a:picLocks noChangeArrowheads="1"/>
          </p:cNvPicPr>
          <p:nvPr/>
        </p:nvPicPr>
        <p:blipFill>
          <a:blip r:embed="rId4" cstate="print"/>
          <a:srcRect/>
          <a:stretch>
            <a:fillRect/>
          </a:stretch>
        </p:blipFill>
        <p:spPr bwMode="auto">
          <a:xfrm>
            <a:off x="4355976" y="1546739"/>
            <a:ext cx="2160000" cy="288089"/>
          </a:xfrm>
          <a:prstGeom prst="rect">
            <a:avLst/>
          </a:prstGeom>
          <a:noFill/>
          <a:ln w="9525">
            <a:noFill/>
            <a:miter lim="800000"/>
            <a:headEnd/>
            <a:tailEnd/>
          </a:ln>
        </p:spPr>
      </p:pic>
      <p:sp>
        <p:nvSpPr>
          <p:cNvPr id="136" name="Text Box 52"/>
          <p:cNvSpPr txBox="1">
            <a:spLocks noChangeArrowheads="1"/>
          </p:cNvSpPr>
          <p:nvPr/>
        </p:nvSpPr>
        <p:spPr bwMode="auto">
          <a:xfrm>
            <a:off x="4417033" y="1561310"/>
            <a:ext cx="2124000"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panose="020B0503020204020204" pitchFamily="34" charset="-122"/>
                <a:sym typeface="Arial"/>
              </a:rPr>
              <a:t>Select the controller </a:t>
            </a:r>
          </a:p>
          <a:p>
            <a:pPr algn="ctr" defTabSz="685035"/>
            <a:r>
              <a:rPr lang="en-US" altLang="zh-CN" sz="1000" b="1" dirty="0" smtClean="0">
                <a:latin typeface="Arial"/>
                <a:ea typeface="微软雅黑" panose="020B0503020204020204" pitchFamily="34" charset="-122"/>
                <a:sym typeface="Arial"/>
              </a:rPr>
              <a:t>enclosure type (2,4,8).</a:t>
            </a:r>
            <a:endParaRPr lang="zh-CN" altLang="en-US" sz="1000" dirty="0">
              <a:latin typeface="Arial"/>
              <a:ea typeface="微软雅黑" panose="020B0503020204020204" pitchFamily="34" charset="-122"/>
              <a:sym typeface="Arial"/>
            </a:endParaRPr>
          </a:p>
        </p:txBody>
      </p:sp>
      <p:sp>
        <p:nvSpPr>
          <p:cNvPr id="138" name="右箭头 137"/>
          <p:cNvSpPr/>
          <p:nvPr/>
        </p:nvSpPr>
        <p:spPr>
          <a:xfrm>
            <a:off x="4211960" y="1614508"/>
            <a:ext cx="199189" cy="1246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panose="020B0503020204020204" pitchFamily="34" charset="-122"/>
              <a:sym typeface="Arial"/>
            </a:endParaRPr>
          </a:p>
        </p:txBody>
      </p:sp>
      <p:sp>
        <p:nvSpPr>
          <p:cNvPr id="143" name="矩形 142"/>
          <p:cNvSpPr/>
          <p:nvPr/>
        </p:nvSpPr>
        <p:spPr>
          <a:xfrm>
            <a:off x="555948" y="2023839"/>
            <a:ext cx="1029529" cy="360111"/>
          </a:xfrm>
          <a:prstGeom prst="rect">
            <a:avLst/>
          </a:prstGeom>
          <a:solidFill>
            <a:srgbClr val="FF33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panose="020B0503020204020204" pitchFamily="34" charset="-122"/>
                <a:sym typeface="Arial"/>
              </a:rPr>
              <a:t>Select the </a:t>
            </a:r>
          </a:p>
          <a:p>
            <a:pPr algn="ctr"/>
            <a:r>
              <a:rPr lang="en-US" altLang="zh-CN" sz="900" b="1" dirty="0" smtClean="0">
                <a:solidFill>
                  <a:schemeClr val="bg1"/>
                </a:solidFill>
                <a:latin typeface="Arial"/>
                <a:ea typeface="微软雅黑" panose="020B0503020204020204" pitchFamily="34" charset="-122"/>
                <a:sym typeface="Arial"/>
              </a:rPr>
              <a:t>networking type.</a:t>
            </a:r>
          </a:p>
        </p:txBody>
      </p:sp>
      <p:sp>
        <p:nvSpPr>
          <p:cNvPr id="144" name="右箭头 143"/>
          <p:cNvSpPr/>
          <p:nvPr/>
        </p:nvSpPr>
        <p:spPr>
          <a:xfrm>
            <a:off x="3573638" y="2763531"/>
            <a:ext cx="199189" cy="1246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panose="020B0503020204020204" pitchFamily="34" charset="-122"/>
              <a:sym typeface="Arial"/>
            </a:endParaRPr>
          </a:p>
        </p:txBody>
      </p:sp>
      <p:sp>
        <p:nvSpPr>
          <p:cNvPr id="145" name="右箭头 144"/>
          <p:cNvSpPr/>
          <p:nvPr/>
        </p:nvSpPr>
        <p:spPr>
          <a:xfrm>
            <a:off x="5209576" y="2735653"/>
            <a:ext cx="199189" cy="1246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panose="020B0503020204020204" pitchFamily="34" charset="-122"/>
              <a:sym typeface="Arial"/>
            </a:endParaRPr>
          </a:p>
        </p:txBody>
      </p:sp>
      <p:sp>
        <p:nvSpPr>
          <p:cNvPr id="146" name="右箭头 145"/>
          <p:cNvSpPr/>
          <p:nvPr/>
        </p:nvSpPr>
        <p:spPr>
          <a:xfrm>
            <a:off x="1681911" y="2678965"/>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panose="020B0503020204020204" pitchFamily="34" charset="-122"/>
              <a:sym typeface="Arial"/>
            </a:endParaRPr>
          </a:p>
        </p:txBody>
      </p:sp>
      <p:sp>
        <p:nvSpPr>
          <p:cNvPr id="147" name="右箭头 146"/>
          <p:cNvSpPr>
            <a:spLocks noChangeArrowheads="1"/>
          </p:cNvSpPr>
          <p:nvPr/>
        </p:nvSpPr>
        <p:spPr bwMode="auto">
          <a:xfrm rot="5400000">
            <a:off x="970334" y="3572138"/>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sp>
        <p:nvSpPr>
          <p:cNvPr id="148" name="右箭头 147"/>
          <p:cNvSpPr/>
          <p:nvPr/>
        </p:nvSpPr>
        <p:spPr>
          <a:xfrm>
            <a:off x="1675037" y="3237513"/>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panose="020B0503020204020204" pitchFamily="34" charset="-122"/>
              <a:sym typeface="Arial"/>
            </a:endParaRPr>
          </a:p>
        </p:txBody>
      </p:sp>
      <p:sp>
        <p:nvSpPr>
          <p:cNvPr id="149" name="圆角矩形 148"/>
          <p:cNvSpPr>
            <a:spLocks noChangeArrowheads="1"/>
          </p:cNvSpPr>
          <p:nvPr/>
        </p:nvSpPr>
        <p:spPr bwMode="auto">
          <a:xfrm>
            <a:off x="1970440" y="3180501"/>
            <a:ext cx="4677401"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pic>
        <p:nvPicPr>
          <p:cNvPr id="150" name="矩形 92"/>
          <p:cNvPicPr>
            <a:picLocks noChangeArrowheads="1"/>
          </p:cNvPicPr>
          <p:nvPr/>
        </p:nvPicPr>
        <p:blipFill>
          <a:blip r:embed="rId4" cstate="print"/>
          <a:srcRect/>
          <a:stretch>
            <a:fillRect/>
          </a:stretch>
        </p:blipFill>
        <p:spPr bwMode="auto">
          <a:xfrm>
            <a:off x="1881100" y="3226104"/>
            <a:ext cx="4838750" cy="288089"/>
          </a:xfrm>
          <a:prstGeom prst="rect">
            <a:avLst/>
          </a:prstGeom>
          <a:noFill/>
          <a:ln w="9525">
            <a:noFill/>
            <a:miter lim="800000"/>
            <a:headEnd/>
            <a:tailEnd/>
          </a:ln>
        </p:spPr>
      </p:pic>
      <p:sp>
        <p:nvSpPr>
          <p:cNvPr id="151" name="Text Box 52"/>
          <p:cNvSpPr txBox="1">
            <a:spLocks noChangeArrowheads="1"/>
          </p:cNvSpPr>
          <p:nvPr/>
        </p:nvSpPr>
        <p:spPr bwMode="auto">
          <a:xfrm>
            <a:off x="1983474" y="3232714"/>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a:sym typeface="Arial"/>
              </a:rPr>
              <a:t>Select the optical fiber type and input the number.</a:t>
            </a:r>
            <a:endParaRPr lang="zh-CN" altLang="en-US" sz="1000" b="1" dirty="0">
              <a:latin typeface="Arial"/>
              <a:ea typeface="微软雅黑"/>
              <a:sym typeface="Arial"/>
            </a:endParaRPr>
          </a:p>
        </p:txBody>
      </p:sp>
      <p:sp>
        <p:nvSpPr>
          <p:cNvPr id="152" name="右箭头 151"/>
          <p:cNvSpPr>
            <a:spLocks noChangeArrowheads="1"/>
          </p:cNvSpPr>
          <p:nvPr/>
        </p:nvSpPr>
        <p:spPr bwMode="auto">
          <a:xfrm rot="5400000">
            <a:off x="970335" y="2979869"/>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sp>
        <p:nvSpPr>
          <p:cNvPr id="154" name="矩形 153"/>
          <p:cNvSpPr/>
          <p:nvPr/>
        </p:nvSpPr>
        <p:spPr>
          <a:xfrm>
            <a:off x="553065" y="3178822"/>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Configure optical </a:t>
            </a:r>
          </a:p>
          <a:p>
            <a:pPr algn="ctr"/>
            <a:r>
              <a:rPr lang="en-US" altLang="zh-CN" sz="900" b="1" dirty="0" smtClean="0">
                <a:solidFill>
                  <a:schemeClr val="bg1"/>
                </a:solidFill>
                <a:latin typeface="Arial"/>
                <a:ea typeface="微软雅黑"/>
                <a:sym typeface="Arial"/>
              </a:rPr>
              <a:t>fibers and cables.</a:t>
            </a:r>
            <a:endParaRPr lang="zh-CN" altLang="en-US" sz="900" b="1" dirty="0">
              <a:solidFill>
                <a:schemeClr val="bg1"/>
              </a:solidFill>
              <a:latin typeface="Arial"/>
              <a:ea typeface="微软雅黑"/>
              <a:sym typeface="Arial"/>
            </a:endParaRPr>
          </a:p>
        </p:txBody>
      </p:sp>
      <p:sp>
        <p:nvSpPr>
          <p:cNvPr id="155" name="右箭头 154"/>
          <p:cNvSpPr/>
          <p:nvPr/>
        </p:nvSpPr>
        <p:spPr>
          <a:xfrm>
            <a:off x="1675037" y="3829953"/>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panose="020B0503020204020204" pitchFamily="34" charset="-122"/>
              <a:sym typeface="Arial"/>
            </a:endParaRPr>
          </a:p>
        </p:txBody>
      </p:sp>
      <p:sp>
        <p:nvSpPr>
          <p:cNvPr id="156" name="圆角矩形 155"/>
          <p:cNvSpPr>
            <a:spLocks noChangeArrowheads="1"/>
          </p:cNvSpPr>
          <p:nvPr/>
        </p:nvSpPr>
        <p:spPr bwMode="auto">
          <a:xfrm>
            <a:off x="1962846" y="3772941"/>
            <a:ext cx="5548426"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pic>
        <p:nvPicPr>
          <p:cNvPr id="166" name="矩形 92"/>
          <p:cNvPicPr>
            <a:picLocks noChangeArrowheads="1"/>
          </p:cNvPicPr>
          <p:nvPr/>
        </p:nvPicPr>
        <p:blipFill>
          <a:blip r:embed="rId4" cstate="print"/>
          <a:srcRect/>
          <a:stretch>
            <a:fillRect/>
          </a:stretch>
        </p:blipFill>
        <p:spPr bwMode="auto">
          <a:xfrm>
            <a:off x="1858057" y="3818544"/>
            <a:ext cx="5653215" cy="288089"/>
          </a:xfrm>
          <a:prstGeom prst="rect">
            <a:avLst/>
          </a:prstGeom>
          <a:noFill/>
          <a:ln w="9525">
            <a:noFill/>
            <a:miter lim="800000"/>
            <a:headEnd/>
            <a:tailEnd/>
          </a:ln>
        </p:spPr>
      </p:pic>
      <p:sp>
        <p:nvSpPr>
          <p:cNvPr id="168" name="矩形 167"/>
          <p:cNvSpPr/>
          <p:nvPr/>
        </p:nvSpPr>
        <p:spPr>
          <a:xfrm>
            <a:off x="553065" y="3771262"/>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r>
              <a:rPr lang="en-US" altLang="zh-CN" sz="900" b="1" dirty="0" smtClean="0">
                <a:solidFill>
                  <a:schemeClr val="bg1"/>
                </a:solidFill>
                <a:latin typeface="Arial"/>
                <a:ea typeface="微软雅黑"/>
                <a:sym typeface="Arial"/>
              </a:rPr>
              <a:t>Select value-added</a:t>
            </a:r>
          </a:p>
          <a:p>
            <a:pPr algn="ctr"/>
            <a:r>
              <a:rPr lang="en-US" altLang="zh-CN" sz="900" b="1" dirty="0" smtClean="0">
                <a:solidFill>
                  <a:schemeClr val="bg1"/>
                </a:solidFill>
                <a:latin typeface="Arial"/>
                <a:ea typeface="微软雅黑"/>
                <a:sym typeface="Arial"/>
              </a:rPr>
              <a:t> functions.</a:t>
            </a:r>
            <a:endParaRPr lang="zh-CN" altLang="en-US" sz="900" b="1" dirty="0">
              <a:solidFill>
                <a:schemeClr val="bg1"/>
              </a:solidFill>
              <a:latin typeface="Arial"/>
              <a:ea typeface="微软雅黑"/>
              <a:sym typeface="Arial"/>
            </a:endParaRPr>
          </a:p>
        </p:txBody>
      </p:sp>
      <p:sp>
        <p:nvSpPr>
          <p:cNvPr id="3" name="文本框 2"/>
          <p:cNvSpPr txBox="1"/>
          <p:nvPr/>
        </p:nvSpPr>
        <p:spPr>
          <a:xfrm>
            <a:off x="395536" y="4372744"/>
            <a:ext cx="588623" cy="246221"/>
          </a:xfrm>
          <a:prstGeom prst="rect">
            <a:avLst/>
          </a:prstGeom>
          <a:noFill/>
        </p:spPr>
        <p:txBody>
          <a:bodyPr wrap="none" rtlCol="0">
            <a:spAutoFit/>
          </a:bodyPr>
          <a:lstStyle/>
          <a:p>
            <a:r>
              <a:rPr lang="en-US" altLang="zh-CN" sz="1000" dirty="0" smtClean="0">
                <a:latin typeface="Arial"/>
                <a:ea typeface="微软雅黑" panose="020B0503020204020204" pitchFamily="34" charset="-122"/>
              </a:rPr>
              <a:t>Notes: </a:t>
            </a:r>
            <a:endParaRPr lang="zh-CN" altLang="en-US" sz="1000" dirty="0">
              <a:latin typeface="Arial"/>
              <a:ea typeface="微软雅黑" panose="020B0503020204020204" pitchFamily="34" charset="-122"/>
            </a:endParaRPr>
          </a:p>
        </p:txBody>
      </p:sp>
      <p:sp>
        <p:nvSpPr>
          <p:cNvPr id="50" name="Text Box 52"/>
          <p:cNvSpPr txBox="1">
            <a:spLocks noChangeArrowheads="1"/>
          </p:cNvSpPr>
          <p:nvPr/>
        </p:nvSpPr>
        <p:spPr bwMode="auto">
          <a:xfrm>
            <a:off x="2203736" y="3848664"/>
            <a:ext cx="5032559" cy="223922"/>
          </a:xfrm>
          <a:prstGeom prst="rect">
            <a:avLst/>
          </a:prstGeom>
          <a:noFill/>
          <a:ln w="9525">
            <a:noFill/>
            <a:miter lim="800000"/>
            <a:headEnd/>
            <a:tailEnd/>
          </a:ln>
        </p:spPr>
        <p:txBody>
          <a:bodyPr wrap="none" lIns="84010" tIns="42005" rIns="84010" bIns="42005" anchor="ctr"/>
          <a:lstStyle/>
          <a:p>
            <a:pPr algn="ctr" defTabSz="685035"/>
            <a:r>
              <a:rPr lang="en-US" altLang="zh-CN" sz="900" b="1" dirty="0" smtClean="0">
                <a:latin typeface="Arial"/>
                <a:ea typeface="微软雅黑"/>
                <a:sym typeface="Arial"/>
              </a:rPr>
              <a:t>Select the value-added functions and input the number </a:t>
            </a:r>
          </a:p>
          <a:p>
            <a:pPr algn="ctr" defTabSz="685035"/>
            <a:r>
              <a:rPr lang="en-US" altLang="zh-CN" sz="900" b="1" dirty="0" smtClean="0">
                <a:latin typeface="Arial"/>
                <a:ea typeface="微软雅黑"/>
                <a:sym typeface="Arial"/>
              </a:rPr>
              <a:t>(the number of block storage basic software packages is not configurable </a:t>
            </a:r>
          </a:p>
          <a:p>
            <a:pPr algn="ctr" defTabSz="685035"/>
            <a:r>
              <a:rPr lang="en-US" altLang="zh-CN" sz="900" b="1" dirty="0" smtClean="0">
                <a:latin typeface="Arial"/>
                <a:ea typeface="微软雅黑"/>
                <a:sym typeface="Arial"/>
              </a:rPr>
              <a:t>and must be configured during the configuration of the controller enclosure.)</a:t>
            </a:r>
            <a:endParaRPr lang="zh-CN" altLang="en-US" sz="900" b="1" dirty="0">
              <a:latin typeface="Arial"/>
              <a:ea typeface="微软雅黑"/>
              <a:sym typeface="Arial"/>
            </a:endParaRPr>
          </a:p>
        </p:txBody>
      </p:sp>
      <p:sp>
        <p:nvSpPr>
          <p:cNvPr id="51" name="圆角矩形 50"/>
          <p:cNvSpPr>
            <a:spLocks noChangeArrowheads="1"/>
          </p:cNvSpPr>
          <p:nvPr/>
        </p:nvSpPr>
        <p:spPr bwMode="auto">
          <a:xfrm>
            <a:off x="2000942" y="1084358"/>
            <a:ext cx="464690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panose="020B0503020204020204" pitchFamily="34" charset="-122"/>
              <a:sym typeface="Arial"/>
            </a:endParaRPr>
          </a:p>
        </p:txBody>
      </p:sp>
      <p:pic>
        <p:nvPicPr>
          <p:cNvPr id="53" name="矩形 92"/>
          <p:cNvPicPr>
            <a:picLocks noChangeArrowheads="1"/>
          </p:cNvPicPr>
          <p:nvPr/>
        </p:nvPicPr>
        <p:blipFill>
          <a:blip r:embed="rId4" cstate="print"/>
          <a:srcRect/>
          <a:stretch>
            <a:fillRect/>
          </a:stretch>
        </p:blipFill>
        <p:spPr bwMode="auto">
          <a:xfrm>
            <a:off x="2123728" y="1129264"/>
            <a:ext cx="2160000" cy="288089"/>
          </a:xfrm>
          <a:prstGeom prst="rect">
            <a:avLst/>
          </a:prstGeom>
          <a:noFill/>
          <a:ln w="9525">
            <a:noFill/>
            <a:miter lim="800000"/>
            <a:headEnd/>
            <a:tailEnd/>
          </a:ln>
        </p:spPr>
      </p:pic>
      <p:sp>
        <p:nvSpPr>
          <p:cNvPr id="54" name="Text Box 52"/>
          <p:cNvSpPr txBox="1">
            <a:spLocks noChangeArrowheads="1"/>
          </p:cNvSpPr>
          <p:nvPr/>
        </p:nvSpPr>
        <p:spPr bwMode="auto">
          <a:xfrm>
            <a:off x="2243568" y="1137226"/>
            <a:ext cx="1945486" cy="229589"/>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panose="020B0503020204020204" pitchFamily="34" charset="-122"/>
                <a:sym typeface="Arial"/>
              </a:rPr>
              <a:t>Select the power model (AC/DC).</a:t>
            </a:r>
            <a:endParaRPr lang="zh-CN" altLang="en-US" sz="1000" dirty="0">
              <a:latin typeface="Arial"/>
              <a:ea typeface="微软雅黑" panose="020B0503020204020204" pitchFamily="34" charset="-122"/>
              <a:sym typeface="Arial"/>
            </a:endParaRPr>
          </a:p>
        </p:txBody>
      </p:sp>
      <p:pic>
        <p:nvPicPr>
          <p:cNvPr id="55" name="矩形 92"/>
          <p:cNvPicPr>
            <a:picLocks noChangeArrowheads="1"/>
          </p:cNvPicPr>
          <p:nvPr/>
        </p:nvPicPr>
        <p:blipFill>
          <a:blip r:embed="rId4" cstate="print"/>
          <a:srcRect/>
          <a:stretch>
            <a:fillRect/>
          </a:stretch>
        </p:blipFill>
        <p:spPr bwMode="auto">
          <a:xfrm>
            <a:off x="4355976" y="1129338"/>
            <a:ext cx="2160000" cy="288089"/>
          </a:xfrm>
          <a:prstGeom prst="rect">
            <a:avLst/>
          </a:prstGeom>
          <a:noFill/>
          <a:ln w="9525">
            <a:noFill/>
            <a:miter lim="800000"/>
            <a:headEnd/>
            <a:tailEnd/>
          </a:ln>
        </p:spPr>
      </p:pic>
      <p:sp>
        <p:nvSpPr>
          <p:cNvPr id="58" name="Text Box 52"/>
          <p:cNvSpPr txBox="1">
            <a:spLocks noChangeArrowheads="1"/>
          </p:cNvSpPr>
          <p:nvPr/>
        </p:nvSpPr>
        <p:spPr bwMode="auto">
          <a:xfrm>
            <a:off x="4417033" y="1143909"/>
            <a:ext cx="2124000"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panose="020B0503020204020204" pitchFamily="34" charset="-122"/>
                <a:sym typeface="Arial"/>
              </a:rPr>
              <a:t>Select SAN or SAN+NAS.</a:t>
            </a:r>
            <a:endParaRPr lang="zh-CN" altLang="en-US" sz="1000" dirty="0">
              <a:latin typeface="Arial"/>
              <a:ea typeface="微软雅黑" panose="020B0503020204020204" pitchFamily="34" charset="-122"/>
              <a:sym typeface="Arial"/>
            </a:endParaRPr>
          </a:p>
        </p:txBody>
      </p:sp>
      <p:sp>
        <p:nvSpPr>
          <p:cNvPr id="59" name="右箭头 58"/>
          <p:cNvSpPr/>
          <p:nvPr/>
        </p:nvSpPr>
        <p:spPr>
          <a:xfrm>
            <a:off x="4211960" y="1197107"/>
            <a:ext cx="199189" cy="1246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panose="020B0503020204020204" pitchFamily="34" charset="-122"/>
              <a:sym typeface="Arial"/>
            </a:endParaRPr>
          </a:p>
        </p:txBody>
      </p:sp>
    </p:spTree>
    <p:extLst>
      <p:ext uri="{BB962C8B-B14F-4D97-AF65-F5344CB8AC3E}">
        <p14:creationId xmlns:p14="http://schemas.microsoft.com/office/powerpoint/2010/main" xmlns="" val="1315521305"/>
      </p:ext>
    </p:extLst>
  </p:cSld>
  <p:clrMapOvr>
    <a:masterClrMapping/>
  </p:clrMapOvr>
  <p:transition advTm="13959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占位符 3"/>
          <p:cNvGraphicFramePr>
            <a:graphicFrameLocks noGrp="1"/>
          </p:cNvGraphicFramePr>
          <p:nvPr>
            <p:ph type="tbl" idx="1"/>
            <p:extLst>
              <p:ext uri="{D42A27DB-BD31-4B8C-83A1-F6EECF244321}">
                <p14:modId xmlns:p14="http://schemas.microsoft.com/office/powerpoint/2010/main" xmlns="" val="2701534287"/>
              </p:ext>
            </p:extLst>
          </p:nvPr>
        </p:nvGraphicFramePr>
        <p:xfrm>
          <a:off x="467544" y="772344"/>
          <a:ext cx="8352928" cy="3754408"/>
        </p:xfrm>
        <a:graphic>
          <a:graphicData uri="http://schemas.openxmlformats.org/drawingml/2006/table">
            <a:tbl>
              <a:tblPr firstRow="1" bandRow="1">
                <a:tableStyleId>{5C22544A-7EE6-4342-B048-85BDC9FD1C3A}</a:tableStyleId>
              </a:tblPr>
              <a:tblGrid>
                <a:gridCol w="2880320"/>
                <a:gridCol w="5472608"/>
              </a:tblGrid>
              <a:tr h="409800">
                <a:tc>
                  <a:txBody>
                    <a:bodyPr/>
                    <a:lstStyle/>
                    <a:p>
                      <a:r>
                        <a:rPr lang="en-US" altLang="zh-CN" sz="1400" b="1" dirty="0" smtClean="0">
                          <a:latin typeface="Arial" pitchFamily="34" charset="0"/>
                          <a:ea typeface="微软雅黑" pitchFamily="34" charset="-122"/>
                          <a:cs typeface="Arial" pitchFamily="34" charset="0"/>
                        </a:rPr>
                        <a:t>Configuration Item</a:t>
                      </a:r>
                      <a:endParaRPr lang="zh-CN" altLang="en-US" sz="1400" b="1" dirty="0">
                        <a:latin typeface="Arial" pitchFamily="34" charset="0"/>
                        <a:ea typeface="微软雅黑" pitchFamily="34" charset="-122"/>
                        <a:cs typeface="Arial" pitchFamily="34" charset="0"/>
                      </a:endParaRPr>
                    </a:p>
                  </a:txBody>
                  <a:tcPr/>
                </a:tc>
                <a:tc>
                  <a:txBody>
                    <a:bodyPr/>
                    <a:lstStyle/>
                    <a:p>
                      <a:pPr algn="l" fontAlgn="ctr"/>
                      <a:r>
                        <a:rPr lang="en-US" altLang="zh-CN" sz="1400" b="1" i="0" u="none" strike="noStrike" dirty="0" smtClean="0">
                          <a:latin typeface="Arial" pitchFamily="34" charset="0"/>
                          <a:ea typeface="微软雅黑"/>
                          <a:cs typeface="Arial" pitchFamily="34" charset="0"/>
                          <a:sym typeface="Arial"/>
                        </a:rPr>
                        <a:t>Configuration</a:t>
                      </a:r>
                      <a:r>
                        <a:rPr lang="en-US" altLang="zh-CN" sz="1400" b="1" i="0" u="none" strike="noStrike" baseline="0" dirty="0" smtClean="0">
                          <a:latin typeface="Arial" pitchFamily="34" charset="0"/>
                          <a:ea typeface="微软雅黑"/>
                          <a:cs typeface="Arial" pitchFamily="34" charset="0"/>
                          <a:sym typeface="Arial"/>
                        </a:rPr>
                        <a:t> and Quotation</a:t>
                      </a:r>
                      <a:endParaRPr lang="zh-CN" altLang="en-US" sz="1400" b="1" i="0" u="none" strike="noStrike" dirty="0">
                        <a:latin typeface="Arial" pitchFamily="34" charset="0"/>
                        <a:ea typeface="微软雅黑"/>
                        <a:cs typeface="Arial" pitchFamily="34" charset="0"/>
                        <a:sym typeface="Arial"/>
                      </a:endParaRPr>
                    </a:p>
                  </a:txBody>
                  <a:tcPr/>
                </a:tc>
              </a:tr>
              <a:tr h="413059">
                <a:tc>
                  <a:txBody>
                    <a:bodyPr/>
                    <a:lstStyle/>
                    <a:p>
                      <a:r>
                        <a:rPr lang="en-US" altLang="zh-CN" sz="1100" b="0" dirty="0" smtClean="0">
                          <a:latin typeface="Arial" pitchFamily="34" charset="0"/>
                          <a:ea typeface="微软雅黑" pitchFamily="34" charset="-122"/>
                          <a:cs typeface="Arial" pitchFamily="34" charset="0"/>
                        </a:rPr>
                        <a:t>4</a:t>
                      </a:r>
                      <a:r>
                        <a:rPr lang="zh-CN" altLang="en-US" sz="1100" b="0" dirty="0" smtClean="0">
                          <a:latin typeface="Arial" pitchFamily="34" charset="0"/>
                          <a:ea typeface="微软雅黑" pitchFamily="34" charset="-122"/>
                          <a:cs typeface="Arial" pitchFamily="34" charset="0"/>
                        </a:rPr>
                        <a:t>*</a:t>
                      </a:r>
                      <a:r>
                        <a:rPr lang="en-US" altLang="zh-CN" sz="1100" b="0" dirty="0" smtClean="0">
                          <a:latin typeface="Arial" pitchFamily="34" charset="0"/>
                          <a:ea typeface="微软雅黑" pitchFamily="34" charset="-122"/>
                          <a:cs typeface="Arial" pitchFamily="34" charset="0"/>
                        </a:rPr>
                        <a:t>SmartIO I/O</a:t>
                      </a:r>
                      <a:r>
                        <a:rPr lang="zh-CN" altLang="en-US" sz="1100" b="0" baseline="0" dirty="0" smtClean="0">
                          <a:latin typeface="Arial" pitchFamily="34" charset="0"/>
                          <a:ea typeface="微软雅黑" pitchFamily="34" charset="-122"/>
                          <a:cs typeface="Arial" pitchFamily="34" charset="0"/>
                        </a:rPr>
                        <a:t> </a:t>
                      </a:r>
                      <a:r>
                        <a:rPr lang="en-US" altLang="zh-CN" sz="1100" b="0" baseline="0" dirty="0" smtClean="0">
                          <a:latin typeface="Arial" pitchFamily="34" charset="0"/>
                          <a:ea typeface="微软雅黑" pitchFamily="34" charset="-122"/>
                          <a:cs typeface="Arial" pitchFamily="34" charset="0"/>
                        </a:rPr>
                        <a:t>module </a:t>
                      </a:r>
                      <a:r>
                        <a:rPr lang="en-US" altLang="zh-CN" sz="1100" b="0" dirty="0" smtClean="0">
                          <a:latin typeface="Arial" pitchFamily="34" charset="0"/>
                          <a:ea typeface="微软雅黑" pitchFamily="34" charset="-122"/>
                          <a:cs typeface="Arial" pitchFamily="34" charset="0"/>
                        </a:rPr>
                        <a:t>(SFP+, 10Gb ETH)</a:t>
                      </a:r>
                      <a:endParaRPr lang="zh-CN" altLang="en-US" sz="1100" b="0" dirty="0">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Optional (recommended), sold</a:t>
                      </a:r>
                      <a:r>
                        <a:rPr lang="en-US" altLang="zh-CN" sz="1100" b="0" baseline="0" dirty="0" smtClean="0">
                          <a:latin typeface="Arial" pitchFamily="34" charset="0"/>
                          <a:ea typeface="微软雅黑" pitchFamily="34" charset="-122"/>
                          <a:cs typeface="Arial" pitchFamily="34" charset="0"/>
                        </a:rPr>
                        <a:t> and configured in pairs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baseline="0" dirty="0" smtClean="0">
                          <a:latin typeface="Arial" pitchFamily="34" charset="0"/>
                          <a:ea typeface="微软雅黑" pitchFamily="34" charset="-122"/>
                          <a:cs typeface="Arial" pitchFamily="34" charset="0"/>
                        </a:rPr>
                        <a:t>Supporting </a:t>
                      </a:r>
                      <a:r>
                        <a:rPr lang="en-US" altLang="zh-CN" sz="1100" b="0" dirty="0" smtClean="0">
                          <a:latin typeface="Arial" pitchFamily="34" charset="0"/>
                          <a:ea typeface="微软雅黑" pitchFamily="34" charset="-122"/>
                          <a:cs typeface="Arial" pitchFamily="34" charset="0"/>
                        </a:rPr>
                        <a:t>FcoE on 10GE and</a:t>
                      </a:r>
                      <a:r>
                        <a:rPr lang="en-US" altLang="zh-CN" sz="1100" b="0" baseline="0" dirty="0" smtClean="0">
                          <a:latin typeface="Arial" pitchFamily="34" charset="0"/>
                          <a:ea typeface="微软雅黑" pitchFamily="34" charset="-122"/>
                          <a:cs typeface="Arial" pitchFamily="34" charset="0"/>
                        </a:rPr>
                        <a:t> </a:t>
                      </a:r>
                      <a:r>
                        <a:rPr lang="en-US" altLang="zh-CN" sz="1100" b="0" dirty="0" smtClean="0">
                          <a:latin typeface="Arial" pitchFamily="34" charset="0"/>
                          <a:ea typeface="微软雅黑" pitchFamily="34" charset="-122"/>
                          <a:cs typeface="Arial" pitchFamily="34" charset="0"/>
                        </a:rPr>
                        <a:t>VN2VF interfaces</a:t>
                      </a:r>
                      <a:endParaRPr lang="zh-CN" altLang="en-US" sz="1100" b="0" dirty="0" smtClean="0">
                        <a:latin typeface="Arial" pitchFamily="34" charset="0"/>
                        <a:ea typeface="微软雅黑" pitchFamily="34" charset="-122"/>
                        <a:cs typeface="Arial" pitchFamily="34" charset="0"/>
                      </a:endParaRPr>
                    </a:p>
                  </a:txBody>
                  <a:tcPr/>
                </a:tc>
              </a:tr>
              <a:tr h="306562">
                <a:tc>
                  <a:txBody>
                    <a:bodyPr/>
                    <a:lstStyle/>
                    <a:p>
                      <a:r>
                        <a:rPr lang="en-US" altLang="zh-CN" sz="1100" b="0" dirty="0" smtClean="0">
                          <a:latin typeface="Arial" pitchFamily="34" charset="0"/>
                          <a:ea typeface="微软雅黑" pitchFamily="34" charset="-122"/>
                          <a:cs typeface="Arial" pitchFamily="34" charset="0"/>
                        </a:rPr>
                        <a:t>4</a:t>
                      </a:r>
                      <a:r>
                        <a:rPr lang="zh-CN" altLang="en-US" sz="1100" b="0" dirty="0" smtClean="0">
                          <a:latin typeface="Arial" pitchFamily="34" charset="0"/>
                          <a:ea typeface="微软雅黑" pitchFamily="34" charset="-122"/>
                          <a:cs typeface="Arial" pitchFamily="34" charset="0"/>
                        </a:rPr>
                        <a:t>*</a:t>
                      </a:r>
                      <a:r>
                        <a:rPr lang="en-US" altLang="zh-CN" sz="1100" b="0" dirty="0" smtClean="0">
                          <a:latin typeface="Arial" pitchFamily="34" charset="0"/>
                          <a:ea typeface="微软雅黑" pitchFamily="34" charset="-122"/>
                          <a:cs typeface="Arial" pitchFamily="34" charset="0"/>
                        </a:rPr>
                        <a:t>SmartIO I/O</a:t>
                      </a:r>
                      <a:r>
                        <a:rPr lang="zh-CN" altLang="en-US" sz="1100" b="0" baseline="0" dirty="0" smtClean="0">
                          <a:latin typeface="Arial" pitchFamily="34" charset="0"/>
                          <a:ea typeface="微软雅黑" pitchFamily="34" charset="-122"/>
                          <a:cs typeface="Arial" pitchFamily="34" charset="0"/>
                        </a:rPr>
                        <a:t> </a:t>
                      </a:r>
                      <a:r>
                        <a:rPr lang="en-US" altLang="zh-CN" sz="1100" b="0" baseline="0" dirty="0" smtClean="0">
                          <a:latin typeface="Arial" pitchFamily="34" charset="0"/>
                          <a:ea typeface="微软雅黑" pitchFamily="34" charset="-122"/>
                          <a:cs typeface="Arial" pitchFamily="34" charset="0"/>
                        </a:rPr>
                        <a:t>module </a:t>
                      </a:r>
                      <a:r>
                        <a:rPr lang="en-US" altLang="zh-CN" sz="1100" b="0" dirty="0" smtClean="0">
                          <a:latin typeface="Arial" pitchFamily="34" charset="0"/>
                          <a:ea typeface="微软雅黑" pitchFamily="34" charset="-122"/>
                          <a:cs typeface="Arial" pitchFamily="34" charset="0"/>
                        </a:rPr>
                        <a:t>(SFP+, 8Gb FC)</a:t>
                      </a:r>
                      <a:endParaRPr lang="zh-CN" altLang="en-US" sz="1100" b="0" dirty="0">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Optional (recommended), sold</a:t>
                      </a:r>
                      <a:r>
                        <a:rPr lang="en-US" altLang="zh-CN" sz="1100" b="0" baseline="0" dirty="0" smtClean="0">
                          <a:latin typeface="Arial" pitchFamily="34" charset="0"/>
                          <a:ea typeface="微软雅黑" pitchFamily="34" charset="-122"/>
                          <a:cs typeface="Arial" pitchFamily="34" charset="0"/>
                        </a:rPr>
                        <a:t> and configured in pairs </a:t>
                      </a:r>
                    </a:p>
                  </a:txBody>
                  <a:tcPr/>
                </a:tc>
              </a:tr>
              <a:tr h="306562">
                <a:tc>
                  <a:txBody>
                    <a:bodyPr/>
                    <a:lstStyle/>
                    <a:p>
                      <a:r>
                        <a:rPr lang="en-US" altLang="zh-CN" sz="1100" b="0" dirty="0" smtClean="0">
                          <a:latin typeface="Arial" pitchFamily="34" charset="0"/>
                          <a:ea typeface="微软雅黑" pitchFamily="34" charset="-122"/>
                          <a:cs typeface="Arial" pitchFamily="34" charset="0"/>
                        </a:rPr>
                        <a:t>4</a:t>
                      </a:r>
                      <a:r>
                        <a:rPr lang="zh-CN" altLang="en-US" sz="1100" b="0" dirty="0" smtClean="0">
                          <a:latin typeface="Arial" pitchFamily="34" charset="0"/>
                          <a:ea typeface="微软雅黑" pitchFamily="34" charset="-122"/>
                          <a:cs typeface="Arial" pitchFamily="34" charset="0"/>
                        </a:rPr>
                        <a:t>*</a:t>
                      </a:r>
                      <a:r>
                        <a:rPr lang="en-US" altLang="zh-CN" sz="1100" b="0" dirty="0" smtClean="0">
                          <a:latin typeface="Arial" pitchFamily="34" charset="0"/>
                          <a:ea typeface="微软雅黑" pitchFamily="34" charset="-122"/>
                          <a:cs typeface="Arial" pitchFamily="34" charset="0"/>
                        </a:rPr>
                        <a:t>SmartIO I/O </a:t>
                      </a:r>
                      <a:r>
                        <a:rPr lang="en-US" altLang="zh-CN" sz="1100" b="0" baseline="0" dirty="0" smtClean="0">
                          <a:latin typeface="Arial" pitchFamily="34" charset="0"/>
                          <a:ea typeface="微软雅黑" pitchFamily="34" charset="-122"/>
                          <a:cs typeface="Arial" pitchFamily="34" charset="0"/>
                        </a:rPr>
                        <a:t>module </a:t>
                      </a:r>
                      <a:r>
                        <a:rPr lang="en-US" altLang="zh-CN" sz="1100" b="0" dirty="0" smtClean="0">
                          <a:latin typeface="Arial" pitchFamily="34" charset="0"/>
                          <a:ea typeface="微软雅黑" pitchFamily="34" charset="-122"/>
                          <a:cs typeface="Arial" pitchFamily="34" charset="0"/>
                        </a:rPr>
                        <a:t>(SFP+, 16Gb FC)</a:t>
                      </a:r>
                      <a:endParaRPr lang="zh-CN" altLang="en-US" sz="1100" b="0" dirty="0">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Optional (recommended), sold</a:t>
                      </a:r>
                      <a:r>
                        <a:rPr lang="en-US" altLang="zh-CN" sz="1100" b="0" baseline="0" dirty="0" smtClean="0">
                          <a:latin typeface="Arial" pitchFamily="34" charset="0"/>
                          <a:ea typeface="微软雅黑" pitchFamily="34" charset="-122"/>
                          <a:cs typeface="Arial" pitchFamily="34" charset="0"/>
                        </a:rPr>
                        <a:t> and configured in pairs </a:t>
                      </a:r>
                    </a:p>
                  </a:txBody>
                  <a:tcPr/>
                </a:tc>
              </a:tr>
              <a:tr h="306562">
                <a:tc>
                  <a:txBody>
                    <a:bodyPr/>
                    <a:lstStyle/>
                    <a:p>
                      <a:r>
                        <a:rPr lang="en-US" altLang="zh-CN" sz="1100" b="0" dirty="0" smtClean="0">
                          <a:latin typeface="Arial" pitchFamily="34" charset="0"/>
                          <a:ea typeface="微软雅黑" pitchFamily="34" charset="-122"/>
                          <a:cs typeface="Arial" pitchFamily="34" charset="0"/>
                        </a:rPr>
                        <a:t>4</a:t>
                      </a:r>
                      <a:r>
                        <a:rPr lang="zh-CN" altLang="en-US" sz="1100" b="0" dirty="0" smtClean="0">
                          <a:latin typeface="Arial" pitchFamily="34" charset="0"/>
                          <a:ea typeface="微软雅黑" pitchFamily="34" charset="-122"/>
                          <a:cs typeface="Arial" pitchFamily="34" charset="0"/>
                        </a:rPr>
                        <a:t>*</a:t>
                      </a:r>
                      <a:r>
                        <a:rPr lang="en-US" altLang="zh-CN" sz="1100" b="0" dirty="0" smtClean="0">
                          <a:latin typeface="Arial" pitchFamily="34" charset="0"/>
                          <a:ea typeface="微软雅黑" pitchFamily="34" charset="-122"/>
                          <a:cs typeface="Arial" pitchFamily="34" charset="0"/>
                        </a:rPr>
                        <a:t>1Gbps Ethernet I/O </a:t>
                      </a:r>
                      <a:r>
                        <a:rPr lang="en-US" altLang="zh-CN" sz="1100" b="0" baseline="0" dirty="0" smtClean="0">
                          <a:latin typeface="Arial" pitchFamily="34" charset="0"/>
                          <a:ea typeface="微软雅黑" pitchFamily="34" charset="-122"/>
                          <a:cs typeface="Arial" pitchFamily="34" charset="0"/>
                        </a:rPr>
                        <a:t>module</a:t>
                      </a:r>
                      <a:endParaRPr lang="zh-CN" altLang="en-US" sz="1100" b="0" dirty="0">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Optional, sold</a:t>
                      </a:r>
                      <a:r>
                        <a:rPr lang="en-US" altLang="zh-CN" sz="1100" b="0" baseline="0" dirty="0" smtClean="0">
                          <a:latin typeface="Arial" pitchFamily="34" charset="0"/>
                          <a:ea typeface="微软雅黑" pitchFamily="34" charset="-122"/>
                          <a:cs typeface="Arial" pitchFamily="34" charset="0"/>
                        </a:rPr>
                        <a:t> and configured in pairs </a:t>
                      </a:r>
                    </a:p>
                  </a:txBody>
                  <a:tcPr/>
                </a:tc>
              </a:tr>
              <a:tr h="783512">
                <a:tc>
                  <a:txBody>
                    <a:bodyPr/>
                    <a:lstStyle/>
                    <a:p>
                      <a:r>
                        <a:rPr lang="en-US" altLang="zh-CN" sz="1100" b="0" dirty="0" smtClean="0">
                          <a:latin typeface="Arial" pitchFamily="34" charset="0"/>
                          <a:ea typeface="微软雅黑" pitchFamily="34" charset="-122"/>
                          <a:cs typeface="Arial" pitchFamily="34" charset="0"/>
                        </a:rPr>
                        <a:t>4</a:t>
                      </a:r>
                      <a:r>
                        <a:rPr lang="zh-CN" altLang="en-US" sz="1100" b="0" dirty="0" smtClean="0">
                          <a:latin typeface="Arial" pitchFamily="34" charset="0"/>
                          <a:ea typeface="微软雅黑" pitchFamily="34" charset="-122"/>
                          <a:cs typeface="Arial" pitchFamily="34" charset="0"/>
                        </a:rPr>
                        <a:t>*</a:t>
                      </a:r>
                      <a:r>
                        <a:rPr lang="en-US" altLang="zh-CN" sz="1100" b="0" dirty="0" smtClean="0">
                          <a:latin typeface="Arial" pitchFamily="34" charset="0"/>
                          <a:ea typeface="微软雅黑" pitchFamily="34" charset="-122"/>
                          <a:cs typeface="Arial" pitchFamily="34" charset="0"/>
                        </a:rPr>
                        <a:t>8Gbps Fibre Channel</a:t>
                      </a:r>
                      <a:r>
                        <a:rPr lang="en-US" altLang="zh-CN" sz="1100" b="0" baseline="0" dirty="0" smtClean="0">
                          <a:latin typeface="Arial" pitchFamily="34" charset="0"/>
                          <a:ea typeface="微软雅黑" pitchFamily="34" charset="-122"/>
                          <a:cs typeface="Arial" pitchFamily="34" charset="0"/>
                        </a:rPr>
                        <a:t> </a:t>
                      </a:r>
                      <a:r>
                        <a:rPr lang="en-US" altLang="zh-CN" sz="1100" b="0" dirty="0" smtClean="0">
                          <a:latin typeface="Arial" pitchFamily="34" charset="0"/>
                          <a:ea typeface="微软雅黑" pitchFamily="34" charset="-122"/>
                          <a:cs typeface="Arial" pitchFamily="34" charset="0"/>
                        </a:rPr>
                        <a:t>I/O</a:t>
                      </a:r>
                      <a:r>
                        <a:rPr lang="zh-CN" altLang="en-US" sz="1100" b="0" dirty="0" smtClean="0">
                          <a:latin typeface="Arial" pitchFamily="34" charset="0"/>
                          <a:ea typeface="微软雅黑" pitchFamily="34" charset="-122"/>
                          <a:cs typeface="Arial" pitchFamily="34" charset="0"/>
                        </a:rPr>
                        <a:t> </a:t>
                      </a:r>
                      <a:r>
                        <a:rPr lang="en-US" altLang="zh-CN" sz="1100" b="0" baseline="0" dirty="0" smtClean="0">
                          <a:latin typeface="Arial" pitchFamily="34" charset="0"/>
                          <a:ea typeface="微软雅黑" pitchFamily="34" charset="-122"/>
                          <a:cs typeface="Arial" pitchFamily="34" charset="0"/>
                        </a:rPr>
                        <a:t>module </a:t>
                      </a:r>
                      <a:r>
                        <a:rPr lang="en-US" altLang="zh-CN" sz="1100" b="0" dirty="0" smtClean="0">
                          <a:latin typeface="Arial" pitchFamily="34" charset="0"/>
                          <a:ea typeface="微软雅黑" pitchFamily="34" charset="-122"/>
                          <a:cs typeface="Arial" pitchFamily="34" charset="0"/>
                        </a:rPr>
                        <a:t>(4 ports)</a:t>
                      </a:r>
                      <a:endParaRPr lang="zh-CN" altLang="en-US" sz="1100" b="0" dirty="0">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latin typeface="Arial" pitchFamily="34" charset="0"/>
                          <a:ea typeface="微软雅黑" pitchFamily="34" charset="-122"/>
                          <a:cs typeface="Arial" pitchFamily="34" charset="0"/>
                        </a:rPr>
                        <a:t>In the active-active scenario, if the</a:t>
                      </a:r>
                      <a:r>
                        <a:rPr lang="en-US" altLang="zh-CN" sz="1100" kern="1200" baseline="0" dirty="0" smtClean="0">
                          <a:solidFill>
                            <a:schemeClr val="dk1"/>
                          </a:solidFill>
                          <a:latin typeface="Arial" pitchFamily="34" charset="0"/>
                          <a:ea typeface="微软雅黑" pitchFamily="34" charset="-122"/>
                          <a:cs typeface="Arial" pitchFamily="34" charset="0"/>
                        </a:rPr>
                        <a:t> distance between two sites is over 25 km and the sites are connected through FC, it is advised to </a:t>
                      </a:r>
                      <a:r>
                        <a:rPr lang="en-US" altLang="zh-CN" sz="1100" kern="1200" dirty="0" smtClean="0">
                          <a:solidFill>
                            <a:schemeClr val="dk1"/>
                          </a:solidFill>
                          <a:latin typeface="Arial" pitchFamily="34" charset="0"/>
                          <a:ea typeface="微软雅黑" pitchFamily="34" charset="-122"/>
                          <a:cs typeface="Arial" pitchFamily="34" charset="0"/>
                        </a:rPr>
                        <a:t>use common 4*8Gb FC modules (non-Smart I/O module),</a:t>
                      </a:r>
                      <a:r>
                        <a:rPr lang="en-US" altLang="zh-CN" sz="1100" kern="1200" baseline="0" dirty="0" smtClean="0">
                          <a:solidFill>
                            <a:schemeClr val="dk1"/>
                          </a:solidFill>
                          <a:latin typeface="Arial" pitchFamily="34" charset="0"/>
                          <a:ea typeface="微软雅黑" pitchFamily="34" charset="-122"/>
                          <a:cs typeface="Arial" pitchFamily="34" charset="0"/>
                        </a:rPr>
                        <a:t> because FC protocol optimization is supported to achieve better transmission performance between remote arrays. If it is used on a host interface connected to a server, the effect is the same as that of a Smart I/O module. </a:t>
                      </a:r>
                      <a:endParaRPr lang="zh-CN" altLang="zh-CN" sz="1100" kern="1200" dirty="0" smtClean="0">
                        <a:solidFill>
                          <a:schemeClr val="dk1"/>
                        </a:solidFill>
                        <a:latin typeface="Arial" pitchFamily="34" charset="0"/>
                        <a:ea typeface="微软雅黑" pitchFamily="34" charset="-122"/>
                        <a:cs typeface="Arial" pitchFamily="34" charset="0"/>
                      </a:endParaRPr>
                    </a:p>
                  </a:txBody>
                  <a:tcPr/>
                </a:tc>
              </a:tr>
              <a:tr h="642223">
                <a:tc>
                  <a:txBody>
                    <a:bodyPr/>
                    <a:lstStyle/>
                    <a:p>
                      <a:pPr marL="0" algn="l" defTabSz="914400" rtl="0" eaLnBrk="1" latinLnBrk="0" hangingPunct="1"/>
                      <a:r>
                        <a:rPr lang="en-US" altLang="zh-CN" sz="1100" b="0" kern="1200" dirty="0" smtClean="0">
                          <a:solidFill>
                            <a:schemeClr val="dk1"/>
                          </a:solidFill>
                          <a:latin typeface="Arial" pitchFamily="34" charset="0"/>
                          <a:ea typeface="微软雅黑" pitchFamily="34" charset="-122"/>
                          <a:cs typeface="Arial" pitchFamily="34" charset="0"/>
                        </a:rPr>
                        <a:t>8</a:t>
                      </a:r>
                      <a:r>
                        <a:rPr lang="zh-CN" altLang="en-US" sz="1100" b="0" kern="1200" dirty="0" smtClean="0">
                          <a:solidFill>
                            <a:schemeClr val="dk1"/>
                          </a:solidFill>
                          <a:latin typeface="Arial" pitchFamily="34" charset="0"/>
                          <a:ea typeface="微软雅黑" pitchFamily="34" charset="-122"/>
                          <a:cs typeface="Arial" pitchFamily="34" charset="0"/>
                        </a:rPr>
                        <a:t>*</a:t>
                      </a:r>
                      <a:r>
                        <a:rPr lang="en-US" altLang="zh-CN" sz="1100" b="0" kern="1200" dirty="0" smtClean="0">
                          <a:solidFill>
                            <a:schemeClr val="dk1"/>
                          </a:solidFill>
                          <a:latin typeface="Arial" pitchFamily="34" charset="0"/>
                          <a:ea typeface="微软雅黑" pitchFamily="34" charset="-122"/>
                          <a:cs typeface="Arial" pitchFamily="34" charset="0"/>
                        </a:rPr>
                        <a:t>8Gb FC I/O</a:t>
                      </a:r>
                      <a:r>
                        <a:rPr lang="zh-CN" altLang="en-US" sz="1100" b="0" kern="1200" dirty="0" smtClean="0">
                          <a:solidFill>
                            <a:schemeClr val="dk1"/>
                          </a:solidFill>
                          <a:latin typeface="Arial" pitchFamily="34" charset="0"/>
                          <a:ea typeface="微软雅黑" pitchFamily="34" charset="-122"/>
                          <a:cs typeface="Arial" pitchFamily="34" charset="0"/>
                        </a:rPr>
                        <a:t> </a:t>
                      </a:r>
                      <a:r>
                        <a:rPr lang="en-US" altLang="zh-CN" sz="1100" b="0" baseline="0" dirty="0" smtClean="0">
                          <a:latin typeface="Arial" pitchFamily="34" charset="0"/>
                          <a:ea typeface="微软雅黑" pitchFamily="34" charset="-122"/>
                          <a:cs typeface="Arial" pitchFamily="34" charset="0"/>
                        </a:rPr>
                        <a:t>module </a:t>
                      </a:r>
                      <a:r>
                        <a:rPr lang="en-US" altLang="zh-CN" sz="1100" b="0" kern="1200" dirty="0" smtClean="0">
                          <a:solidFill>
                            <a:schemeClr val="dk1"/>
                          </a:solidFill>
                          <a:latin typeface="Arial" pitchFamily="34" charset="0"/>
                          <a:ea typeface="微软雅黑" pitchFamily="34" charset="-122"/>
                          <a:cs typeface="Arial" pitchFamily="34" charset="0"/>
                        </a:rPr>
                        <a:t>(QSFP+)</a:t>
                      </a:r>
                      <a:endParaRPr lang="zh-CN" altLang="en-US" sz="1100" b="0" kern="1200" dirty="0">
                        <a:solidFill>
                          <a:schemeClr val="dk1"/>
                        </a:solidFill>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Optional. High-density cards use QSFP+ interfaces.</a:t>
                      </a:r>
                      <a:r>
                        <a:rPr lang="en-US" altLang="zh-CN" sz="1100" b="0" baseline="0" dirty="0" smtClean="0">
                          <a:latin typeface="Arial" pitchFamily="34" charset="0"/>
                          <a:ea typeface="微软雅黑" pitchFamily="34" charset="-122"/>
                          <a:cs typeface="Arial" pitchFamily="34" charset="0"/>
                        </a:rPr>
                        <a:t> Each controller supports a maximum of two cards.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baseline="0" dirty="0" smtClean="0">
                          <a:latin typeface="Arial" pitchFamily="34" charset="0"/>
                          <a:ea typeface="微软雅黑" pitchFamily="34" charset="-122"/>
                          <a:cs typeface="Arial" pitchFamily="34" charset="0"/>
                        </a:rPr>
                        <a:t>Some customers may not accept the form. Be sure to communicate with customers in advance. For details about the form, see the technical white paper.</a:t>
                      </a:r>
                      <a:endParaRPr lang="zh-CN" altLang="en-US" sz="1100" b="0" dirty="0">
                        <a:latin typeface="Arial" pitchFamily="34" charset="0"/>
                        <a:ea typeface="微软雅黑" pitchFamily="34" charset="-122"/>
                        <a:cs typeface="Arial" pitchFamily="34" charset="0"/>
                      </a:endParaRPr>
                    </a:p>
                  </a:txBody>
                  <a:tcPr/>
                </a:tc>
              </a:tr>
              <a:tr h="306562">
                <a:tc>
                  <a:txBody>
                    <a:bodyPr/>
                    <a:lstStyle/>
                    <a:p>
                      <a:r>
                        <a:rPr lang="en-US" altLang="zh-CN" sz="1100" b="0" dirty="0" smtClean="0">
                          <a:latin typeface="Arial" pitchFamily="34" charset="0"/>
                          <a:ea typeface="微软雅黑" pitchFamily="34" charset="-122"/>
                          <a:cs typeface="Arial" pitchFamily="34" charset="0"/>
                        </a:rPr>
                        <a:t>4</a:t>
                      </a:r>
                      <a:r>
                        <a:rPr lang="zh-CN" altLang="en-US" sz="1100" b="0" dirty="0" smtClean="0">
                          <a:latin typeface="Arial" pitchFamily="34" charset="0"/>
                          <a:ea typeface="微软雅黑" pitchFamily="34" charset="-122"/>
                          <a:cs typeface="Arial" pitchFamily="34" charset="0"/>
                        </a:rPr>
                        <a:t> </a:t>
                      </a:r>
                      <a:r>
                        <a:rPr lang="en-US" altLang="zh-CN" sz="1100" b="0" dirty="0" smtClean="0">
                          <a:latin typeface="Arial" pitchFamily="34" charset="0"/>
                          <a:ea typeface="微软雅黑" pitchFamily="34" charset="-122"/>
                          <a:cs typeface="Arial" pitchFamily="34" charset="0"/>
                        </a:rPr>
                        <a:t>ports 10Gb Eth I/O module (RJ45)</a:t>
                      </a:r>
                      <a:endParaRPr lang="zh-CN" altLang="en-US" sz="1100" b="0" dirty="0">
                        <a:latin typeface="Arial" pitchFamily="34" charset="0"/>
                        <a:ea typeface="微软雅黑" pitchFamily="34" charset="-122"/>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Optional, sold</a:t>
                      </a:r>
                      <a:r>
                        <a:rPr lang="en-US" altLang="zh-CN" sz="1100" b="0" baseline="0" dirty="0" smtClean="0">
                          <a:latin typeface="Arial" pitchFamily="34" charset="0"/>
                          <a:ea typeface="微软雅黑" pitchFamily="34" charset="-122"/>
                          <a:cs typeface="Arial" pitchFamily="34" charset="0"/>
                        </a:rPr>
                        <a:t> and configured in pairs </a:t>
                      </a:r>
                    </a:p>
                  </a:txBody>
                  <a:tcPr/>
                </a:tc>
              </a:tr>
            </a:tbl>
          </a:graphicData>
        </a:graphic>
      </p:graphicFrame>
      <p:sp>
        <p:nvSpPr>
          <p:cNvPr id="5" name="标题 1"/>
          <p:cNvSpPr>
            <a:spLocks noGrp="1"/>
          </p:cNvSpPr>
          <p:nvPr>
            <p:ph type="title"/>
          </p:nvPr>
        </p:nvSpPr>
        <p:spPr>
          <a:xfrm>
            <a:off x="179512" y="190497"/>
            <a:ext cx="8969548" cy="653855"/>
          </a:xfrm>
        </p:spPr>
        <p:txBody>
          <a:bodyPr/>
          <a:lstStyle/>
          <a:p>
            <a:pPr algn="l"/>
            <a:r>
              <a:rPr lang="en-US" altLang="zh-CN" sz="2000" b="1" dirty="0" smtClean="0">
                <a:solidFill>
                  <a:srgbClr val="0070C0"/>
                </a:solidFill>
                <a:latin typeface="Arial"/>
                <a:ea typeface="微软雅黑" pitchFamily="34" charset="-122"/>
                <a:sym typeface="Arial"/>
              </a:rPr>
              <a:t>Notes about Selecting OceanStor V3 Entry-level Storage Interface Cards</a:t>
            </a:r>
            <a:endParaRPr lang="zh-CN" altLang="en-US" sz="2000" b="1" dirty="0">
              <a:solidFill>
                <a:srgbClr val="0070C0"/>
              </a:solidFill>
              <a:latin typeface="Arial"/>
              <a:ea typeface="微软雅黑"/>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xmlns="" val="2863378641"/>
              </p:ext>
            </p:extLst>
          </p:nvPr>
        </p:nvGraphicFramePr>
        <p:xfrm>
          <a:off x="395536" y="700336"/>
          <a:ext cx="8367657" cy="3781712"/>
        </p:xfrm>
        <a:graphic>
          <a:graphicData uri="http://schemas.openxmlformats.org/drawingml/2006/table">
            <a:tbl>
              <a:tblPr firstRow="1">
                <a:tableStyleId>{21E4AEA4-8DFA-4A89-87EB-49C32662AFE0}</a:tableStyleId>
              </a:tblPr>
              <a:tblGrid>
                <a:gridCol w="720078"/>
                <a:gridCol w="4752530"/>
                <a:gridCol w="2895049"/>
              </a:tblGrid>
              <a:tr h="247934">
                <a:tc>
                  <a:txBody>
                    <a:bodyPr/>
                    <a:lstStyle/>
                    <a:p>
                      <a:pPr algn="ctr" fontAlgn="ctr"/>
                      <a:endParaRPr lang="zh-CN" altLang="en-US" sz="1400" b="1" i="0" u="none" strike="noStrike" dirty="0">
                        <a:latin typeface="Arial" pitchFamily="34" charset="0"/>
                        <a:ea typeface="微软雅黑"/>
                        <a:cs typeface="Arial" pitchFamily="34" charset="0"/>
                        <a:sym typeface="Arial"/>
                      </a:endParaRPr>
                    </a:p>
                  </a:txBody>
                  <a:tcPr marL="36000" marR="36000" marT="27008" marB="27008" anchor="ctr">
                    <a:solidFill>
                      <a:srgbClr val="0070C0"/>
                    </a:solidFill>
                  </a:tcPr>
                </a:tc>
                <a:tc>
                  <a:txBody>
                    <a:bodyPr/>
                    <a:lstStyle/>
                    <a:p>
                      <a:pPr algn="ctr" fontAlgn="ctr"/>
                      <a:r>
                        <a:rPr lang="en-US" altLang="zh-CN" sz="1300" b="1" i="0" u="none" strike="noStrike" dirty="0" smtClean="0">
                          <a:latin typeface="Arial" pitchFamily="34" charset="0"/>
                          <a:ea typeface="微软雅黑"/>
                          <a:cs typeface="Arial" pitchFamily="34" charset="0"/>
                          <a:sym typeface="Arial"/>
                        </a:rPr>
                        <a:t>Software and Value-added Functions</a:t>
                      </a:r>
                      <a:endParaRPr lang="zh-CN" altLang="en-US" sz="1300" b="1" i="0" u="none" strike="noStrike" dirty="0">
                        <a:latin typeface="Arial" pitchFamily="34" charset="0"/>
                        <a:ea typeface="微软雅黑"/>
                        <a:cs typeface="Arial" pitchFamily="34" charset="0"/>
                        <a:sym typeface="Arial"/>
                      </a:endParaRPr>
                    </a:p>
                  </a:txBody>
                  <a:tcPr marL="36000" marR="36000" marT="27008" marB="27008" anchor="ctr">
                    <a:solidFill>
                      <a:srgbClr val="0070C0"/>
                    </a:solidFill>
                  </a:tcPr>
                </a:tc>
                <a:tc>
                  <a:txBody>
                    <a:bodyPr/>
                    <a:lstStyle/>
                    <a:p>
                      <a:pPr algn="ctr" fontAlgn="ctr"/>
                      <a:r>
                        <a:rPr lang="en-US" altLang="zh-CN" sz="1300" b="1" i="0" u="none" strike="noStrike" dirty="0" smtClean="0">
                          <a:latin typeface="Arial" pitchFamily="34" charset="0"/>
                          <a:ea typeface="微软雅黑"/>
                          <a:cs typeface="Arial" pitchFamily="34" charset="0"/>
                          <a:sym typeface="Arial"/>
                        </a:rPr>
                        <a:t>Configuration</a:t>
                      </a:r>
                      <a:r>
                        <a:rPr lang="en-US" altLang="zh-CN" sz="1300" b="1" i="0" u="none" strike="noStrike" baseline="0" dirty="0" smtClean="0">
                          <a:latin typeface="Arial" pitchFamily="34" charset="0"/>
                          <a:ea typeface="微软雅黑"/>
                          <a:cs typeface="Arial" pitchFamily="34" charset="0"/>
                          <a:sym typeface="Arial"/>
                        </a:rPr>
                        <a:t> and Quotation</a:t>
                      </a:r>
                      <a:endParaRPr lang="zh-CN" altLang="en-US" sz="1300" b="1" i="0" u="none" strike="noStrike" dirty="0">
                        <a:latin typeface="Arial" pitchFamily="34" charset="0"/>
                        <a:ea typeface="微软雅黑"/>
                        <a:cs typeface="Arial" pitchFamily="34" charset="0"/>
                        <a:sym typeface="Arial"/>
                      </a:endParaRPr>
                    </a:p>
                  </a:txBody>
                  <a:tcPr marL="36000" marR="36000" marT="27008" marB="27008" anchor="ctr">
                    <a:solidFill>
                      <a:srgbClr val="0070C0"/>
                    </a:solidFill>
                  </a:tcPr>
                </a:tc>
              </a:tr>
              <a:tr h="756682">
                <a:tc rowSpan="2">
                  <a:txBody>
                    <a:bodyPr/>
                    <a:lstStyle/>
                    <a:p>
                      <a:pPr algn="ctr" fontAlgn="ctr"/>
                      <a:r>
                        <a:rPr lang="en-US" altLang="zh-CN" sz="1300" b="0" i="0" u="none" strike="noStrike" dirty="0" smtClean="0">
                          <a:solidFill>
                            <a:schemeClr val="tx1"/>
                          </a:solidFill>
                          <a:latin typeface="Arial" pitchFamily="34" charset="0"/>
                          <a:ea typeface="微软雅黑"/>
                          <a:cs typeface="Arial" pitchFamily="34" charset="0"/>
                          <a:sym typeface="Arial"/>
                        </a:rPr>
                        <a:t>Basic software package</a:t>
                      </a:r>
                      <a:endParaRPr lang="en-US" sz="1300" b="0" i="0" u="none" strike="noStrike"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latinLnBrk="1"/>
                      <a:r>
                        <a:rPr lang="en-US" altLang="zh-CN" sz="1000" b="0" i="0" u="none" strike="noStrike" kern="1200" dirty="0" smtClean="0">
                          <a:solidFill>
                            <a:schemeClr val="tx1"/>
                          </a:solidFill>
                          <a:latin typeface="Arial" pitchFamily="34" charset="0"/>
                          <a:ea typeface="微软雅黑"/>
                          <a:cs typeface="Arial" pitchFamily="34" charset="0"/>
                          <a:sym typeface="Arial"/>
                        </a:rPr>
                        <a:t>2200 V3: Device Management, HyperSnap, HyperCopy, SmartThin, SmartMotion, SmartErase, SmartConfig, SystemReporter,</a:t>
                      </a:r>
                      <a:r>
                        <a:rPr lang="en-US" altLang="zh-CN" sz="1000" b="0" i="0" u="none" strike="noStrike" kern="1200" baseline="0" dirty="0" smtClean="0">
                          <a:solidFill>
                            <a:schemeClr val="tx1"/>
                          </a:solidFill>
                          <a:latin typeface="Arial" pitchFamily="34" charset="0"/>
                          <a:ea typeface="微软雅黑"/>
                          <a:cs typeface="Arial" pitchFamily="34" charset="0"/>
                          <a:sym typeface="Arial"/>
                        </a:rPr>
                        <a:t> </a:t>
                      </a:r>
                      <a:r>
                        <a:rPr lang="en-US" altLang="zh-CN" sz="1000" b="0" i="0" u="none" strike="noStrike" kern="1200" dirty="0" smtClean="0">
                          <a:solidFill>
                            <a:schemeClr val="tx1"/>
                          </a:solidFill>
                          <a:latin typeface="Arial" pitchFamily="34" charset="0"/>
                          <a:ea typeface="微软雅黑"/>
                          <a:cs typeface="Arial" pitchFamily="34" charset="0"/>
                          <a:sym typeface="Arial"/>
                        </a:rPr>
                        <a:t>Ultrapath</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zh-CN" sz="1000" b="0" i="0" u="none" strike="noStrike" kern="1200" dirty="0" smtClean="0">
                          <a:solidFill>
                            <a:schemeClr val="tx1"/>
                          </a:solidFill>
                          <a:latin typeface="Arial" pitchFamily="34" charset="0"/>
                          <a:ea typeface="微软雅黑"/>
                          <a:cs typeface="Arial" pitchFamily="34" charset="0"/>
                          <a:sym typeface="Arial"/>
                        </a:rPr>
                        <a:t>2600 V3:</a:t>
                      </a:r>
                      <a:r>
                        <a:rPr lang="en-US" altLang="zh-CN" sz="1000" b="0" i="0" u="none" strike="noStrike" kern="1200" baseline="0" dirty="0" smtClean="0">
                          <a:solidFill>
                            <a:schemeClr val="tx1"/>
                          </a:solidFill>
                          <a:latin typeface="Arial" pitchFamily="34" charset="0"/>
                          <a:ea typeface="微软雅黑"/>
                          <a:cs typeface="Arial" pitchFamily="34" charset="0"/>
                          <a:sym typeface="Arial"/>
                        </a:rPr>
                        <a:t> </a:t>
                      </a:r>
                      <a:r>
                        <a:rPr lang="en-US" altLang="zh-CN" sz="1000" b="0" i="0" u="none" strike="noStrike" kern="1200" dirty="0" smtClean="0">
                          <a:solidFill>
                            <a:schemeClr val="tx1"/>
                          </a:solidFill>
                          <a:latin typeface="Arial" pitchFamily="34" charset="0"/>
                          <a:ea typeface="微软雅黑"/>
                          <a:cs typeface="Arial" pitchFamily="34" charset="0"/>
                          <a:sym typeface="Arial"/>
                        </a:rPr>
                        <a:t>Device Management, SmartThin, SmartMultiTenant, SmartMigration, SmartErase, </a:t>
                      </a:r>
                      <a:r>
                        <a:rPr lang="en-US" altLang="zh-CN" sz="1000" b="1" u="none" strike="noStrike" kern="1200" dirty="0" smtClean="0">
                          <a:solidFill>
                            <a:srgbClr val="0070C0"/>
                          </a:solidFill>
                          <a:latin typeface="Arial" pitchFamily="34" charset="0"/>
                          <a:ea typeface="微软雅黑"/>
                          <a:cs typeface="Arial" pitchFamily="34" charset="0"/>
                          <a:sym typeface="Arial"/>
                        </a:rPr>
                        <a:t>SmartMotion</a:t>
                      </a:r>
                      <a:r>
                        <a:rPr lang="en-US" altLang="zh-CN" sz="1000" b="0" i="0" u="none" strike="noStrike" kern="1200" dirty="0" smtClean="0">
                          <a:solidFill>
                            <a:schemeClr val="tx1"/>
                          </a:solidFill>
                          <a:latin typeface="Arial" pitchFamily="34" charset="0"/>
                          <a:ea typeface="微软雅黑"/>
                          <a:cs typeface="Arial" pitchFamily="34" charset="0"/>
                          <a:sym typeface="Arial"/>
                        </a:rPr>
                        <a:t>, SmartConfig, Ultrapath, SystemReporter,</a:t>
                      </a:r>
                      <a:r>
                        <a:rPr lang="en-US" altLang="zh-CN" sz="1000" b="0" i="0" u="none" strike="noStrike" kern="1200" baseline="0" dirty="0" smtClean="0">
                          <a:solidFill>
                            <a:schemeClr val="tx1"/>
                          </a:solidFill>
                          <a:latin typeface="Arial" pitchFamily="34" charset="0"/>
                          <a:ea typeface="微软雅黑"/>
                          <a:cs typeface="Arial" pitchFamily="34" charset="0"/>
                          <a:sym typeface="Arial"/>
                        </a:rPr>
                        <a:t> </a:t>
                      </a:r>
                      <a:r>
                        <a:rPr lang="en-US" altLang="zh-CN" sz="1000" b="0" i="0" u="none" strike="noStrike" kern="1200" dirty="0" smtClean="0">
                          <a:solidFill>
                            <a:srgbClr val="FF0000"/>
                          </a:solidFill>
                          <a:latin typeface="Arial" pitchFamily="34" charset="0"/>
                          <a:ea typeface="微软雅黑"/>
                          <a:cs typeface="Arial" pitchFamily="34" charset="0"/>
                          <a:sym typeface="Arial"/>
                        </a:rPr>
                        <a:t>CloudService</a:t>
                      </a:r>
                      <a:endParaRPr lang="en-US" altLang="zh-CN" sz="1000" b="0" i="0" u="none" strike="noStrike" kern="1200" dirty="0" smtClean="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algn="l" fontAlgn="ctr"/>
                      <a:r>
                        <a:rPr lang="en-US" altLang="zh-CN" sz="1000" b="0" i="0" u="none" strike="noStrike" dirty="0" smtClean="0">
                          <a:solidFill>
                            <a:srgbClr val="FF0000"/>
                          </a:solidFill>
                          <a:latin typeface="Arial" pitchFamily="34" charset="0"/>
                          <a:ea typeface="微软雅黑"/>
                          <a:cs typeface="Arial" pitchFamily="34" charset="0"/>
                          <a:sym typeface="Arial"/>
                        </a:rPr>
                        <a:t>Required for SAN</a:t>
                      </a:r>
                      <a:endParaRPr lang="zh-CN" altLang="en-US" sz="1000" b="0" i="0" u="none" strike="noStrike" dirty="0">
                        <a:solidFill>
                          <a:srgbClr val="FF0000"/>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332726">
                <a:tc vMerge="1">
                  <a:txBody>
                    <a:bodyPr/>
                    <a:lstStyle/>
                    <a:p>
                      <a:endParaRPr lang="zh-CN" altLang="en-US"/>
                    </a:p>
                  </a:txBody>
                  <a:tcPr/>
                </a:tc>
                <a:tc>
                  <a:txBody>
                    <a:bodyPr/>
                    <a:lstStyle/>
                    <a:p>
                      <a:pPr algn="l" fontAlgn="ctr"/>
                      <a:r>
                        <a:rPr lang="en-US" altLang="zh-CN" sz="1000" b="0" i="0" u="none" strike="noStrike" kern="1200" dirty="0" smtClean="0">
                          <a:solidFill>
                            <a:schemeClr val="tx1"/>
                          </a:solidFill>
                          <a:latin typeface="Arial" pitchFamily="34" charset="0"/>
                          <a:ea typeface="微软雅黑"/>
                          <a:cs typeface="Arial" pitchFamily="34" charset="0"/>
                          <a:sym typeface="Arial"/>
                        </a:rPr>
                        <a:t>Basic software</a:t>
                      </a:r>
                      <a:r>
                        <a:rPr lang="en-US" altLang="zh-CN" sz="1000" b="0" i="0" u="none" strike="noStrike" kern="1200" baseline="0" dirty="0" smtClean="0">
                          <a:solidFill>
                            <a:schemeClr val="tx1"/>
                          </a:solidFill>
                          <a:latin typeface="Arial" pitchFamily="34" charset="0"/>
                          <a:ea typeface="微软雅黑"/>
                          <a:cs typeface="Arial" pitchFamily="34" charset="0"/>
                          <a:sym typeface="Arial"/>
                        </a:rPr>
                        <a:t> package for upgrading block storage to unified storage: </a:t>
                      </a:r>
                      <a:r>
                        <a:rPr lang="en-US" altLang="zh-CN" sz="1000" b="0" i="0" u="none" strike="noStrike" kern="1200" dirty="0" smtClean="0">
                          <a:solidFill>
                            <a:schemeClr val="tx1"/>
                          </a:solidFill>
                          <a:latin typeface="Arial" pitchFamily="34" charset="0"/>
                          <a:ea typeface="微软雅黑"/>
                          <a:cs typeface="Arial" pitchFamily="34" charset="0"/>
                          <a:sym typeface="Arial"/>
                        </a:rPr>
                        <a:t>SmartDedupe&amp;SmartCompression(for Files), NFS, CIFS, NDMP, SmartQuota)</a:t>
                      </a:r>
                      <a:endParaRPr lang="en-US" altLang="en-US" sz="1000" b="0" i="0" u="none" strike="noStrike" kern="1200"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FF0000"/>
                          </a:solidFill>
                          <a:latin typeface="Arial" pitchFamily="34" charset="0"/>
                          <a:ea typeface="微软雅黑"/>
                          <a:cs typeface="Arial" pitchFamily="34" charset="0"/>
                          <a:sym typeface="Arial"/>
                        </a:rPr>
                        <a:t>Automatically</a:t>
                      </a:r>
                      <a:r>
                        <a:rPr lang="en-US" altLang="zh-CN" sz="1000" b="0" i="0" u="none" strike="noStrike" kern="1200" baseline="0" dirty="0" smtClean="0">
                          <a:solidFill>
                            <a:srgbClr val="FF0000"/>
                          </a:solidFill>
                          <a:latin typeface="Arial" pitchFamily="34" charset="0"/>
                          <a:ea typeface="微软雅黑"/>
                          <a:cs typeface="Arial" pitchFamily="34" charset="0"/>
                          <a:sym typeface="Arial"/>
                        </a:rPr>
                        <a:t> configured during u</a:t>
                      </a:r>
                      <a:r>
                        <a:rPr lang="en-US" altLang="zh-CN" sz="1000" b="0" i="0" u="none" strike="noStrike" kern="1200" dirty="0" smtClean="0">
                          <a:solidFill>
                            <a:srgbClr val="FF0000"/>
                          </a:solidFill>
                          <a:latin typeface="Arial" pitchFamily="34" charset="0"/>
                          <a:ea typeface="微软雅黑"/>
                          <a:cs typeface="Arial" pitchFamily="34" charset="0"/>
                          <a:sym typeface="Arial"/>
                        </a:rPr>
                        <a:t>pgrading of SAN to unified storage or SAN+NAS</a:t>
                      </a:r>
                      <a:endParaRPr lang="zh-CN" altLang="en-US" sz="1000" b="0" i="0" u="none" strike="noStrike" kern="1200" dirty="0">
                        <a:solidFill>
                          <a:srgbClr val="FF0000"/>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615363">
                <a:tc>
                  <a:txBody>
                    <a:bodyPr/>
                    <a:lstStyle/>
                    <a:p>
                      <a:pPr algn="ctr" fontAlgn="ctr"/>
                      <a:r>
                        <a:rPr lang="en-US" sz="1300" b="0" i="0" u="none" strike="noStrike" dirty="0" smtClean="0">
                          <a:solidFill>
                            <a:schemeClr val="tx1"/>
                          </a:solidFill>
                          <a:latin typeface="Arial" pitchFamily="34" charset="0"/>
                          <a:ea typeface="微软雅黑"/>
                          <a:cs typeface="Arial" pitchFamily="34" charset="0"/>
                          <a:sym typeface="Arial"/>
                        </a:rPr>
                        <a:t>File</a:t>
                      </a:r>
                      <a:endParaRPr lang="en-US" sz="1300" b="0" i="0" u="none" strike="noStrike"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algn="l" fontAlgn="ctr"/>
                      <a:r>
                        <a:rPr lang="en-US" sz="1000" b="0" i="0" u="none" strike="noStrike" kern="1200" dirty="0" smtClean="0">
                          <a:solidFill>
                            <a:srgbClr val="FF0000"/>
                          </a:solidFill>
                          <a:latin typeface="Arial" pitchFamily="34" charset="0"/>
                          <a:ea typeface="微软雅黑"/>
                          <a:cs typeface="Arial" pitchFamily="34" charset="0"/>
                          <a:sym typeface="Arial"/>
                        </a:rPr>
                        <a:t>CIFS </a:t>
                      </a:r>
                      <a:r>
                        <a:rPr lang="en-US" altLang="zh-CN" sz="1000" b="0" i="0" u="none" strike="noStrike" kern="1200" dirty="0" smtClean="0">
                          <a:solidFill>
                            <a:srgbClr val="FF0000"/>
                          </a:solidFill>
                          <a:latin typeface="Arial" pitchFamily="34" charset="0"/>
                          <a:ea typeface="微软雅黑"/>
                          <a:cs typeface="Arial" pitchFamily="34" charset="0"/>
                          <a:sym typeface="Arial"/>
                        </a:rPr>
                        <a:t>(Internet file system), </a:t>
                      </a:r>
                      <a:r>
                        <a:rPr lang="en-US" sz="1000" b="0" i="0" u="none" strike="noStrike" dirty="0" smtClean="0">
                          <a:solidFill>
                            <a:srgbClr val="FF0000"/>
                          </a:solidFill>
                          <a:latin typeface="Arial" pitchFamily="34" charset="0"/>
                          <a:ea typeface="微软雅黑"/>
                          <a:cs typeface="Arial" pitchFamily="34" charset="0"/>
                          <a:sym typeface="Arial"/>
                        </a:rPr>
                        <a:t>NFS </a:t>
                      </a:r>
                      <a:r>
                        <a:rPr lang="en-US" altLang="zh-CN" sz="1000" b="0" i="0" u="none" strike="noStrike" kern="1200" dirty="0" smtClean="0">
                          <a:solidFill>
                            <a:srgbClr val="FF0000"/>
                          </a:solidFill>
                          <a:latin typeface="Arial" pitchFamily="34" charset="0"/>
                          <a:ea typeface="微软雅黑"/>
                          <a:cs typeface="Arial" pitchFamily="34" charset="0"/>
                          <a:sym typeface="Arial"/>
                        </a:rPr>
                        <a:t>(network file system), NDMP (network data management</a:t>
                      </a:r>
                      <a:r>
                        <a:rPr lang="en-US" altLang="zh-CN" sz="1000" b="0" i="0" u="none" strike="noStrike" kern="1200" baseline="0" dirty="0" smtClean="0">
                          <a:solidFill>
                            <a:srgbClr val="FF0000"/>
                          </a:solidFill>
                          <a:latin typeface="Arial" pitchFamily="34" charset="0"/>
                          <a:ea typeface="微软雅黑"/>
                          <a:cs typeface="Arial" pitchFamily="34" charset="0"/>
                          <a:sym typeface="Arial"/>
                        </a:rPr>
                        <a:t> protocol), Sm</a:t>
                      </a:r>
                      <a:r>
                        <a:rPr lang="en-US" altLang="zh-CN" sz="1000" b="0" i="0" u="none" strike="noStrike" kern="1200" dirty="0" smtClean="0">
                          <a:solidFill>
                            <a:srgbClr val="FF0000"/>
                          </a:solidFill>
                          <a:latin typeface="Arial" pitchFamily="34" charset="0"/>
                          <a:ea typeface="微软雅黑"/>
                          <a:cs typeface="Arial" pitchFamily="34" charset="0"/>
                          <a:sym typeface="Arial"/>
                        </a:rPr>
                        <a:t>artQuota</a:t>
                      </a:r>
                    </a:p>
                    <a:p>
                      <a:pPr algn="l" fontAlgn="ctr"/>
                      <a:r>
                        <a:rPr lang="en-US" altLang="zh-CN" sz="1000" u="none" strike="noStrike" kern="1200" dirty="0" smtClean="0">
                          <a:solidFill>
                            <a:schemeClr val="tx1"/>
                          </a:solidFill>
                          <a:latin typeface="Arial" pitchFamily="34" charset="0"/>
                          <a:ea typeface="微软雅黑"/>
                          <a:cs typeface="Arial" pitchFamily="34" charset="0"/>
                          <a:sym typeface="Arial"/>
                        </a:rPr>
                        <a:t>HyperLock</a:t>
                      </a:r>
                      <a:r>
                        <a:rPr lang="zh-CN" altLang="en-US" sz="1000" u="none" strike="noStrike" kern="1200" baseline="0" dirty="0" smtClean="0">
                          <a:solidFill>
                            <a:schemeClr val="tx1"/>
                          </a:solidFill>
                          <a:latin typeface="Arial" pitchFamily="34" charset="0"/>
                          <a:ea typeface="微软雅黑"/>
                          <a:cs typeface="Arial" pitchFamily="34" charset="0"/>
                          <a:sym typeface="Arial"/>
                        </a:rPr>
                        <a:t> </a:t>
                      </a:r>
                      <a:r>
                        <a:rPr lang="en-US" altLang="zh-CN" sz="1000" u="none" strike="noStrike" kern="1200" baseline="0" dirty="0" smtClean="0">
                          <a:solidFill>
                            <a:schemeClr val="tx1"/>
                          </a:solidFill>
                          <a:latin typeface="Arial" pitchFamily="34" charset="0"/>
                          <a:ea typeface="微软雅黑"/>
                          <a:cs typeface="Arial" pitchFamily="34" charset="0"/>
                          <a:sym typeface="Arial"/>
                        </a:rPr>
                        <a:t>(</a:t>
                      </a:r>
                      <a:r>
                        <a:rPr lang="en-US" altLang="zh-CN" sz="1000" u="none" strike="noStrike" kern="1200" dirty="0" smtClean="0">
                          <a:solidFill>
                            <a:schemeClr val="tx1"/>
                          </a:solidFill>
                          <a:latin typeface="Arial" pitchFamily="34" charset="0"/>
                          <a:ea typeface="微软雅黑"/>
                          <a:cs typeface="Arial" pitchFamily="34" charset="0"/>
                          <a:sym typeface="Arial"/>
                        </a:rPr>
                        <a:t>WORM), HyperVault</a:t>
                      </a:r>
                      <a:endParaRPr lang="en-US" altLang="zh-CN" sz="1000" b="0" i="0" u="none" strike="noStrike" kern="1200" dirty="0" smtClean="0">
                        <a:solidFill>
                          <a:schemeClr val="dk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algn="l" fontAlgn="ctr"/>
                      <a:r>
                        <a:rPr lang="en-US" altLang="zh-CN" sz="1000" b="0" i="0" u="none" strike="noStrike" dirty="0" smtClean="0">
                          <a:latin typeface="Arial" pitchFamily="34" charset="0"/>
                          <a:ea typeface="微软雅黑"/>
                          <a:cs typeface="Arial" pitchFamily="34" charset="0"/>
                          <a:sym typeface="Arial"/>
                        </a:rPr>
                        <a:t>File</a:t>
                      </a:r>
                      <a:r>
                        <a:rPr lang="en-US" altLang="zh-CN" sz="1000" b="0" i="0" u="none" strike="noStrike" baseline="0" dirty="0" smtClean="0">
                          <a:latin typeface="Arial" pitchFamily="34" charset="0"/>
                          <a:ea typeface="微软雅黑"/>
                          <a:cs typeface="Arial" pitchFamily="34" charset="0"/>
                          <a:sym typeface="Arial"/>
                        </a:rPr>
                        <a:t> engine software quotation:</a:t>
                      </a:r>
                      <a:r>
                        <a:rPr lang="en-US" altLang="zh-CN" sz="1000" b="0" i="0" u="none" strike="noStrike" dirty="0" smtClean="0">
                          <a:latin typeface="Arial" pitchFamily="34" charset="0"/>
                          <a:ea typeface="微软雅黑"/>
                          <a:cs typeface="Arial" pitchFamily="34" charset="0"/>
                          <a:sym typeface="Arial"/>
                        </a:rPr>
                        <a:t> </a:t>
                      </a:r>
                    </a:p>
                    <a:p>
                      <a:pPr marL="228600" indent="-228600" algn="l" fontAlgn="ctr">
                        <a:buFont typeface="+mj-lt"/>
                        <a:buAutoNum type="arabicPeriod"/>
                      </a:pPr>
                      <a:r>
                        <a:rPr lang="en-US" altLang="zh-CN" sz="1000" b="0" i="0" u="none" strike="noStrike" dirty="0" smtClean="0">
                          <a:latin typeface="Arial" pitchFamily="34" charset="0"/>
                          <a:ea typeface="微软雅黑"/>
                          <a:cs typeface="Arial" pitchFamily="34" charset="0"/>
                          <a:sym typeface="Arial"/>
                        </a:rPr>
                        <a:t>Select the</a:t>
                      </a:r>
                      <a:r>
                        <a:rPr lang="en-US" altLang="zh-CN" sz="1000" b="0" i="0" u="none" strike="noStrike" baseline="0" dirty="0" smtClean="0">
                          <a:latin typeface="Arial" pitchFamily="34" charset="0"/>
                          <a:ea typeface="微软雅黑"/>
                          <a:cs typeface="Arial" pitchFamily="34" charset="0"/>
                          <a:sym typeface="Arial"/>
                        </a:rPr>
                        <a:t> file functions (the functions in red are included in the basic software package.</a:t>
                      </a:r>
                    </a:p>
                    <a:p>
                      <a:pPr marL="228600" indent="-228600" algn="l" fontAlgn="ctr">
                        <a:buFont typeface="+mj-lt"/>
                        <a:buAutoNum type="arabicPeriod"/>
                      </a:pPr>
                      <a:r>
                        <a:rPr lang="en-US" altLang="zh-CN" sz="1000" b="0" i="0" u="none" strike="noStrike" baseline="0" dirty="0" smtClean="0">
                          <a:latin typeface="Arial" pitchFamily="34" charset="0"/>
                          <a:ea typeface="微软雅黑"/>
                          <a:cs typeface="Arial" pitchFamily="34" charset="0"/>
                          <a:sym typeface="Arial"/>
                        </a:rPr>
                        <a:t>Select other NAS value-added functions as required. </a:t>
                      </a:r>
                      <a:endParaRPr lang="en-US" altLang="zh-CN" sz="1000" b="0" i="0" u="none" strike="noStrike" dirty="0" smtClean="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543546">
                <a:tc rowSpan="4">
                  <a:txBody>
                    <a:bodyPr/>
                    <a:lstStyle/>
                    <a:p>
                      <a:pPr marL="0" algn="ctr" defTabSz="914400" rtl="0" eaLnBrk="1" fontAlgn="ctr" latinLnBrk="0" hangingPunct="1"/>
                      <a:r>
                        <a:rPr lang="en-US" altLang="en-US" sz="1300" b="0" i="0" u="none" strike="noStrike" kern="1200" dirty="0" smtClean="0">
                          <a:solidFill>
                            <a:schemeClr val="tx1"/>
                          </a:solidFill>
                          <a:latin typeface="Arial" pitchFamily="34" charset="0"/>
                          <a:ea typeface="微软雅黑"/>
                          <a:cs typeface="Arial" pitchFamily="34" charset="0"/>
                          <a:sym typeface="Arial"/>
                        </a:rPr>
                        <a:t>Block</a:t>
                      </a:r>
                      <a:endParaRPr lang="en-US" altLang="en-US" sz="1300" b="0" i="0" u="none" strike="noStrike" kern="1200"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dirty="0" smtClean="0">
                          <a:latin typeface="Arial" pitchFamily="34" charset="0"/>
                          <a:ea typeface="微软雅黑"/>
                          <a:cs typeface="Arial" pitchFamily="34" charset="0"/>
                          <a:sym typeface="Arial"/>
                        </a:rPr>
                        <a:t>HyperCopy, HyperClone, HyperMirror, </a:t>
                      </a:r>
                      <a:r>
                        <a:rPr lang="en-US" altLang="zh-CN" sz="1000" b="1" u="none" strike="noStrike" dirty="0" smtClean="0">
                          <a:solidFill>
                            <a:srgbClr val="0070C0"/>
                          </a:solidFill>
                          <a:latin typeface="Arial" pitchFamily="34" charset="0"/>
                          <a:ea typeface="微软雅黑"/>
                          <a:cs typeface="Arial" pitchFamily="34" charset="0"/>
                          <a:sym typeface="Arial"/>
                        </a:rPr>
                        <a:t>HyperSnap, HyperReplication, HyperMetro</a:t>
                      </a: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pitchFamily="34" charset="0"/>
                          <a:ea typeface="微软雅黑"/>
                          <a:cs typeface="Arial" pitchFamily="34" charset="0"/>
                          <a:sym typeface="Arial"/>
                        </a:rPr>
                        <a:t>Optional value-added functions</a:t>
                      </a:r>
                      <a:endParaRPr lang="zh-CN" altLang="en-US" sz="1000" b="0" i="0" u="none" strike="noStrike"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474044">
                <a:tc vMerge="1">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endParaRPr lang="en-US" altLang="zh-CN" sz="1200" u="none" strike="noStrike" kern="1200" dirty="0" smtClean="0">
                        <a:solidFill>
                          <a:schemeClr val="dk1"/>
                        </a:solidFill>
                        <a:latin typeface="+mn-lt"/>
                        <a:ea typeface="Arial Unicode MS" pitchFamily="34" charset="-122"/>
                        <a:cs typeface="+mn-cs"/>
                      </a:endParaRPr>
                    </a:p>
                  </a:txBody>
                  <a:tcPr marL="36000" marR="36000" marT="36000" marB="36000"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b="1" u="none" strike="noStrike" dirty="0" smtClean="0">
                          <a:solidFill>
                            <a:srgbClr val="0070C0"/>
                          </a:solidFill>
                          <a:latin typeface="Arial" pitchFamily="34" charset="0"/>
                          <a:ea typeface="微软雅黑"/>
                          <a:cs typeface="Arial" pitchFamily="34" charset="0"/>
                          <a:sym typeface="Arial"/>
                        </a:rPr>
                        <a:t>SmartCache, </a:t>
                      </a:r>
                      <a:r>
                        <a:rPr lang="en-US" altLang="zh-CN" sz="1000" b="1" u="none" strike="noStrike" kern="1200" dirty="0" smtClean="0">
                          <a:solidFill>
                            <a:srgbClr val="0070C0"/>
                          </a:solidFill>
                          <a:latin typeface="Arial" pitchFamily="34" charset="0"/>
                          <a:ea typeface="微软雅黑"/>
                          <a:cs typeface="Arial" pitchFamily="34" charset="0"/>
                          <a:sym typeface="Arial"/>
                        </a:rPr>
                        <a:t>SmartQos, SmartPartition, SmartDedup &amp; SmartCompression, </a:t>
                      </a:r>
                      <a:r>
                        <a:rPr lang="en-US" altLang="zh-CN" sz="1000" u="none" strike="noStrike" dirty="0" smtClean="0">
                          <a:solidFill>
                            <a:schemeClr val="tx1"/>
                          </a:solidFill>
                          <a:latin typeface="Arial" pitchFamily="34" charset="0"/>
                          <a:ea typeface="微软雅黑"/>
                          <a:cs typeface="Arial" pitchFamily="34" charset="0"/>
                          <a:sym typeface="Arial"/>
                        </a:rPr>
                        <a:t>SmartTier,</a:t>
                      </a:r>
                      <a:r>
                        <a:rPr lang="en-US" altLang="zh-CN" sz="1000" u="none" strike="noStrike" baseline="0" dirty="0" smtClean="0">
                          <a:solidFill>
                            <a:schemeClr val="tx1"/>
                          </a:solidFill>
                          <a:latin typeface="Arial" pitchFamily="34" charset="0"/>
                          <a:ea typeface="微软雅黑"/>
                          <a:cs typeface="Arial" pitchFamily="34" charset="0"/>
                          <a:sym typeface="Arial"/>
                        </a:rPr>
                        <a:t> </a:t>
                      </a:r>
                      <a:r>
                        <a:rPr lang="en-US" altLang="zh-CN" sz="1000" u="none" strike="noStrike" kern="1200" dirty="0" smtClean="0">
                          <a:solidFill>
                            <a:schemeClr val="tx1"/>
                          </a:solidFill>
                          <a:latin typeface="Arial" pitchFamily="34" charset="0"/>
                          <a:ea typeface="微软雅黑"/>
                          <a:cs typeface="Arial" pitchFamily="34" charset="0"/>
                          <a:sym typeface="Arial"/>
                        </a:rPr>
                        <a:t>SmartVirtualization</a:t>
                      </a:r>
                      <a:endParaRPr lang="en-US" altLang="zh-CN" sz="1000" b="1" u="none" strike="noStrike" kern="1200" dirty="0" smtClean="0">
                        <a:solidFill>
                          <a:srgbClr val="0070C0"/>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pitchFamily="34" charset="0"/>
                          <a:ea typeface="微软雅黑"/>
                          <a:cs typeface="Arial" pitchFamily="34" charset="0"/>
                          <a:sym typeface="Arial"/>
                        </a:rPr>
                        <a:t>Optional value-added functions</a:t>
                      </a:r>
                      <a:endParaRPr lang="zh-CN" altLang="en-US" sz="1000" b="0" i="0" u="none" strike="noStrike"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191407">
                <a:tc vMerge="1">
                  <a:txBody>
                    <a:bodyPr/>
                    <a:lstStyle/>
                    <a:p>
                      <a:pPr algn="l" fontAlgn="ctr"/>
                      <a:endParaRPr lang="en-US" sz="1200" b="0" i="0" u="none" strike="noStrike" dirty="0">
                        <a:latin typeface="+mn-lt"/>
                        <a:ea typeface="Arial Unicode MS" pitchFamily="34" charset="-122"/>
                      </a:endParaRPr>
                    </a:p>
                  </a:txBody>
                  <a:tcPr marL="36000" marR="36000" marT="36000" marB="36000" anchor="ctr">
                    <a:solidFill>
                      <a:schemeClr val="bg1">
                        <a:lumMod val="85000"/>
                      </a:schemeClr>
                    </a:solidFill>
                  </a:tcPr>
                </a:tc>
                <a:tc>
                  <a:txBody>
                    <a:bodyPr/>
                    <a:lstStyle/>
                    <a:p>
                      <a:pPr algn="l" fontAlgn="ctr"/>
                      <a:r>
                        <a:rPr lang="en-US" altLang="zh-CN" sz="1000" u="none" strike="noStrike" dirty="0" smtClean="0">
                          <a:latin typeface="Arial" pitchFamily="34" charset="0"/>
                          <a:ea typeface="微软雅黑"/>
                          <a:cs typeface="Arial" pitchFamily="34" charset="0"/>
                          <a:sym typeface="Arial"/>
                        </a:rPr>
                        <a:t>OceanStor multipathing software license</a:t>
                      </a:r>
                      <a:endParaRPr lang="en-US" sz="10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algn="l" fontAlgn="ctr"/>
                      <a:r>
                        <a:rPr lang="en-US" altLang="zh-CN" sz="1000" u="none" strike="noStrike" dirty="0" smtClean="0">
                          <a:latin typeface="Arial" pitchFamily="34" charset="0"/>
                          <a:ea typeface="微软雅黑"/>
                          <a:cs typeface="Arial" pitchFamily="34" charset="0"/>
                          <a:sym typeface="Arial"/>
                        </a:rPr>
                        <a:t>Mandatory.</a:t>
                      </a:r>
                      <a:r>
                        <a:rPr lang="en-US" altLang="zh-CN" sz="1000" u="none" strike="noStrike" baseline="0" dirty="0" smtClean="0">
                          <a:latin typeface="Arial" pitchFamily="34" charset="0"/>
                          <a:ea typeface="微软雅黑"/>
                          <a:cs typeface="Arial" pitchFamily="34" charset="0"/>
                          <a:sym typeface="Arial"/>
                        </a:rPr>
                        <a:t> Contained in the basic software package.</a:t>
                      </a:r>
                      <a:endParaRPr lang="zh-CN" altLang="en-US" sz="1000" b="0" i="0" u="none" strike="noStrike" dirty="0" smtClean="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164888">
                <a:tc vMerge="1">
                  <a:txBody>
                    <a:bodyPr/>
                    <a:lstStyle/>
                    <a:p>
                      <a:pPr marL="0" algn="ctr" defTabSz="914400" rtl="0" eaLnBrk="1" fontAlgn="ctr" latinLnBrk="0" hangingPunct="1"/>
                      <a:endParaRPr lang="en-US" altLang="en-US" sz="1800" b="0" i="0" u="none" strike="noStrike" kern="1200" dirty="0">
                        <a:solidFill>
                          <a:schemeClr val="tx1"/>
                        </a:solidFill>
                        <a:latin typeface="微软雅黑" pitchFamily="34" charset="-122"/>
                        <a:ea typeface="微软雅黑" pitchFamily="34" charset="-122"/>
                        <a:cs typeface="+mn-cs"/>
                      </a:endParaRPr>
                    </a:p>
                  </a:txBody>
                  <a:tcPr marL="36000" marR="36000" marT="27000" marB="27000"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kern="1200" dirty="0" smtClean="0">
                          <a:solidFill>
                            <a:schemeClr val="dk1"/>
                          </a:solidFill>
                          <a:latin typeface="Arial" pitchFamily="34" charset="0"/>
                          <a:ea typeface="微软雅黑"/>
                          <a:cs typeface="Arial" pitchFamily="34" charset="0"/>
                          <a:sym typeface="Arial"/>
                        </a:rPr>
                        <a:t>Cloud Service remote maintenance and management</a:t>
                      </a:r>
                      <a:endParaRPr lang="en-US" altLang="zh-CN" sz="1000" u="none" strike="noStrike" kern="1200" dirty="0">
                        <a:solidFill>
                          <a:schemeClr val="dk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pitchFamily="34" charset="0"/>
                          <a:ea typeface="微软雅黑"/>
                          <a:cs typeface="Arial" pitchFamily="34" charset="0"/>
                          <a:sym typeface="Arial"/>
                        </a:rPr>
                        <a:t>Optional value-added functions</a:t>
                      </a:r>
                      <a:endParaRPr lang="zh-CN" altLang="en-US" sz="1000" b="0" i="0" u="none" strike="noStrike" dirty="0">
                        <a:solidFill>
                          <a:schemeClr val="tx1"/>
                        </a:solidFill>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bl>
          </a:graphicData>
        </a:graphic>
      </p:graphicFrame>
      <p:sp>
        <p:nvSpPr>
          <p:cNvPr id="5" name="TextBox 4"/>
          <p:cNvSpPr txBox="1"/>
          <p:nvPr/>
        </p:nvSpPr>
        <p:spPr>
          <a:xfrm>
            <a:off x="4644008" y="4471440"/>
            <a:ext cx="4248472" cy="253916"/>
          </a:xfrm>
          <a:prstGeom prst="rect">
            <a:avLst/>
          </a:prstGeom>
          <a:noFill/>
        </p:spPr>
        <p:txBody>
          <a:bodyPr wrap="square" rtlCol="0">
            <a:spAutoFit/>
          </a:bodyPr>
          <a:lstStyle/>
          <a:p>
            <a:r>
              <a:rPr lang="zh-CN" altLang="en-US" sz="1050" dirty="0" smtClean="0">
                <a:latin typeface="Arial"/>
                <a:ea typeface="微软雅黑"/>
                <a:sym typeface="Arial"/>
              </a:rPr>
              <a:t>* </a:t>
            </a:r>
            <a:r>
              <a:rPr lang="en-US" altLang="zh-CN" sz="1050" dirty="0" smtClean="0">
                <a:latin typeface="Arial"/>
                <a:ea typeface="微软雅黑"/>
                <a:sym typeface="Arial"/>
              </a:rPr>
              <a:t>The features in bold blue are supported by both SAN and NAS.</a:t>
            </a:r>
            <a:endParaRPr lang="zh-CN" altLang="en-US" sz="1050" dirty="0">
              <a:latin typeface="Arial"/>
              <a:ea typeface="微软雅黑"/>
              <a:sym typeface="Arial"/>
            </a:endParaRPr>
          </a:p>
        </p:txBody>
      </p:sp>
      <p:sp>
        <p:nvSpPr>
          <p:cNvPr id="7" name="Title 2"/>
          <p:cNvSpPr txBox="1">
            <a:spLocks/>
          </p:cNvSpPr>
          <p:nvPr/>
        </p:nvSpPr>
        <p:spPr>
          <a:xfrm>
            <a:off x="-36512" y="86275"/>
            <a:ext cx="9145016" cy="470045"/>
          </a:xfrm>
          <a:prstGeom prst="rect">
            <a:avLst/>
          </a:prstGeom>
        </p:spPr>
        <p:txBody>
          <a:bodyPr lIns="91427" tIns="45714" rIns="91427" bIns="45714"/>
          <a:lstStyle/>
          <a:p>
            <a:pPr eaLnBrk="0" hangingPunct="0">
              <a:defRPr/>
            </a:pPr>
            <a:r>
              <a:rPr lang="en-US" altLang="zh-CN" sz="2300" dirty="0" smtClean="0">
                <a:solidFill>
                  <a:srgbClr val="0070C0"/>
                </a:solidFill>
                <a:latin typeface="Arial"/>
                <a:ea typeface="微软雅黑"/>
                <a:sym typeface="Arial"/>
              </a:rPr>
              <a:t>Configuration and Quotation of Software and Value-added Functions</a:t>
            </a:r>
            <a:endParaRPr lang="en-US" altLang="zh-CN" sz="2300" kern="0" dirty="0">
              <a:solidFill>
                <a:srgbClr val="0070C0"/>
              </a:solidFill>
              <a:latin typeface="Arial"/>
              <a:ea typeface="微软雅黑" pitchFamily="34" charset="-122"/>
              <a:cs typeface="Arial" pitchFamily="34" charset="0"/>
            </a:endParaRPr>
          </a:p>
        </p:txBody>
      </p:sp>
    </p:spTree>
  </p:cSld>
  <p:clrMapOvr>
    <a:masterClrMapping/>
  </p:clrMapOvr>
  <p:transition advTm="125166">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4268419"/>
            <a:ext cx="7953667" cy="392357"/>
          </a:xfrm>
          <a:prstGeom prst="rect">
            <a:avLst/>
          </a:prstGeom>
        </p:spPr>
        <p:txBody>
          <a:bodyPr wrap="square" lIns="68522" tIns="34261" rIns="68522" bIns="34261">
            <a:spAutoFit/>
          </a:bodyPr>
          <a:lstStyle/>
          <a:p>
            <a:pPr marL="146324" indent="-187961" defTabSz="600766">
              <a:buClr>
                <a:schemeClr val="tx1"/>
              </a:buClr>
              <a:buSzPct val="50000"/>
            </a:pPr>
            <a:r>
              <a:rPr lang="en-US" altLang="zh-CN" sz="1050" dirty="0" smtClean="0">
                <a:solidFill>
                  <a:srgbClr val="0033CC"/>
                </a:solidFill>
                <a:latin typeface="Arial"/>
                <a:ea typeface="微软雅黑"/>
                <a:sym typeface="Arial"/>
              </a:rPr>
              <a:t>Optical module: </a:t>
            </a:r>
            <a:endParaRPr lang="zh-CN" altLang="en-US" sz="1050" b="1" dirty="0" smtClean="0">
              <a:solidFill>
                <a:srgbClr val="0033CC"/>
              </a:solidFill>
              <a:latin typeface="Arial"/>
              <a:ea typeface="微软雅黑"/>
              <a:sym typeface="Arial"/>
            </a:endParaRPr>
          </a:p>
          <a:p>
            <a:pPr marL="488941" lvl="1" indent="-187961" defTabSz="600766">
              <a:buClr>
                <a:schemeClr val="tx1"/>
              </a:buClr>
              <a:buSzPct val="50000"/>
            </a:pPr>
            <a:r>
              <a:rPr lang="en-US" altLang="zh-CN" sz="1050" dirty="0" smtClean="0">
                <a:latin typeface="Arial"/>
                <a:ea typeface="微软雅黑"/>
                <a:sym typeface="Arial"/>
              </a:rPr>
              <a:t>8G FC, FcoE, 10GE, and 16G FC interface cards are already configured with optical modules and do not require extra ones.</a:t>
            </a:r>
          </a:p>
        </p:txBody>
      </p:sp>
      <p:sp>
        <p:nvSpPr>
          <p:cNvPr id="7" name="Title 2"/>
          <p:cNvSpPr txBox="1">
            <a:spLocks/>
          </p:cNvSpPr>
          <p:nvPr/>
        </p:nvSpPr>
        <p:spPr>
          <a:xfrm>
            <a:off x="324000" y="255600"/>
            <a:ext cx="6192216" cy="470045"/>
          </a:xfrm>
          <a:prstGeom prst="rect">
            <a:avLst/>
          </a:prstGeom>
        </p:spPr>
        <p:txBody>
          <a:bodyPr lIns="91427" tIns="45714" rIns="91427" bIns="45714"/>
          <a:lstStyle/>
          <a:p>
            <a:pPr eaLnBrk="0" hangingPunct="0">
              <a:defRPr/>
            </a:pPr>
            <a:r>
              <a:rPr lang="en-US" altLang="zh-CN" sz="2400" dirty="0" smtClean="0">
                <a:solidFill>
                  <a:srgbClr val="0070C0"/>
                </a:solidFill>
                <a:latin typeface="Arial"/>
                <a:ea typeface="微软雅黑"/>
                <a:sym typeface="Arial"/>
              </a:rPr>
              <a:t>Installation Materials and Auxiliary Devices</a:t>
            </a:r>
            <a:endParaRPr lang="en-US" altLang="zh-CN" sz="2000" kern="0" dirty="0">
              <a:solidFill>
                <a:srgbClr val="0070C0"/>
              </a:solidFill>
              <a:latin typeface="Arial"/>
              <a:ea typeface="微软雅黑" pitchFamily="34" charset="-122"/>
              <a:cs typeface="Arial"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xmlns="" val="2804564640"/>
              </p:ext>
            </p:extLst>
          </p:nvPr>
        </p:nvGraphicFramePr>
        <p:xfrm>
          <a:off x="323603" y="772344"/>
          <a:ext cx="8496869" cy="2105288"/>
        </p:xfrm>
        <a:graphic>
          <a:graphicData uri="http://schemas.openxmlformats.org/drawingml/2006/table">
            <a:tbl>
              <a:tblPr firstRow="1">
                <a:tableStyleId>{93296810-A885-4BE3-A3E7-6D5BEEA58F35}</a:tableStyleId>
              </a:tblPr>
              <a:tblGrid>
                <a:gridCol w="3528317"/>
                <a:gridCol w="4968552"/>
              </a:tblGrid>
              <a:tr h="265734">
                <a:tc>
                  <a:txBody>
                    <a:bodyPr/>
                    <a:lstStyle/>
                    <a:p>
                      <a:pPr algn="ctr" fontAlgn="ctr"/>
                      <a:r>
                        <a:rPr lang="en-US" altLang="zh-CN" sz="1400" b="1" i="0" u="none" strike="noStrike" kern="1200" dirty="0" smtClean="0">
                          <a:solidFill>
                            <a:schemeClr val="lt1"/>
                          </a:solidFill>
                          <a:latin typeface="Arial" pitchFamily="34" charset="0"/>
                          <a:ea typeface="微软雅黑"/>
                          <a:cs typeface="Arial" pitchFamily="34" charset="0"/>
                          <a:sym typeface="Arial"/>
                        </a:rPr>
                        <a:t>Installation Materials</a:t>
                      </a:r>
                      <a:endParaRPr lang="zh-CN" altLang="en-US" sz="1400" b="1" i="0" u="none" strike="noStrike" kern="1200" dirty="0">
                        <a:solidFill>
                          <a:schemeClr val="lt1"/>
                        </a:solidFill>
                        <a:latin typeface="Arial" pitchFamily="34" charset="0"/>
                        <a:ea typeface="微软雅黑"/>
                        <a:cs typeface="Arial" pitchFamily="34" charset="0"/>
                        <a:sym typeface="Arial"/>
                      </a:endParaRPr>
                    </a:p>
                  </a:txBody>
                  <a:tcPr marL="36000" marR="36000" marT="27008" marB="27008" anchor="ctr">
                    <a:solidFill>
                      <a:srgbClr val="0070C0"/>
                    </a:solidFill>
                  </a:tcPr>
                </a:tc>
                <a:tc>
                  <a:txBody>
                    <a:bodyPr/>
                    <a:lstStyle/>
                    <a:p>
                      <a:pPr algn="ctr" fontAlgn="ctr"/>
                      <a:r>
                        <a:rPr lang="en-US" altLang="zh-CN" sz="1400" b="1" i="0" u="none" strike="noStrike" dirty="0" smtClean="0">
                          <a:latin typeface="Arial" pitchFamily="34" charset="0"/>
                          <a:ea typeface="微软雅黑"/>
                          <a:cs typeface="Arial" pitchFamily="34" charset="0"/>
                          <a:sym typeface="Arial"/>
                        </a:rPr>
                        <a:t>Configuration</a:t>
                      </a:r>
                      <a:r>
                        <a:rPr lang="en-US" altLang="zh-CN" sz="1400" b="1" i="0" u="none" strike="noStrike" baseline="0" dirty="0" smtClean="0">
                          <a:latin typeface="Arial" pitchFamily="34" charset="0"/>
                          <a:ea typeface="微软雅黑"/>
                          <a:cs typeface="Arial" pitchFamily="34" charset="0"/>
                          <a:sym typeface="Arial"/>
                        </a:rPr>
                        <a:t> and Quotation</a:t>
                      </a:r>
                      <a:endParaRPr lang="zh-CN" altLang="en-US" sz="1400" b="1" i="0" u="none" strike="noStrike" dirty="0">
                        <a:latin typeface="Arial" pitchFamily="34" charset="0"/>
                        <a:ea typeface="微软雅黑"/>
                        <a:cs typeface="Arial" pitchFamily="34" charset="0"/>
                        <a:sym typeface="Arial"/>
                      </a:endParaRPr>
                    </a:p>
                  </a:txBody>
                  <a:tcPr marL="36000" marR="36000" marT="27008" marB="27008" anchor="ctr">
                    <a:solidFill>
                      <a:srgbClr val="0070C0"/>
                    </a:solidFill>
                  </a:tcPr>
                </a:tc>
              </a:tr>
              <a:tr h="187327">
                <a:tc>
                  <a:txBody>
                    <a:bodyPr/>
                    <a:lstStyle/>
                    <a:p>
                      <a:pPr algn="l" fontAlgn="ctr"/>
                      <a:r>
                        <a:rPr lang="en-US" altLang="zh-CN" sz="900" b="0" i="0" u="none" strike="noStrike" dirty="0" smtClean="0">
                          <a:latin typeface="Arial" pitchFamily="34" charset="0"/>
                          <a:ea typeface="微软雅黑"/>
                          <a:cs typeface="Arial" pitchFamily="34" charset="0"/>
                          <a:sym typeface="Arial"/>
                        </a:rPr>
                        <a:t>Optical fiber</a:t>
                      </a:r>
                      <a:endParaRPr 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algn="l" fontAlgn="ctr"/>
                      <a:r>
                        <a:rPr lang="en-US" altLang="zh-CN" sz="900" b="0" i="0" u="none" strike="noStrike" dirty="0" smtClean="0">
                          <a:solidFill>
                            <a:srgbClr val="FF0000"/>
                          </a:solidFill>
                          <a:latin typeface="Arial" pitchFamily="34" charset="0"/>
                          <a:ea typeface="微软雅黑"/>
                          <a:cs typeface="Arial" pitchFamily="34" charset="0"/>
                          <a:sym typeface="Arial"/>
                        </a:rPr>
                        <a:t>Automatically</a:t>
                      </a:r>
                      <a:r>
                        <a:rPr lang="en-US" altLang="zh-CN" sz="900" b="0" i="0" u="none" strike="noStrike" baseline="0" dirty="0" smtClean="0">
                          <a:solidFill>
                            <a:srgbClr val="FF0000"/>
                          </a:solidFill>
                          <a:latin typeface="Arial" pitchFamily="34" charset="0"/>
                          <a:ea typeface="微软雅黑"/>
                          <a:cs typeface="Arial" pitchFamily="34" charset="0"/>
                          <a:sym typeface="Arial"/>
                        </a:rPr>
                        <a:t> configured according to the number of fiber ports on the host of 2600 V3. </a:t>
                      </a:r>
                      <a:r>
                        <a:rPr lang="en-US" altLang="zh-CN" sz="900" b="0" i="0" u="none" strike="noStrike" dirty="0" smtClean="0">
                          <a:latin typeface="Arial" pitchFamily="34" charset="0"/>
                          <a:ea typeface="微软雅黑"/>
                          <a:cs typeface="Arial" pitchFamily="34" charset="0"/>
                          <a:sym typeface="Arial"/>
                        </a:rPr>
                        <a:t>The default length is 3m.</a:t>
                      </a:r>
                      <a:r>
                        <a:rPr lang="en-US" altLang="zh-CN" sz="900" b="0" i="0" u="none" strike="noStrike" baseline="0" dirty="0" smtClean="0">
                          <a:latin typeface="Arial" pitchFamily="34" charset="0"/>
                          <a:ea typeface="微软雅黑"/>
                          <a:cs typeface="Arial" pitchFamily="34" charset="0"/>
                          <a:sym typeface="Arial"/>
                        </a:rPr>
                        <a:t> Users can select more if necessary. </a:t>
                      </a:r>
                      <a:endParaRPr lang="zh-CN" alt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187327">
                <a:tc>
                  <a:txBody>
                    <a:bodyPr/>
                    <a:lstStyle/>
                    <a:p>
                      <a:pPr marL="0" algn="l" defTabSz="914400" rtl="0" eaLnBrk="1" fontAlgn="ctr" latinLnBrk="0" hangingPunct="1"/>
                      <a:r>
                        <a:rPr lang="en-US" altLang="zh-CN" sz="900" b="0" i="0" u="none" strike="noStrike" kern="1200" dirty="0" smtClean="0">
                          <a:solidFill>
                            <a:schemeClr val="dk1"/>
                          </a:solidFill>
                          <a:latin typeface="Arial" pitchFamily="34" charset="0"/>
                          <a:ea typeface="微软雅黑"/>
                          <a:cs typeface="Arial" pitchFamily="34" charset="0"/>
                          <a:sym typeface="Arial"/>
                        </a:rPr>
                        <a:t>High Speed Cable,Mini SAS HD Cable,3m,(SFF 8644 plug),(28AWG*4P*2B(S)),(SFF 8644 Plug),Indoor use</a:t>
                      </a:r>
                    </a:p>
                  </a:txBody>
                  <a:tcPr marL="0" marR="0" marT="0" marB="0" anchor="ctr">
                    <a:solidFill>
                      <a:schemeClr val="bg1">
                        <a:lumMod val="85000"/>
                      </a:schemeClr>
                    </a:solidFill>
                  </a:tcPr>
                </a:tc>
                <a:tc>
                  <a:txBody>
                    <a:bodyPr/>
                    <a:lstStyle/>
                    <a:p>
                      <a:pPr algn="l" fontAlgn="ctr"/>
                      <a:r>
                        <a:rPr lang="en-US" altLang="zh-CN" sz="900" b="0" i="0" u="none" strike="noStrike" dirty="0" smtClean="0">
                          <a:solidFill>
                            <a:srgbClr val="FF0000"/>
                          </a:solidFill>
                          <a:latin typeface="Arial" pitchFamily="34" charset="0"/>
                          <a:ea typeface="微软雅黑"/>
                          <a:cs typeface="Arial" pitchFamily="34" charset="0"/>
                          <a:sym typeface="Arial"/>
                        </a:rPr>
                        <a:t>By default, each disk enclosure is configured with two 1m SAS cable. </a:t>
                      </a:r>
                      <a:r>
                        <a:rPr lang="en-US" altLang="zh-CN" sz="900" b="0" i="0" u="none" strike="noStrike" baseline="0" dirty="0" smtClean="0">
                          <a:latin typeface="Arial" pitchFamily="34" charset="0"/>
                          <a:ea typeface="微软雅黑"/>
                          <a:cs typeface="Arial" pitchFamily="34" charset="0"/>
                          <a:sym typeface="Arial"/>
                        </a:rPr>
                        <a:t>Users can select more if necessary. The maximum cable length between a controller enclosure and a disk enclosure is 3m, while that between disk enclosures is 5m. To prevent wrong configurations, the item of 5m cable is unavailable in the quoter. You can select 5m cables from the quoter of other V3 products. </a:t>
                      </a:r>
                      <a:endParaRPr lang="zh-CN" alt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2657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400" b="1" i="0" u="none" strike="noStrike" kern="1200" dirty="0">
                        <a:solidFill>
                          <a:schemeClr val="lt1"/>
                        </a:solidFill>
                        <a:latin typeface="Arial" pitchFamily="34" charset="0"/>
                        <a:ea typeface="微软雅黑"/>
                        <a:cs typeface="Arial" pitchFamily="34" charset="0"/>
                        <a:sym typeface="Arial"/>
                      </a:endParaRPr>
                    </a:p>
                  </a:txBody>
                  <a:tcPr marL="36000" marR="36000" marT="27008" marB="27008"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smtClean="0">
                          <a:solidFill>
                            <a:schemeClr val="bg1"/>
                          </a:solidFill>
                          <a:latin typeface="Arial" pitchFamily="34" charset="0"/>
                          <a:ea typeface="微软雅黑"/>
                          <a:cs typeface="Arial" pitchFamily="34" charset="0"/>
                          <a:sym typeface="Arial"/>
                        </a:rPr>
                        <a:t>Configuration</a:t>
                      </a:r>
                      <a:r>
                        <a:rPr lang="en-US" altLang="zh-CN" sz="1400" b="1" i="0" u="none" strike="noStrike" baseline="0" dirty="0" smtClean="0">
                          <a:solidFill>
                            <a:schemeClr val="bg1"/>
                          </a:solidFill>
                          <a:latin typeface="Arial" pitchFamily="34" charset="0"/>
                          <a:ea typeface="微软雅黑"/>
                          <a:cs typeface="Arial" pitchFamily="34" charset="0"/>
                          <a:sym typeface="Arial"/>
                        </a:rPr>
                        <a:t> and Quotation</a:t>
                      </a:r>
                      <a:r>
                        <a:rPr lang="zh-CN" altLang="en-US" sz="1400" b="1" i="0" u="none" strike="noStrike" kern="1200" dirty="0" smtClean="0">
                          <a:solidFill>
                            <a:schemeClr val="bg1"/>
                          </a:solidFill>
                          <a:latin typeface="Arial" pitchFamily="34" charset="0"/>
                          <a:ea typeface="微软雅黑"/>
                          <a:cs typeface="Arial" pitchFamily="34" charset="0"/>
                          <a:sym typeface="Arial"/>
                        </a:rPr>
                        <a:t>　</a:t>
                      </a:r>
                      <a:endParaRPr lang="zh-CN" altLang="en-US" sz="1400" b="1" i="0" u="none" strike="noStrike" kern="1200" dirty="0">
                        <a:solidFill>
                          <a:schemeClr val="bg1"/>
                        </a:solidFill>
                        <a:latin typeface="Arial" pitchFamily="34" charset="0"/>
                        <a:ea typeface="微软雅黑"/>
                        <a:cs typeface="Arial" pitchFamily="34" charset="0"/>
                        <a:sym typeface="Arial"/>
                      </a:endParaRPr>
                    </a:p>
                  </a:txBody>
                  <a:tcPr marL="36000" marR="36000" marT="27008" marB="27008" anchor="ctr">
                    <a:solidFill>
                      <a:srgbClr val="0070C0"/>
                    </a:solidFill>
                  </a:tcPr>
                </a:tc>
              </a:tr>
              <a:tr h="228064">
                <a:tc>
                  <a:txBody>
                    <a:bodyPr/>
                    <a:lstStyle/>
                    <a:p>
                      <a:pPr algn="l" fontAlgn="ctr"/>
                      <a:r>
                        <a:rPr lang="en-US" altLang="zh-CN" sz="900" u="none" strike="noStrike" dirty="0" smtClean="0">
                          <a:latin typeface="Arial" pitchFamily="34" charset="0"/>
                          <a:ea typeface="微软雅黑"/>
                          <a:cs typeface="Arial" pitchFamily="34" charset="0"/>
                          <a:sym typeface="Arial"/>
                        </a:rPr>
                        <a:t>Modem (wireless GPRS, 48 Kbps, wireless interfaces)</a:t>
                      </a:r>
                      <a:endParaRPr lang="zh-CN" alt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algn="l" fontAlgn="ctr"/>
                      <a:r>
                        <a:rPr lang="en-US" altLang="zh-CN" sz="900" u="none" strike="noStrike" dirty="0" smtClean="0">
                          <a:latin typeface="Arial" pitchFamily="34" charset="0"/>
                          <a:ea typeface="微软雅黑"/>
                          <a:cs typeface="Arial" pitchFamily="34" charset="0"/>
                          <a:sym typeface="Arial"/>
                        </a:rPr>
                        <a:t>Optional.</a:t>
                      </a:r>
                      <a:r>
                        <a:rPr lang="en-US" altLang="zh-CN" sz="900" u="none" strike="noStrike" baseline="0" dirty="0" smtClean="0">
                          <a:latin typeface="Arial" pitchFamily="34" charset="0"/>
                          <a:ea typeface="微软雅黑"/>
                          <a:cs typeface="Arial" pitchFamily="34" charset="0"/>
                          <a:sym typeface="Arial"/>
                        </a:rPr>
                        <a:t> Configured according to customer requirements.</a:t>
                      </a:r>
                      <a:endParaRPr lang="zh-CN" alt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321737">
                <a:tc>
                  <a:txBody>
                    <a:bodyPr/>
                    <a:lstStyle/>
                    <a:p>
                      <a:r>
                        <a:rPr lang="en-US" altLang="zh-CN" sz="900" dirty="0" smtClean="0">
                          <a:latin typeface="Arial" pitchFamily="34" charset="0"/>
                          <a:cs typeface="Arial" pitchFamily="34" charset="0"/>
                        </a:rPr>
                        <a:t>Modem,56K/Data/Fax,External,Split Type(DB25 To DB25,DB9) Cable,English/Chinese Documents,220VAC To 12VAC Transformer,,50030082</a:t>
                      </a:r>
                      <a:endParaRPr lang="en-US" altLang="zh-CN" sz="900" dirty="0">
                        <a:latin typeface="Arial" pitchFamily="34" charset="0"/>
                        <a:cs typeface="Arial" pitchFamily="34" charset="0"/>
                      </a:endParaRPr>
                    </a:p>
                  </a:txBody>
                  <a:tcPr marL="0" marR="0" marT="0" marB="0" anchor="ctr">
                    <a:solidFill>
                      <a:schemeClr val="bg1">
                        <a:lumMod val="85000"/>
                      </a:schemeClr>
                    </a:solidFill>
                  </a:tcPr>
                </a:tc>
                <a:tc>
                  <a:txBody>
                    <a:bodyPr/>
                    <a:lstStyle/>
                    <a:p>
                      <a:pPr algn="l" fontAlgn="ctr"/>
                      <a:r>
                        <a:rPr lang="en-US" altLang="zh-CN" sz="900" u="none" strike="noStrike" dirty="0" smtClean="0">
                          <a:latin typeface="Arial" pitchFamily="34" charset="0"/>
                          <a:ea typeface="微软雅黑"/>
                          <a:cs typeface="Arial" pitchFamily="34" charset="0"/>
                          <a:sym typeface="Arial"/>
                        </a:rPr>
                        <a:t>Optional.</a:t>
                      </a:r>
                      <a:r>
                        <a:rPr lang="en-US" altLang="zh-CN" sz="900" u="none" strike="noStrike" baseline="0" dirty="0" smtClean="0">
                          <a:latin typeface="Arial" pitchFamily="34" charset="0"/>
                          <a:ea typeface="微软雅黑"/>
                          <a:cs typeface="Arial" pitchFamily="34" charset="0"/>
                          <a:sym typeface="Arial"/>
                        </a:rPr>
                        <a:t> Configured according to customer requirements.</a:t>
                      </a:r>
                      <a:endParaRPr lang="zh-CN" alt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xmlns="" val="1572226470"/>
              </p:ext>
            </p:extLst>
          </p:nvPr>
        </p:nvGraphicFramePr>
        <p:xfrm>
          <a:off x="323528" y="2932585"/>
          <a:ext cx="8496944" cy="1328630"/>
        </p:xfrm>
        <a:graphic>
          <a:graphicData uri="http://schemas.openxmlformats.org/drawingml/2006/table">
            <a:tbl>
              <a:tblPr firstRow="1">
                <a:tableStyleId>{93296810-A885-4BE3-A3E7-6D5BEEA58F35}</a:tableStyleId>
              </a:tblPr>
              <a:tblGrid>
                <a:gridCol w="3456384"/>
                <a:gridCol w="5040560"/>
              </a:tblGrid>
              <a:tr h="22925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kern="1200" dirty="0" smtClean="0">
                          <a:solidFill>
                            <a:schemeClr val="lt1"/>
                          </a:solidFill>
                          <a:latin typeface="Arial" pitchFamily="34" charset="0"/>
                          <a:ea typeface="微软雅黑"/>
                          <a:cs typeface="Arial" pitchFamily="34" charset="0"/>
                          <a:sym typeface="Arial"/>
                        </a:rPr>
                        <a:t>Cabinet</a:t>
                      </a:r>
                      <a:endParaRPr lang="zh-CN" altLang="en-US" sz="1400" b="1" i="0" u="none" strike="noStrike" kern="1200" dirty="0">
                        <a:solidFill>
                          <a:schemeClr val="lt1"/>
                        </a:solidFill>
                        <a:latin typeface="Arial" pitchFamily="34" charset="0"/>
                        <a:ea typeface="微软雅黑"/>
                        <a:cs typeface="Arial" pitchFamily="34" charset="0"/>
                        <a:sym typeface="Arial"/>
                      </a:endParaRPr>
                    </a:p>
                  </a:txBody>
                  <a:tcPr marL="36000" marR="36000" marT="27008" marB="27008"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smtClean="0">
                          <a:latin typeface="Arial" pitchFamily="34" charset="0"/>
                          <a:ea typeface="微软雅黑"/>
                          <a:cs typeface="Arial" pitchFamily="34" charset="0"/>
                          <a:sym typeface="Arial"/>
                        </a:rPr>
                        <a:t>Configuration</a:t>
                      </a:r>
                      <a:r>
                        <a:rPr lang="en-US" altLang="zh-CN" sz="1400" b="1" i="0" u="none" strike="noStrike" baseline="0" dirty="0" smtClean="0">
                          <a:latin typeface="Arial" pitchFamily="34" charset="0"/>
                          <a:ea typeface="微软雅黑"/>
                          <a:cs typeface="Arial" pitchFamily="34" charset="0"/>
                          <a:sym typeface="Arial"/>
                        </a:rPr>
                        <a:t> and Quotation</a:t>
                      </a:r>
                      <a:r>
                        <a:rPr lang="zh-CN" altLang="en-US" sz="1400" b="1" i="0" u="none" strike="noStrike" kern="1200" dirty="0" smtClean="0">
                          <a:solidFill>
                            <a:schemeClr val="lt1"/>
                          </a:solidFill>
                          <a:latin typeface="Arial" pitchFamily="34" charset="0"/>
                          <a:ea typeface="微软雅黑"/>
                          <a:cs typeface="Arial" pitchFamily="34" charset="0"/>
                          <a:sym typeface="Arial"/>
                        </a:rPr>
                        <a:t>　</a:t>
                      </a:r>
                      <a:endParaRPr lang="zh-CN" altLang="en-US" sz="1400" b="1" i="0" u="none" strike="noStrike" kern="1200" dirty="0">
                        <a:solidFill>
                          <a:schemeClr val="lt1"/>
                        </a:solidFill>
                        <a:latin typeface="Arial" pitchFamily="34" charset="0"/>
                        <a:ea typeface="微软雅黑"/>
                        <a:cs typeface="Arial" pitchFamily="34" charset="0"/>
                        <a:sym typeface="Arial"/>
                      </a:endParaRPr>
                    </a:p>
                  </a:txBody>
                  <a:tcPr marL="36000" marR="36000" marT="27008" marB="27008" anchor="ctr">
                    <a:solidFill>
                      <a:srgbClr val="0070C0"/>
                    </a:solidFill>
                  </a:tcPr>
                </a:tc>
              </a:tr>
              <a:tr h="196633">
                <a:tc>
                  <a:txBody>
                    <a:bodyPr/>
                    <a:lstStyle/>
                    <a:p>
                      <a:pPr algn="l" fontAlgn="ctr"/>
                      <a:r>
                        <a:rPr lang="en-US" altLang="zh-CN" sz="900" b="0" i="0" u="none" strike="noStrike" dirty="0" smtClean="0">
                          <a:latin typeface="Arial" pitchFamily="34" charset="0"/>
                          <a:ea typeface="微软雅黑"/>
                          <a:cs typeface="Arial" pitchFamily="34" charset="0"/>
                          <a:sym typeface="Arial"/>
                        </a:rPr>
                        <a:t>46U AC cabinet/</a:t>
                      </a:r>
                      <a:r>
                        <a:rPr lang="en-US" altLang="zh-CN" sz="900" b="0" i="0" u="none" strike="noStrike" baseline="0" dirty="0" smtClean="0">
                          <a:latin typeface="Arial" pitchFamily="34" charset="0"/>
                          <a:ea typeface="微软雅黑"/>
                          <a:cs typeface="Arial" pitchFamily="34" charset="0"/>
                          <a:sym typeface="Arial"/>
                        </a:rPr>
                        <a:t> 46U DC cabinet/ 42U AC cabinet</a:t>
                      </a:r>
                      <a:endParaRPr lang="zh-CN" altLang="en-US" sz="900" b="0" i="0" u="none" strike="noStrike" dirty="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u="none" strike="noStrike" dirty="0" smtClean="0">
                          <a:latin typeface="Arial" pitchFamily="34" charset="0"/>
                          <a:ea typeface="微软雅黑"/>
                          <a:cs typeface="Arial" pitchFamily="34" charset="0"/>
                          <a:sym typeface="Arial"/>
                        </a:rPr>
                        <a:t>Optional.</a:t>
                      </a:r>
                      <a:r>
                        <a:rPr lang="en-US" altLang="zh-CN" sz="900" u="none" strike="noStrike" baseline="0" dirty="0" smtClean="0">
                          <a:latin typeface="Arial" pitchFamily="34" charset="0"/>
                          <a:ea typeface="微软雅黑"/>
                          <a:cs typeface="Arial" pitchFamily="34" charset="0"/>
                          <a:sym typeface="Arial"/>
                        </a:rPr>
                        <a:t> Configured according to customer requirements.</a:t>
                      </a:r>
                      <a:endParaRPr lang="zh-CN" altLang="en-US" sz="900" b="0" i="0" u="none" strike="noStrike" dirty="0" smtClean="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399125">
                <a:tc>
                  <a:txBody>
                    <a:bodyPr/>
                    <a:lstStyle/>
                    <a:p>
                      <a:pPr marL="0" algn="l" defTabSz="914400" rtl="0" eaLnBrk="1" fontAlgn="ctr" latinLnBrk="0" hangingPunct="1"/>
                      <a:r>
                        <a:rPr lang="en-US" altLang="zh-CN" sz="900" u="none" strike="noStrike" kern="1200" dirty="0" smtClean="0">
                          <a:solidFill>
                            <a:schemeClr val="dk1"/>
                          </a:solidFill>
                          <a:latin typeface="Arial" pitchFamily="34" charset="0"/>
                          <a:ea typeface="微软雅黑"/>
                          <a:cs typeface="Arial" pitchFamily="34" charset="0"/>
                          <a:sym typeface="Arial"/>
                        </a:rPr>
                        <a:t>Input</a:t>
                      </a:r>
                      <a:r>
                        <a:rPr lang="en-US" altLang="zh-CN" sz="900" u="none" strike="noStrike" kern="1200" baseline="0" dirty="0" smtClean="0">
                          <a:solidFill>
                            <a:schemeClr val="dk1"/>
                          </a:solidFill>
                          <a:latin typeface="Arial" pitchFamily="34" charset="0"/>
                          <a:ea typeface="微软雅黑"/>
                          <a:cs typeface="Arial" pitchFamily="34" charset="0"/>
                          <a:sym typeface="Arial"/>
                        </a:rPr>
                        <a:t> power cable (such as power cable and ground cable)</a:t>
                      </a:r>
                      <a:endParaRPr lang="zh-CN" altLang="en-US" sz="900" u="none" strike="noStrike" kern="1200" dirty="0" smtClean="0">
                        <a:solidFill>
                          <a:schemeClr val="dk1"/>
                        </a:solidFill>
                        <a:latin typeface="Arial" pitchFamily="34" charset="0"/>
                        <a:ea typeface="微软雅黑"/>
                        <a:cs typeface="Arial" pitchFamily="34" charset="0"/>
                        <a:sym typeface="Arial"/>
                      </a:endParaRPr>
                    </a:p>
                  </a:txBody>
                  <a:tcPr marL="0" marR="0" marT="0"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rgbClr val="FF0000"/>
                          </a:solidFill>
                          <a:latin typeface="Arial" pitchFamily="34" charset="0"/>
                          <a:ea typeface="微软雅黑"/>
                          <a:cs typeface="Arial" pitchFamily="34" charset="0"/>
                          <a:sym typeface="Arial"/>
                        </a:rPr>
                        <a:t>The length is automatically configured during cabinet </a:t>
                      </a:r>
                      <a:r>
                        <a:rPr lang="en-US" altLang="zh-CN" sz="900" b="0" i="0" u="none" strike="noStrike" dirty="0" smtClean="0">
                          <a:solidFill>
                            <a:schemeClr val="tx1"/>
                          </a:solidFill>
                          <a:latin typeface="Arial" pitchFamily="34" charset="0"/>
                          <a:ea typeface="微软雅黑"/>
                          <a:cs typeface="Arial" pitchFamily="34" charset="0"/>
                          <a:sym typeface="Arial"/>
                        </a:rPr>
                        <a:t>selection</a:t>
                      </a:r>
                      <a:r>
                        <a:rPr lang="en-US" altLang="zh-CN" sz="900" b="0" i="0" u="none" strike="noStrike" baseline="0" dirty="0" smtClean="0">
                          <a:solidFill>
                            <a:schemeClr val="tx1"/>
                          </a:solidFill>
                          <a:latin typeface="Arial" pitchFamily="34" charset="0"/>
                          <a:ea typeface="微软雅黑"/>
                          <a:cs typeface="Arial" pitchFamily="34" charset="0"/>
                          <a:sym typeface="Arial"/>
                        </a:rPr>
                        <a:t> and the number can be configured as required. (</a:t>
                      </a:r>
                      <a:r>
                        <a:rPr lang="en-US" altLang="zh-CN" sz="900" b="0" i="0" u="none" strike="noStrike" dirty="0" smtClean="0">
                          <a:latin typeface="Arial" pitchFamily="34" charset="0"/>
                          <a:ea typeface="微软雅黑"/>
                          <a:cs typeface="Arial" pitchFamily="34" charset="0"/>
                          <a:sym typeface="Arial"/>
                        </a:rPr>
                        <a:t>The IT</a:t>
                      </a:r>
                      <a:r>
                        <a:rPr lang="zh-CN" altLang="en-US" sz="900" b="0" i="0" u="none" strike="noStrike" baseline="0" dirty="0" smtClean="0">
                          <a:latin typeface="Arial" pitchFamily="34" charset="0"/>
                          <a:ea typeface="微软雅黑"/>
                          <a:cs typeface="Arial" pitchFamily="34" charset="0"/>
                          <a:sym typeface="Arial"/>
                        </a:rPr>
                        <a:t> </a:t>
                      </a:r>
                      <a:r>
                        <a:rPr lang="en-US" altLang="zh-CN" sz="900" b="0" i="0" u="none" strike="noStrike" baseline="0" dirty="0" smtClean="0">
                          <a:latin typeface="Arial" pitchFamily="34" charset="0"/>
                          <a:ea typeface="微软雅黑"/>
                          <a:cs typeface="Arial" pitchFamily="34" charset="0"/>
                          <a:sym typeface="Arial"/>
                        </a:rPr>
                        <a:t>product line requires to streamline configurations and set major cables as quotation items to ensure delivery quality.)</a:t>
                      </a:r>
                      <a:endParaRPr lang="zh-CN" altLang="en-US" sz="900" b="0" i="0" u="none" strike="noStrike" dirty="0" smtClean="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r h="399125">
                <a:tc>
                  <a:txBody>
                    <a:bodyPr/>
                    <a:lstStyle/>
                    <a:p>
                      <a:pPr marL="0" algn="l" defTabSz="914400" rtl="0" eaLnBrk="1" fontAlgn="ctr" latinLnBrk="0" hangingPunct="1"/>
                      <a:r>
                        <a:rPr lang="en-US" altLang="zh-CN" sz="900" u="none" strike="noStrike" kern="1200" dirty="0" smtClean="0">
                          <a:solidFill>
                            <a:schemeClr val="dk1"/>
                          </a:solidFill>
                          <a:latin typeface="Arial" pitchFamily="34" charset="0"/>
                          <a:ea typeface="微软雅黑"/>
                          <a:cs typeface="Arial" pitchFamily="34" charset="0"/>
                          <a:sym typeface="Arial"/>
                        </a:rPr>
                        <a:t>Cabinet</a:t>
                      </a:r>
                      <a:r>
                        <a:rPr lang="en-US" altLang="zh-CN" sz="900" u="none" strike="noStrike" kern="1200" baseline="0" dirty="0" smtClean="0">
                          <a:solidFill>
                            <a:schemeClr val="dk1"/>
                          </a:solidFill>
                          <a:latin typeface="Arial" pitchFamily="34" charset="0"/>
                          <a:ea typeface="微软雅黑"/>
                          <a:cs typeface="Arial" pitchFamily="34" charset="0"/>
                          <a:sym typeface="Arial"/>
                        </a:rPr>
                        <a:t> installation suite (such as the cabinet door)</a:t>
                      </a:r>
                      <a:endParaRPr lang="zh-CN" altLang="en-US" sz="900" u="none" strike="noStrike" kern="1200" dirty="0" smtClean="0">
                        <a:solidFill>
                          <a:schemeClr val="dk1"/>
                        </a:solidFill>
                        <a:latin typeface="Arial" pitchFamily="34" charset="0"/>
                        <a:ea typeface="微软雅黑"/>
                        <a:cs typeface="Arial" pitchFamily="34" charset="0"/>
                        <a:sym typeface="Arial"/>
                      </a:endParaRPr>
                    </a:p>
                  </a:txBody>
                  <a:tcPr marL="0" marR="0" marT="0"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rgbClr val="FF0000"/>
                          </a:solidFill>
                          <a:latin typeface="Arial" pitchFamily="34" charset="0"/>
                          <a:ea typeface="微软雅黑"/>
                          <a:cs typeface="Arial" pitchFamily="34" charset="0"/>
                          <a:sym typeface="Arial"/>
                        </a:rPr>
                        <a:t>Automatically configured during cabinet selection. </a:t>
                      </a:r>
                      <a:r>
                        <a:rPr lang="en-US" altLang="zh-CN" sz="900" b="0" i="0" u="none" strike="noStrike" dirty="0" smtClean="0">
                          <a:latin typeface="Arial" pitchFamily="34" charset="0"/>
                          <a:ea typeface="微软雅黑"/>
                          <a:cs typeface="Arial" pitchFamily="34" charset="0"/>
                          <a:sym typeface="Arial"/>
                        </a:rPr>
                        <a:t>(The IT</a:t>
                      </a:r>
                      <a:r>
                        <a:rPr lang="zh-CN" altLang="en-US" sz="900" b="0" i="0" u="none" strike="noStrike" baseline="0" dirty="0" smtClean="0">
                          <a:latin typeface="Arial" pitchFamily="34" charset="0"/>
                          <a:ea typeface="微软雅黑"/>
                          <a:cs typeface="Arial" pitchFamily="34" charset="0"/>
                          <a:sym typeface="Arial"/>
                        </a:rPr>
                        <a:t> </a:t>
                      </a:r>
                      <a:r>
                        <a:rPr lang="en-US" altLang="zh-CN" sz="900" b="0" i="0" u="none" strike="noStrike" baseline="0" dirty="0" smtClean="0">
                          <a:latin typeface="Arial" pitchFamily="34" charset="0"/>
                          <a:ea typeface="微软雅黑"/>
                          <a:cs typeface="Arial" pitchFamily="34" charset="0"/>
                          <a:sym typeface="Arial"/>
                        </a:rPr>
                        <a:t>product line requires to streamline configurations and set major auxiliary devices as quotation items to ensure delivery quality.)</a:t>
                      </a:r>
                      <a:endParaRPr lang="zh-CN" altLang="en-US" sz="900" b="0" i="0" u="none" strike="noStrike" dirty="0" smtClean="0">
                        <a:latin typeface="Arial" pitchFamily="34" charset="0"/>
                        <a:ea typeface="微软雅黑"/>
                        <a:cs typeface="Arial" pitchFamily="34" charset="0"/>
                        <a:sym typeface="Arial"/>
                      </a:endParaRPr>
                    </a:p>
                  </a:txBody>
                  <a:tcPr marL="36000" marR="36000" marT="27008" marB="27008" anchor="ctr">
                    <a:solidFill>
                      <a:schemeClr val="bg1">
                        <a:lumMod val="85000"/>
                      </a:schemeClr>
                    </a:solidFill>
                  </a:tcPr>
                </a:tc>
              </a:tr>
            </a:tbl>
          </a:graphicData>
        </a:graphic>
      </p:graphicFrame>
    </p:spTree>
  </p:cSld>
  <p:clrMapOvr>
    <a:masterClrMapping/>
  </p:clrMapOvr>
  <p:transition advTm="7074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zh-CN" altLang="en-US"/>
          </a:p>
        </p:txBody>
      </p:sp>
      <p:sp>
        <p:nvSpPr>
          <p:cNvPr id="6" name="标题 5"/>
          <p:cNvSpPr>
            <a:spLocks noGrp="1"/>
          </p:cNvSpPr>
          <p:nvPr>
            <p:ph type="title"/>
          </p:nvPr>
        </p:nvSpPr>
        <p:spPr>
          <a:xfrm>
            <a:off x="251520" y="-19744"/>
            <a:ext cx="8820472" cy="365823"/>
          </a:xfrm>
        </p:spPr>
        <p:txBody>
          <a:bodyPr/>
          <a:lstStyle/>
          <a:p>
            <a:pPr algn="l"/>
            <a:r>
              <a:rPr lang="en-US" altLang="zh-CN" sz="2400" b="1" dirty="0" smtClean="0">
                <a:solidFill>
                  <a:srgbClr val="0070C0"/>
                </a:solidFill>
                <a:latin typeface="Arial"/>
                <a:ea typeface="微软雅黑"/>
                <a:sym typeface="Arial"/>
              </a:rPr>
              <a:t>Service Quotation Policy: Installation + Hardware Warranty + Software Warranty (</a:t>
            </a:r>
            <a:r>
              <a:rPr lang="en-US" altLang="zh-CN" sz="2400" b="1" dirty="0" smtClean="0">
                <a:solidFill>
                  <a:srgbClr val="FF0000"/>
                </a:solidFill>
                <a:latin typeface="Arial"/>
                <a:ea typeface="微软雅黑"/>
                <a:sym typeface="Arial"/>
              </a:rPr>
              <a:t>Mandatory</a:t>
            </a:r>
            <a:r>
              <a:rPr lang="en-US" altLang="zh-CN" sz="2400" b="1" dirty="0" smtClean="0">
                <a:solidFill>
                  <a:srgbClr val="0070C0"/>
                </a:solidFill>
                <a:latin typeface="Arial"/>
                <a:ea typeface="微软雅黑"/>
                <a:sym typeface="Arial"/>
              </a:rPr>
              <a:t>)</a:t>
            </a:r>
            <a:endParaRPr lang="zh-CN" altLang="en-US" sz="2400" b="1" dirty="0">
              <a:solidFill>
                <a:srgbClr val="0070C0"/>
              </a:solidFill>
              <a:latin typeface="Arial"/>
              <a:ea typeface="微软雅黑"/>
              <a:sym typeface="Arial"/>
            </a:endParaRPr>
          </a:p>
        </p:txBody>
      </p:sp>
      <p:graphicFrame>
        <p:nvGraphicFramePr>
          <p:cNvPr id="5" name="表格 4"/>
          <p:cNvGraphicFramePr>
            <a:graphicFrameLocks noGrp="1"/>
          </p:cNvGraphicFramePr>
          <p:nvPr/>
        </p:nvGraphicFramePr>
        <p:xfrm>
          <a:off x="323528" y="959865"/>
          <a:ext cx="8712968" cy="3074890"/>
        </p:xfrm>
        <a:graphic>
          <a:graphicData uri="http://schemas.openxmlformats.org/drawingml/2006/table">
            <a:tbl>
              <a:tblPr/>
              <a:tblGrid>
                <a:gridCol w="3470419"/>
                <a:gridCol w="4158234"/>
                <a:gridCol w="1084315"/>
              </a:tblGrid>
              <a:tr h="729114">
                <a:tc>
                  <a:txBody>
                    <a:bodyPr/>
                    <a:lstStyle/>
                    <a:p>
                      <a:pPr algn="ctr" rtl="0" fontAlgn="ctr"/>
                      <a:r>
                        <a:rPr lang="en-US" altLang="zh-CN" sz="1100" b="1" i="0" u="none" strike="noStrike" dirty="0" smtClean="0">
                          <a:solidFill>
                            <a:srgbClr val="FFFFFF"/>
                          </a:solidFill>
                          <a:latin typeface="Arial" pitchFamily="34" charset="0"/>
                          <a:cs typeface="Arial" pitchFamily="34" charset="0"/>
                        </a:rPr>
                        <a:t>Quotation Item</a:t>
                      </a:r>
                      <a:endParaRPr lang="zh-CN" altLang="en-US" sz="1100" b="1" i="0" u="none" strike="noStrike" dirty="0">
                        <a:solidFill>
                          <a:srgbClr val="FFFFFF"/>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1100" b="1" i="0" u="none" strike="noStrike" dirty="0" smtClean="0">
                          <a:solidFill>
                            <a:srgbClr val="FFFFFF"/>
                          </a:solidFill>
                          <a:latin typeface="Arial" pitchFamily="34" charset="0"/>
                          <a:cs typeface="Arial" pitchFamily="34" charset="0"/>
                        </a:rPr>
                        <a:t>Description</a:t>
                      </a:r>
                      <a:endParaRPr lang="zh-CN" altLang="en-US" sz="1100" b="1" i="0" u="none" strike="noStrike" dirty="0">
                        <a:solidFill>
                          <a:srgbClr val="FFFFFF"/>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1100" b="1" i="0" u="none" strike="noStrike" dirty="0" smtClean="0">
                          <a:solidFill>
                            <a:srgbClr val="FFFFFF"/>
                          </a:solidFill>
                          <a:latin typeface="Arial" pitchFamily="34" charset="0"/>
                          <a:cs typeface="Arial" pitchFamily="34" charset="0"/>
                        </a:rPr>
                        <a:t>Optional</a:t>
                      </a:r>
                      <a:r>
                        <a:rPr lang="en-US" altLang="zh-CN" sz="1100" b="1" i="0" u="none" strike="noStrike" baseline="0" dirty="0" smtClean="0">
                          <a:solidFill>
                            <a:srgbClr val="FFFFFF"/>
                          </a:solidFill>
                          <a:latin typeface="Arial" pitchFamily="34" charset="0"/>
                          <a:cs typeface="Arial" pitchFamily="34" charset="0"/>
                        </a:rPr>
                        <a:t> or </a:t>
                      </a:r>
                      <a:r>
                        <a:rPr lang="en-US" altLang="zh-CN" sz="1100" b="1" i="0" u="none" strike="noStrike" dirty="0" smtClean="0">
                          <a:solidFill>
                            <a:srgbClr val="FFFFFF"/>
                          </a:solidFill>
                          <a:latin typeface="Arial" pitchFamily="34" charset="0"/>
                          <a:cs typeface="Arial" pitchFamily="34" charset="0"/>
                        </a:rPr>
                        <a:t>Mandatory</a:t>
                      </a:r>
                      <a:endParaRPr lang="zh-CN" altLang="en-US" sz="1100" b="1" i="0" u="none" strike="noStrike" dirty="0">
                        <a:solidFill>
                          <a:srgbClr val="FFFFFF"/>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r>
              <a:tr h="4592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dirty="0" smtClean="0">
                          <a:latin typeface="Arial" pitchFamily="34" charset="0"/>
                          <a:cs typeface="Arial" pitchFamily="34" charset="0"/>
                        </a:rPr>
                        <a:t>Installation Service-OceanStor</a:t>
                      </a:r>
                      <a:r>
                        <a:rPr lang="en-US" altLang="zh-CN" sz="1100" baseline="0" dirty="0" smtClean="0">
                          <a:latin typeface="Arial" pitchFamily="34" charset="0"/>
                          <a:cs typeface="Arial" pitchFamily="34" charset="0"/>
                        </a:rPr>
                        <a:t> </a:t>
                      </a:r>
                      <a:r>
                        <a:rPr lang="en-US" altLang="zh-CN" sz="1100" dirty="0" smtClean="0">
                          <a:latin typeface="Arial" pitchFamily="34" charset="0"/>
                          <a:cs typeface="Arial" pitchFamily="34" charset="0"/>
                        </a:rPr>
                        <a:t>V3-controller enclosure-install, expansion, reconstruction, upgrade-set</a:t>
                      </a: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altLang="zh-CN" sz="1100" b="0" i="0" u="none" strike="noStrike" dirty="0" smtClean="0">
                          <a:solidFill>
                            <a:srgbClr val="000000"/>
                          </a:solidFill>
                          <a:latin typeface="Arial" pitchFamily="34" charset="0"/>
                          <a:cs typeface="Arial" pitchFamily="34" charset="0"/>
                        </a:rPr>
                        <a:t>Quoted based on the number of actually configured controller enclosures</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l" rtl="0" fontAlgn="ctr"/>
                      <a:r>
                        <a:rPr lang="zh-CN" altLang="en-US" sz="1100" b="0" i="0" u="none" strike="noStrike" dirty="0">
                          <a:solidFill>
                            <a:srgbClr val="000000"/>
                          </a:solidFill>
                          <a:latin typeface="Arial" pitchFamily="34" charset="0"/>
                          <a:cs typeface="Arial" pitchFamily="34" charset="0"/>
                        </a:rPr>
                        <a:t>　</a:t>
                      </a:r>
                    </a:p>
                    <a:p>
                      <a:pPr algn="ctr" rtl="0" fontAlgn="ctr"/>
                      <a:r>
                        <a:rPr lang="en-US" altLang="zh-CN" sz="1100" b="0" i="0" u="none" strike="noStrike" dirty="0" smtClean="0">
                          <a:solidFill>
                            <a:srgbClr val="000000"/>
                          </a:solidFill>
                          <a:latin typeface="Arial" pitchFamily="34" charset="0"/>
                          <a:cs typeface="Arial" pitchFamily="34" charset="0"/>
                        </a:rPr>
                        <a:t>Optional</a:t>
                      </a:r>
                      <a:endParaRPr lang="zh-CN" altLang="en-US" sz="1100" b="0" i="0" u="none" strike="noStrike" dirty="0">
                        <a:solidFill>
                          <a:srgbClr val="000000"/>
                        </a:solidFill>
                        <a:latin typeface="Arial" pitchFamily="34" charset="0"/>
                        <a:cs typeface="Arial" pitchFamily="34" charset="0"/>
                      </a:endParaRPr>
                    </a:p>
                    <a:p>
                      <a:pPr algn="l" rtl="0" fontAlgn="ctr"/>
                      <a:r>
                        <a:rPr lang="zh-CN" altLang="en-US" sz="1100" b="0" i="0" u="none" strike="noStrike" dirty="0">
                          <a:solidFill>
                            <a:srgbClr val="000000"/>
                          </a:solidFill>
                          <a:latin typeface="Arial" pitchFamily="34" charset="0"/>
                          <a:cs typeface="Arial" pitchFamily="34" charset="0"/>
                        </a:rPr>
                        <a:t>　</a:t>
                      </a:r>
                    </a:p>
                  </a:txBody>
                  <a:tcPr marL="5672" marR="5672" marT="5672"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D9D9D9"/>
                    </a:solidFill>
                  </a:tcPr>
                </a:tc>
              </a:tr>
              <a:tr h="4592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dirty="0" smtClean="0">
                          <a:latin typeface="Arial" pitchFamily="34" charset="0"/>
                          <a:cs typeface="Arial" pitchFamily="34" charset="0"/>
                        </a:rPr>
                        <a:t>Installation Service-OceanStor</a:t>
                      </a:r>
                      <a:r>
                        <a:rPr lang="en-US" altLang="zh-CN" sz="1100" baseline="0" dirty="0" smtClean="0">
                          <a:latin typeface="Arial" pitchFamily="34" charset="0"/>
                          <a:cs typeface="Arial" pitchFamily="34" charset="0"/>
                        </a:rPr>
                        <a:t> </a:t>
                      </a:r>
                      <a:r>
                        <a:rPr lang="en-US" altLang="zh-CN" sz="1100" dirty="0" smtClean="0">
                          <a:latin typeface="Arial" pitchFamily="34" charset="0"/>
                          <a:cs typeface="Arial" pitchFamily="34" charset="0"/>
                        </a:rPr>
                        <a:t>V3-</a:t>
                      </a:r>
                      <a:r>
                        <a:rPr lang="en-US" altLang="zh-CN" sz="1100" b="0" i="0" u="none" strike="noStrike" dirty="0" smtClean="0">
                          <a:solidFill>
                            <a:srgbClr val="000000"/>
                          </a:solidFill>
                          <a:latin typeface="Arial" pitchFamily="34" charset="0"/>
                          <a:cs typeface="Arial" pitchFamily="34" charset="0"/>
                        </a:rPr>
                        <a:t>disk </a:t>
                      </a:r>
                      <a:r>
                        <a:rPr lang="en-US" altLang="zh-CN" sz="1100" b="0" i="0" u="none" strike="noStrike" dirty="0" smtClean="0">
                          <a:solidFill>
                            <a:schemeClr val="tx1"/>
                          </a:solidFill>
                          <a:latin typeface="Arial" pitchFamily="34" charset="0"/>
                          <a:cs typeface="Arial" pitchFamily="34" charset="0"/>
                        </a:rPr>
                        <a:t>e</a:t>
                      </a:r>
                      <a:r>
                        <a:rPr lang="en-US" altLang="zh-CN" sz="1100" dirty="0" smtClean="0">
                          <a:latin typeface="Arial" pitchFamily="34" charset="0"/>
                          <a:cs typeface="Arial" pitchFamily="34" charset="0"/>
                        </a:rPr>
                        <a:t>nclosure-install, expansion, reconstruction, upgrade-set</a:t>
                      </a: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altLang="zh-CN" sz="1100" b="0" i="0" u="none" strike="noStrike" dirty="0" smtClean="0">
                          <a:solidFill>
                            <a:srgbClr val="000000"/>
                          </a:solidFill>
                          <a:latin typeface="Arial" pitchFamily="34" charset="0"/>
                          <a:cs typeface="Arial" pitchFamily="34" charset="0"/>
                        </a:rPr>
                        <a:t>Quoted based on the number of actually configured disk enclosures</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000" b="0" i="0" u="none" strike="noStrike" dirty="0">
                        <a:solidFill>
                          <a:srgbClr val="000000"/>
                        </a:solidFill>
                        <a:latin typeface="Arial"/>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r>
              <a:tr h="4592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kern="1200" dirty="0" smtClean="0">
                          <a:solidFill>
                            <a:schemeClr val="tx1"/>
                          </a:solidFill>
                          <a:latin typeface="Arial" pitchFamily="34" charset="0"/>
                          <a:ea typeface="+mn-ea"/>
                          <a:cs typeface="Arial" pitchFamily="34" charset="0"/>
                        </a:rPr>
                        <a:t>Hardware</a:t>
                      </a:r>
                      <a:r>
                        <a:rPr lang="en-US" altLang="zh-CN" sz="1100" kern="1200" baseline="0" dirty="0" smtClean="0">
                          <a:solidFill>
                            <a:schemeClr val="tx1"/>
                          </a:solidFill>
                          <a:latin typeface="Arial" pitchFamily="34" charset="0"/>
                          <a:ea typeface="+mn-ea"/>
                          <a:cs typeface="Arial" pitchFamily="34" charset="0"/>
                        </a:rPr>
                        <a:t> </a:t>
                      </a:r>
                      <a:r>
                        <a:rPr lang="en-US" altLang="zh-CN" sz="1100" kern="1200" dirty="0" smtClean="0">
                          <a:solidFill>
                            <a:schemeClr val="tx1"/>
                          </a:solidFill>
                          <a:latin typeface="Arial" pitchFamily="34" charset="0"/>
                          <a:ea typeface="+mn-ea"/>
                          <a:cs typeface="Arial" pitchFamily="34" charset="0"/>
                        </a:rPr>
                        <a:t>Warranty Upgrade To Hi-Care Onsite Premier 24x7x4H Engineer Onsite Service(3 Years/</a:t>
                      </a:r>
                      <a:r>
                        <a:rPr lang="en-US" altLang="zh-CN" sz="1100" kern="1200" baseline="0" dirty="0" smtClean="0">
                          <a:solidFill>
                            <a:schemeClr val="tx1"/>
                          </a:solidFill>
                          <a:latin typeface="Arial" pitchFamily="34" charset="0"/>
                          <a:ea typeface="+mn-ea"/>
                          <a:cs typeface="Arial" pitchFamily="34" charset="0"/>
                        </a:rPr>
                        <a:t>enclosure)</a:t>
                      </a:r>
                      <a:endParaRPr lang="en-US" altLang="zh-CN" sz="1100" kern="1200" dirty="0" smtClean="0">
                        <a:solidFill>
                          <a:schemeClr val="tx1"/>
                        </a:solidFill>
                        <a:latin typeface="Arial" pitchFamily="34" charset="0"/>
                        <a:ea typeface="+mn-ea"/>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altLang="zh-CN" sz="1100" b="0" i="0" u="none" strike="noStrike" dirty="0" smtClean="0">
                          <a:solidFill>
                            <a:srgbClr val="000000"/>
                          </a:solidFill>
                          <a:latin typeface="Arial" pitchFamily="34" charset="0"/>
                          <a:cs typeface="Arial" pitchFamily="34" charset="0"/>
                        </a:rPr>
                        <a:t>Upgrade to higher hardware service level</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ctr"/>
                      <a:r>
                        <a:rPr lang="en-US" altLang="zh-CN" sz="1100" b="0" i="0" u="none" strike="noStrike" dirty="0" smtClean="0">
                          <a:solidFill>
                            <a:srgbClr val="000000"/>
                          </a:solidFill>
                          <a:latin typeface="Arial" pitchFamily="34" charset="0"/>
                          <a:cs typeface="Arial" pitchFamily="34" charset="0"/>
                        </a:rPr>
                        <a:t>Optional</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459296">
                <a:tc>
                  <a:txBody>
                    <a:bodyPr/>
                    <a:lstStyle/>
                    <a:p>
                      <a:pPr algn="l" rtl="0" fontAlgn="ctr"/>
                      <a:r>
                        <a:rPr lang="en-US" altLang="zh-CN" sz="1100" b="0" i="0" u="none" strike="noStrike" dirty="0" smtClean="0">
                          <a:solidFill>
                            <a:srgbClr val="000000"/>
                          </a:solidFill>
                          <a:latin typeface="Arial" pitchFamily="34" charset="0"/>
                          <a:cs typeface="Arial" pitchFamily="34" charset="0"/>
                        </a:rPr>
                        <a:t>Hardware Hi-Care Onsite Standard 9x5xNBD Engineer Onsite </a:t>
                      </a:r>
                      <a:r>
                        <a:rPr lang="en-US" altLang="zh-CN" sz="1100" kern="1200" dirty="0" smtClean="0">
                          <a:solidFill>
                            <a:schemeClr val="tx1"/>
                          </a:solidFill>
                          <a:latin typeface="Arial" pitchFamily="34" charset="0"/>
                          <a:ea typeface="+mn-ea"/>
                          <a:cs typeface="Arial" pitchFamily="34" charset="0"/>
                        </a:rPr>
                        <a:t>Service(year</a:t>
                      </a:r>
                      <a:r>
                        <a:rPr lang="en-US" altLang="zh-CN" sz="1100" kern="1200" baseline="0" dirty="0" smtClean="0">
                          <a:solidFill>
                            <a:schemeClr val="tx1"/>
                          </a:solidFill>
                          <a:latin typeface="Arial" pitchFamily="34" charset="0"/>
                          <a:ea typeface="+mn-ea"/>
                          <a:cs typeface="Arial" pitchFamily="34" charset="0"/>
                        </a:rPr>
                        <a:t>/enclosure)</a:t>
                      </a:r>
                      <a:endParaRPr lang="en-US" altLang="zh-CN"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l" rtl="0" fontAlgn="ctr"/>
                      <a:r>
                        <a:rPr lang="en-US" altLang="zh-CN" sz="1100" b="0" i="0" u="none" strike="noStrike" dirty="0" smtClean="0">
                          <a:solidFill>
                            <a:srgbClr val="000000"/>
                          </a:solidFill>
                          <a:latin typeface="Arial" pitchFamily="34" charset="0"/>
                          <a:cs typeface="Arial" pitchFamily="34" charset="0"/>
                        </a:rPr>
                        <a:t>Warranty extension quotation for the fourth and fifth year (hardware provides three-year warranty)</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ctr" rtl="0" fontAlgn="ctr"/>
                      <a:r>
                        <a:rPr lang="en-US" altLang="zh-CN" sz="1100" b="0" i="0" u="none" strike="noStrike" dirty="0" smtClean="0">
                          <a:solidFill>
                            <a:srgbClr val="000000"/>
                          </a:solidFill>
                          <a:latin typeface="Arial" pitchFamily="34" charset="0"/>
                          <a:cs typeface="Arial" pitchFamily="34" charset="0"/>
                        </a:rPr>
                        <a:t>Optional</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459296">
                <a:tc>
                  <a:txBody>
                    <a:bodyPr/>
                    <a:lstStyle/>
                    <a:p>
                      <a:pPr algn="l" rtl="0" fontAlgn="ctr"/>
                      <a:r>
                        <a:rPr lang="en-US" altLang="zh-CN" sz="1100" b="0" i="0" u="none" strike="noStrike" dirty="0" smtClean="0">
                          <a:solidFill>
                            <a:srgbClr val="000000"/>
                          </a:solidFill>
                          <a:latin typeface="Arial" pitchFamily="34" charset="0"/>
                          <a:cs typeface="Arial" pitchFamily="34" charset="0"/>
                        </a:rPr>
                        <a:t>Hardware Hi-Care Onsite Premier 24x7x4H Engineer Onsite </a:t>
                      </a:r>
                      <a:r>
                        <a:rPr lang="en-US" altLang="zh-CN" sz="1100" kern="1200" dirty="0" smtClean="0">
                          <a:solidFill>
                            <a:schemeClr val="tx1"/>
                          </a:solidFill>
                          <a:latin typeface="Arial" pitchFamily="34" charset="0"/>
                          <a:ea typeface="+mn-ea"/>
                          <a:cs typeface="Arial" pitchFamily="34" charset="0"/>
                        </a:rPr>
                        <a:t>Service(year/</a:t>
                      </a:r>
                      <a:r>
                        <a:rPr lang="en-US" altLang="zh-CN" sz="1100" kern="1200" baseline="0" dirty="0" smtClean="0">
                          <a:solidFill>
                            <a:schemeClr val="tx1"/>
                          </a:solidFill>
                          <a:latin typeface="Arial" pitchFamily="34" charset="0"/>
                          <a:ea typeface="+mn-ea"/>
                          <a:cs typeface="Arial" pitchFamily="34" charset="0"/>
                        </a:rPr>
                        <a:t>enclosure)</a:t>
                      </a:r>
                      <a:endParaRPr lang="en-US" altLang="zh-CN"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ransition advTm="12516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zh-CN" altLang="en-US"/>
          </a:p>
        </p:txBody>
      </p:sp>
      <p:sp>
        <p:nvSpPr>
          <p:cNvPr id="6" name="标题 5"/>
          <p:cNvSpPr>
            <a:spLocks noGrp="1"/>
          </p:cNvSpPr>
          <p:nvPr>
            <p:ph type="title"/>
          </p:nvPr>
        </p:nvSpPr>
        <p:spPr>
          <a:xfrm>
            <a:off x="251520" y="-19744"/>
            <a:ext cx="8820472" cy="365823"/>
          </a:xfrm>
        </p:spPr>
        <p:txBody>
          <a:bodyPr/>
          <a:lstStyle/>
          <a:p>
            <a:pPr algn="l"/>
            <a:r>
              <a:rPr lang="en-US" altLang="zh-CN" sz="2400" b="1" dirty="0" smtClean="0">
                <a:solidFill>
                  <a:srgbClr val="0070C0"/>
                </a:solidFill>
                <a:latin typeface="Arial"/>
                <a:ea typeface="微软雅黑"/>
                <a:sym typeface="Arial"/>
              </a:rPr>
              <a:t>Service Quotation Policy: Installation + Hardware Warranty + Software Warranty (</a:t>
            </a:r>
            <a:r>
              <a:rPr lang="en-US" altLang="zh-CN" sz="2400" b="1" dirty="0" smtClean="0">
                <a:solidFill>
                  <a:srgbClr val="FF0000"/>
                </a:solidFill>
                <a:latin typeface="Arial"/>
                <a:ea typeface="微软雅黑"/>
                <a:sym typeface="Arial"/>
              </a:rPr>
              <a:t>Mandatory</a:t>
            </a:r>
            <a:r>
              <a:rPr lang="en-US" altLang="zh-CN" sz="2400" b="1" dirty="0" smtClean="0">
                <a:solidFill>
                  <a:srgbClr val="0070C0"/>
                </a:solidFill>
                <a:latin typeface="Arial"/>
                <a:ea typeface="微软雅黑"/>
                <a:sym typeface="Arial"/>
              </a:rPr>
              <a:t>)</a:t>
            </a:r>
            <a:endParaRPr lang="zh-CN" altLang="en-US" sz="2400" b="1" dirty="0">
              <a:solidFill>
                <a:srgbClr val="0070C0"/>
              </a:solidFill>
              <a:latin typeface="Arial"/>
              <a:ea typeface="微软雅黑"/>
              <a:sym typeface="Arial"/>
            </a:endParaRPr>
          </a:p>
        </p:txBody>
      </p:sp>
      <p:graphicFrame>
        <p:nvGraphicFramePr>
          <p:cNvPr id="5" name="表格 4"/>
          <p:cNvGraphicFramePr>
            <a:graphicFrameLocks noGrp="1"/>
          </p:cNvGraphicFramePr>
          <p:nvPr/>
        </p:nvGraphicFramePr>
        <p:xfrm>
          <a:off x="179512" y="916360"/>
          <a:ext cx="8784976" cy="3024336"/>
        </p:xfrm>
        <a:graphic>
          <a:graphicData uri="http://schemas.openxmlformats.org/drawingml/2006/table">
            <a:tbl>
              <a:tblPr/>
              <a:tblGrid>
                <a:gridCol w="3246039"/>
                <a:gridCol w="4667700"/>
                <a:gridCol w="871237"/>
              </a:tblGrid>
              <a:tr h="629101">
                <a:tc>
                  <a:txBody>
                    <a:bodyPr/>
                    <a:lstStyle/>
                    <a:p>
                      <a:pPr algn="ctr" rtl="0" fontAlgn="ctr"/>
                      <a:r>
                        <a:rPr lang="en-US" altLang="zh-CN" sz="1100" b="1" i="0" u="none" strike="noStrike" dirty="0" smtClean="0">
                          <a:solidFill>
                            <a:srgbClr val="FFFFFF"/>
                          </a:solidFill>
                          <a:latin typeface="Arial" pitchFamily="34" charset="0"/>
                          <a:cs typeface="Arial" pitchFamily="34" charset="0"/>
                        </a:rPr>
                        <a:t>Quotation Item</a:t>
                      </a:r>
                      <a:endParaRPr lang="zh-CN" altLang="en-US" sz="1100" b="1" i="0" u="none" strike="noStrike" dirty="0">
                        <a:solidFill>
                          <a:srgbClr val="FFFFFF"/>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1100" b="1" i="0" u="none" strike="noStrike" dirty="0" smtClean="0">
                          <a:solidFill>
                            <a:srgbClr val="FFFFFF"/>
                          </a:solidFill>
                          <a:latin typeface="Arial" pitchFamily="34" charset="0"/>
                          <a:cs typeface="Arial" pitchFamily="34" charset="0"/>
                        </a:rPr>
                        <a:t>Description</a:t>
                      </a:r>
                      <a:endParaRPr lang="zh-CN" altLang="en-US" sz="1100" b="1" i="0" u="none" strike="noStrike" dirty="0">
                        <a:solidFill>
                          <a:srgbClr val="FFFFFF"/>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1100" b="1" i="0" u="none" strike="noStrike" dirty="0" smtClean="0">
                          <a:solidFill>
                            <a:srgbClr val="FFFFFF"/>
                          </a:solidFill>
                          <a:latin typeface="Arial" pitchFamily="34" charset="0"/>
                          <a:cs typeface="Arial" pitchFamily="34" charset="0"/>
                        </a:rPr>
                        <a:t>Optional</a:t>
                      </a:r>
                      <a:r>
                        <a:rPr lang="en-US" altLang="zh-CN" sz="1100" b="1" i="0" u="none" strike="noStrike" baseline="0" dirty="0" smtClean="0">
                          <a:solidFill>
                            <a:srgbClr val="FFFFFF"/>
                          </a:solidFill>
                          <a:latin typeface="Arial" pitchFamily="34" charset="0"/>
                          <a:cs typeface="Arial" pitchFamily="34" charset="0"/>
                        </a:rPr>
                        <a:t> or </a:t>
                      </a:r>
                      <a:r>
                        <a:rPr lang="en-US" altLang="zh-CN" sz="1100" b="1" i="0" u="none" strike="noStrike" dirty="0" smtClean="0">
                          <a:solidFill>
                            <a:srgbClr val="FFFFFF"/>
                          </a:solidFill>
                          <a:latin typeface="Arial" pitchFamily="34" charset="0"/>
                          <a:cs typeface="Arial" pitchFamily="34" charset="0"/>
                        </a:rPr>
                        <a:t>Mandatory</a:t>
                      </a:r>
                      <a:endParaRPr lang="zh-CN" altLang="en-US" sz="1100" b="1" i="0" u="none" strike="noStrike" dirty="0">
                        <a:solidFill>
                          <a:srgbClr val="FFFFFF"/>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r>
              <a:tr h="1013183">
                <a:tc>
                  <a:txBody>
                    <a:bodyPr/>
                    <a:lstStyle/>
                    <a:p>
                      <a:r>
                        <a:rPr lang="en-US" altLang="zh-CN" sz="1100" b="0" i="0" u="none" strike="noStrike" kern="1200" dirty="0" smtClean="0">
                          <a:solidFill>
                            <a:srgbClr val="000000"/>
                          </a:solidFill>
                          <a:latin typeface="Arial" pitchFamily="34" charset="0"/>
                          <a:ea typeface="+mn-ea"/>
                          <a:cs typeface="Arial" pitchFamily="34" charset="0"/>
                        </a:rPr>
                        <a:t>Data &amp; Device Retention Service(</a:t>
                      </a:r>
                      <a:r>
                        <a:rPr lang="en-US" altLang="zh-CN" sz="1100" b="0" i="0" u="none" strike="noStrike" kern="1200" dirty="0" smtClean="0">
                          <a:solidFill>
                            <a:srgbClr val="000000"/>
                          </a:solidFill>
                          <a:latin typeface="Arial" pitchFamily="34" charset="0"/>
                          <a:ea typeface="微软雅黑"/>
                          <a:cs typeface="Arial" pitchFamily="34" charset="0"/>
                          <a:sym typeface="Arial"/>
                        </a:rPr>
                        <a:t>disk/year</a:t>
                      </a:r>
                      <a:r>
                        <a:rPr lang="en-US" altLang="zh-CN" sz="1100" b="0" i="0" u="none" strike="noStrike" kern="1200" dirty="0" smtClean="0">
                          <a:solidFill>
                            <a:srgbClr val="000000"/>
                          </a:solidFill>
                          <a:latin typeface="Arial" pitchFamily="34" charset="0"/>
                          <a:ea typeface="+mn-ea"/>
                          <a:cs typeface="Arial" pitchFamily="34" charset="0"/>
                        </a:rPr>
                        <a: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altLang="zh-CN" sz="1100" b="0" i="0" u="none" strike="noStrike" dirty="0" smtClean="0">
                          <a:solidFill>
                            <a:srgbClr val="000000"/>
                          </a:solidFill>
                          <a:latin typeface="Arial" pitchFamily="34" charset="0"/>
                          <a:cs typeface="Arial" pitchFamily="34" charset="0"/>
                        </a:rPr>
                        <a:t>If a disk or SSD needs to be replaced during the warranty period, the faulty disk can be kept by the customer. Disk quotation is determined by the disk type, quantity, and service life. </a:t>
                      </a:r>
                      <a:r>
                        <a:rPr lang="zh-CN" altLang="en-US" sz="1100" b="0" i="0" u="none" strike="noStrike" dirty="0">
                          <a:solidFill>
                            <a:srgbClr val="000000"/>
                          </a:solidFill>
                          <a:latin typeface="Arial" pitchFamily="34" charset="0"/>
                          <a:cs typeface="Arial" pitchFamily="34" charset="0"/>
                        </a:rPr>
                        <a:t/>
                      </a:r>
                      <a:br>
                        <a:rPr lang="zh-CN" altLang="en-US" sz="1100" b="0" i="0" u="none" strike="noStrike" dirty="0">
                          <a:solidFill>
                            <a:srgbClr val="000000"/>
                          </a:solidFill>
                          <a:latin typeface="Arial" pitchFamily="34" charset="0"/>
                          <a:cs typeface="Arial" pitchFamily="34" charset="0"/>
                        </a:rPr>
                      </a:br>
                      <a:r>
                        <a:rPr lang="en-US" altLang="zh-CN" sz="1100" b="0" i="0" u="none" strike="noStrike" dirty="0" smtClean="0">
                          <a:solidFill>
                            <a:srgbClr val="000000"/>
                          </a:solidFill>
                          <a:latin typeface="Arial" pitchFamily="34" charset="0"/>
                          <a:cs typeface="Arial" pitchFamily="34" charset="0"/>
                        </a:rPr>
                        <a:t>The service duration of media reservation service and hardware service</a:t>
                      </a:r>
                      <a:r>
                        <a:rPr lang="en-US" altLang="zh-CN" sz="1100" b="0" i="0" u="none" strike="noStrike" baseline="0" dirty="0" smtClean="0">
                          <a:solidFill>
                            <a:srgbClr val="000000"/>
                          </a:solidFill>
                          <a:latin typeface="Arial" pitchFamily="34" charset="0"/>
                          <a:cs typeface="Arial" pitchFamily="34" charset="0"/>
                        </a:rPr>
                        <a:t> is the same (the service duration can be </a:t>
                      </a:r>
                      <a:r>
                        <a:rPr lang="en-US" altLang="zh-CN" sz="1100" b="0" i="0" u="none" strike="noStrike" dirty="0" smtClean="0">
                          <a:solidFill>
                            <a:srgbClr val="000000"/>
                          </a:solidFill>
                          <a:latin typeface="Arial" pitchFamily="34" charset="0"/>
                          <a:cs typeface="Arial" pitchFamily="34" charset="0"/>
                        </a:rPr>
                        <a:t>3 years,</a:t>
                      </a:r>
                      <a:r>
                        <a:rPr lang="en-US" altLang="zh-CN" sz="1100" b="0" i="0" u="none" strike="noStrike" baseline="0" dirty="0" smtClean="0">
                          <a:solidFill>
                            <a:srgbClr val="000000"/>
                          </a:solidFill>
                          <a:latin typeface="Arial" pitchFamily="34" charset="0"/>
                          <a:cs typeface="Arial" pitchFamily="34" charset="0"/>
                        </a:rPr>
                        <a:t> 4 years, or 5 years).</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ctr"/>
                      <a:r>
                        <a:rPr lang="en-US" altLang="zh-CN" sz="1100" b="0" i="0" u="none" strike="noStrike" dirty="0" smtClean="0">
                          <a:solidFill>
                            <a:srgbClr val="000000"/>
                          </a:solidFill>
                          <a:latin typeface="Arial" pitchFamily="34" charset="0"/>
                          <a:cs typeface="Arial" pitchFamily="34" charset="0"/>
                        </a:rPr>
                        <a:t>Optional</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9629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dirty="0" smtClean="0">
                          <a:latin typeface="Arial" pitchFamily="34" charset="0"/>
                          <a:cs typeface="Arial" pitchFamily="34" charset="0"/>
                        </a:rPr>
                        <a:t>Hi-Care Application Software Upgrade Support Service-Basic Software(</a:t>
                      </a:r>
                      <a:r>
                        <a:rPr lang="en-US" altLang="zh-CN" sz="1100" baseline="0" dirty="0" smtClean="0">
                          <a:latin typeface="Arial" pitchFamily="34" charset="0"/>
                          <a:cs typeface="Arial" pitchFamily="34" charset="0"/>
                        </a:rPr>
                        <a:t>l</a:t>
                      </a:r>
                      <a:r>
                        <a:rPr lang="en-US" altLang="zh-CN" sz="1100" dirty="0" smtClean="0">
                          <a:latin typeface="Arial" pitchFamily="34" charset="0"/>
                          <a:cs typeface="Arial" pitchFamily="34" charset="0"/>
                        </a:rPr>
                        <a:t>icense/Year)</a:t>
                      </a: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l" rtl="0" fontAlgn="ctr"/>
                      <a:r>
                        <a:rPr lang="en-US" altLang="zh-CN" sz="1100" b="0" i="0" u="none" strike="noStrike" dirty="0" smtClean="0">
                          <a:solidFill>
                            <a:srgbClr val="000000"/>
                          </a:solidFill>
                          <a:latin typeface="Arial" pitchFamily="34" charset="0"/>
                          <a:cs typeface="Arial" pitchFamily="34" charset="0"/>
                        </a:rPr>
                        <a:t>1.</a:t>
                      </a:r>
                      <a:r>
                        <a:rPr lang="en-US" altLang="zh-CN" sz="1100" b="0" i="0" u="none" strike="noStrike" baseline="0" dirty="0" smtClean="0">
                          <a:solidFill>
                            <a:srgbClr val="000000"/>
                          </a:solidFill>
                          <a:latin typeface="Arial" pitchFamily="34" charset="0"/>
                          <a:cs typeface="Arial" pitchFamily="34" charset="0"/>
                        </a:rPr>
                        <a:t> </a:t>
                      </a:r>
                      <a:r>
                        <a:rPr lang="en-US" altLang="zh-CN" sz="1100" b="0" i="0" u="none" strike="noStrike" dirty="0" smtClean="0">
                          <a:solidFill>
                            <a:srgbClr val="000000"/>
                          </a:solidFill>
                          <a:latin typeface="Arial" pitchFamily="34" charset="0"/>
                          <a:cs typeface="Arial" pitchFamily="34" charset="0"/>
                        </a:rPr>
                        <a:t>There is 90-day media replacement(like</a:t>
                      </a:r>
                      <a:r>
                        <a:rPr lang="en-US" altLang="zh-CN" sz="1100" b="0" i="0" u="none" strike="noStrike" baseline="0" dirty="0" smtClean="0">
                          <a:solidFill>
                            <a:srgbClr val="000000"/>
                          </a:solidFill>
                          <a:latin typeface="Arial" pitchFamily="34" charset="0"/>
                          <a:cs typeface="Arial" pitchFamily="34" charset="0"/>
                        </a:rPr>
                        <a:t> </a:t>
                      </a:r>
                      <a:r>
                        <a:rPr lang="en-US" altLang="zh-CN" sz="1100" b="0" i="0" u="none" strike="noStrike" dirty="0" smtClean="0">
                          <a:solidFill>
                            <a:srgbClr val="000000"/>
                          </a:solidFill>
                          <a:latin typeface="Arial" pitchFamily="34" charset="0"/>
                          <a:cs typeface="Arial" pitchFamily="34" charset="0"/>
                        </a:rPr>
                        <a:t>CD-ROM)</a:t>
                      </a:r>
                      <a:r>
                        <a:rPr lang="en-US" altLang="zh-CN" sz="1100" b="0" i="0" u="none" strike="noStrike" baseline="0" dirty="0" smtClean="0">
                          <a:solidFill>
                            <a:srgbClr val="000000"/>
                          </a:solidFill>
                          <a:latin typeface="Arial" pitchFamily="34" charset="0"/>
                          <a:cs typeface="Arial" pitchFamily="34" charset="0"/>
                        </a:rPr>
                        <a:t> </a:t>
                      </a:r>
                      <a:r>
                        <a:rPr lang="en-US" altLang="zh-CN" sz="1100" b="0" i="0" u="none" strike="noStrike" dirty="0" smtClean="0">
                          <a:solidFill>
                            <a:srgbClr val="000000"/>
                          </a:solidFill>
                          <a:latin typeface="Arial" pitchFamily="34" charset="0"/>
                          <a:cs typeface="Arial" pitchFamily="34" charset="0"/>
                        </a:rPr>
                        <a:t>warranty for software.</a:t>
                      </a:r>
                      <a:r>
                        <a:rPr lang="zh-CN" altLang="en-US" sz="1100" b="0" i="0" u="none" strike="noStrike" dirty="0">
                          <a:solidFill>
                            <a:srgbClr val="000000"/>
                          </a:solidFill>
                          <a:latin typeface="Arial" pitchFamily="34" charset="0"/>
                          <a:cs typeface="Arial" pitchFamily="34" charset="0"/>
                        </a:rPr>
                        <a:t/>
                      </a:r>
                      <a:br>
                        <a:rPr lang="zh-CN" altLang="en-US" sz="1100" b="0" i="0" u="none" strike="noStrike" dirty="0">
                          <a:solidFill>
                            <a:srgbClr val="000000"/>
                          </a:solidFill>
                          <a:latin typeface="Arial" pitchFamily="34" charset="0"/>
                          <a:cs typeface="Arial" pitchFamily="34" charset="0"/>
                        </a:rPr>
                      </a:br>
                      <a:r>
                        <a:rPr lang="en-US" altLang="zh-CN" sz="1100" b="0" i="0" u="none" strike="noStrike" dirty="0" smtClean="0">
                          <a:solidFill>
                            <a:srgbClr val="000000"/>
                          </a:solidFill>
                          <a:latin typeface="Arial" pitchFamily="34" charset="0"/>
                          <a:cs typeface="Arial" pitchFamily="34" charset="0"/>
                        </a:rPr>
                        <a:t>2.</a:t>
                      </a:r>
                      <a:r>
                        <a:rPr lang="en-US" altLang="zh-CN" sz="1100" b="0" i="0" u="none" strike="noStrike" baseline="0" dirty="0" smtClean="0">
                          <a:solidFill>
                            <a:srgbClr val="000000"/>
                          </a:solidFill>
                          <a:latin typeface="Arial" pitchFamily="34" charset="0"/>
                          <a:cs typeface="Arial" pitchFamily="34" charset="0"/>
                        </a:rPr>
                        <a:t> </a:t>
                      </a:r>
                      <a:r>
                        <a:rPr lang="en-US" altLang="zh-CN" sz="1100" b="0" i="0" u="none" strike="noStrike" dirty="0" smtClean="0">
                          <a:solidFill>
                            <a:srgbClr val="000000"/>
                          </a:solidFill>
                          <a:latin typeface="Arial" pitchFamily="34" charset="0"/>
                          <a:cs typeface="Arial" pitchFamily="34" charset="0"/>
                        </a:rPr>
                        <a:t>In the same project, </a:t>
                      </a:r>
                      <a:r>
                        <a:rPr lang="en-US" altLang="zh-CN" sz="1100" b="1" i="0" u="none" strike="noStrike" dirty="0" smtClean="0">
                          <a:solidFill>
                            <a:srgbClr val="FF0000"/>
                          </a:solidFill>
                          <a:latin typeface="Arial" pitchFamily="34" charset="0"/>
                          <a:cs typeface="Arial" pitchFamily="34" charset="0"/>
                        </a:rPr>
                        <a:t>the software service duration must be the same as the hardware service duration </a:t>
                      </a:r>
                      <a:r>
                        <a:rPr lang="en-US" altLang="zh-CN" sz="1100" b="0" i="0" u="none" strike="noStrike" dirty="0" smtClean="0">
                          <a:solidFill>
                            <a:srgbClr val="000000"/>
                          </a:solidFill>
                          <a:latin typeface="Arial" pitchFamily="34" charset="0"/>
                          <a:cs typeface="Arial" pitchFamily="34" charset="0"/>
                        </a:rPr>
                        <a:t>(the service duration can be 3 years, 4 years, or 5 years). By default, </a:t>
                      </a:r>
                      <a:r>
                        <a:rPr lang="en-US" altLang="zh-CN" sz="1100" b="0" i="0" u="none" strike="noStrike" dirty="0" smtClean="0">
                          <a:solidFill>
                            <a:srgbClr val="FF0000"/>
                          </a:solidFill>
                          <a:latin typeface="Arial" pitchFamily="34" charset="0"/>
                          <a:cs typeface="Arial" pitchFamily="34" charset="0"/>
                        </a:rPr>
                        <a:t>the software service duration is at least 3 years</a:t>
                      </a:r>
                      <a:r>
                        <a:rPr lang="en-US" altLang="zh-CN" sz="1100" b="0" i="0" u="none" strike="noStrike" dirty="0" smtClean="0">
                          <a:solidFill>
                            <a:srgbClr val="000000"/>
                          </a:solidFill>
                          <a:latin typeface="Arial" pitchFamily="34" charset="0"/>
                          <a:cs typeface="Arial" pitchFamily="34" charset="0"/>
                        </a:rPr>
                        <a:t>.</a:t>
                      </a:r>
                      <a:r>
                        <a:rPr lang="zh-CN" altLang="en-US" sz="1100" b="0" i="0" u="none" strike="noStrike" dirty="0">
                          <a:solidFill>
                            <a:srgbClr val="000000"/>
                          </a:solidFill>
                          <a:latin typeface="Arial" pitchFamily="34" charset="0"/>
                          <a:cs typeface="Arial" pitchFamily="34" charset="0"/>
                        </a:rPr>
                        <a:t/>
                      </a:r>
                      <a:br>
                        <a:rPr lang="zh-CN" altLang="en-US" sz="1100" b="0" i="0" u="none" strike="noStrike" dirty="0">
                          <a:solidFill>
                            <a:srgbClr val="000000"/>
                          </a:solidFill>
                          <a:latin typeface="Arial" pitchFamily="34" charset="0"/>
                          <a:cs typeface="Arial" pitchFamily="34" charset="0"/>
                        </a:rPr>
                      </a:br>
                      <a:r>
                        <a:rPr lang="en-US" altLang="zh-CN" sz="1100" b="0" i="0" u="none" strike="noStrike" dirty="0" smtClean="0">
                          <a:solidFill>
                            <a:srgbClr val="FF0000"/>
                          </a:solidFill>
                          <a:latin typeface="Arial" pitchFamily="34" charset="0"/>
                          <a:cs typeface="Arial" pitchFamily="34" charset="0"/>
                        </a:rPr>
                        <a:t>3.</a:t>
                      </a:r>
                      <a:r>
                        <a:rPr lang="en-US" altLang="zh-CN" sz="1100" b="0" i="0" u="none" strike="noStrike" baseline="0" dirty="0" smtClean="0">
                          <a:solidFill>
                            <a:srgbClr val="FF0000"/>
                          </a:solidFill>
                          <a:latin typeface="Arial" pitchFamily="34" charset="0"/>
                          <a:cs typeface="Arial" pitchFamily="34" charset="0"/>
                        </a:rPr>
                        <a:t> </a:t>
                      </a:r>
                      <a:r>
                        <a:rPr lang="en-US" altLang="zh-CN" sz="1100" b="0" i="0" u="none" strike="noStrike" dirty="0" smtClean="0">
                          <a:solidFill>
                            <a:srgbClr val="FF0000"/>
                          </a:solidFill>
                          <a:latin typeface="Arial" pitchFamily="34" charset="0"/>
                          <a:cs typeface="Arial" pitchFamily="34" charset="0"/>
                        </a:rPr>
                        <a:t>Software service is authenticated in the same way as software license.</a:t>
                      </a:r>
                      <a:endParaRPr lang="zh-CN" altLang="en-US" sz="1100" b="0" i="0" u="none" strike="noStrike" dirty="0">
                        <a:solidFill>
                          <a:srgbClr val="00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ctr" rtl="0" fontAlgn="ctr"/>
                      <a:r>
                        <a:rPr lang="en-US" altLang="zh-CN" sz="1100" b="1" i="0" u="none" strike="noStrike" dirty="0" smtClean="0">
                          <a:solidFill>
                            <a:srgbClr val="FF0000"/>
                          </a:solidFill>
                          <a:latin typeface="Arial" pitchFamily="34" charset="0"/>
                          <a:cs typeface="Arial" pitchFamily="34" charset="0"/>
                        </a:rPr>
                        <a:t>Mandatory</a:t>
                      </a:r>
                      <a:endParaRPr lang="zh-CN" altLang="en-US" sz="1100" b="1" i="0" u="none" strike="noStrike" dirty="0">
                        <a:solidFill>
                          <a:srgbClr val="FF0000"/>
                        </a:solidFill>
                        <a:latin typeface="Arial" pitchFamily="34" charset="0"/>
                        <a:cs typeface="Arial" pitchFamily="34" charset="0"/>
                      </a:endParaRPr>
                    </a:p>
                  </a:txBody>
                  <a:tcPr marL="5672" marR="5672" marT="567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9D9D9"/>
                    </a:solidFill>
                  </a:tcPr>
                </a:tc>
              </a:tr>
              <a:tr h="985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dirty="0" smtClean="0">
                          <a:latin typeface="Arial" pitchFamily="34" charset="0"/>
                          <a:cs typeface="Arial" pitchFamily="34" charset="0"/>
                        </a:rPr>
                        <a:t>Hi-Care Application Software Upgrade Support Service- value-added Software(</a:t>
                      </a:r>
                      <a:r>
                        <a:rPr lang="en-US" altLang="zh-CN" sz="1100" baseline="0" dirty="0" smtClean="0">
                          <a:latin typeface="Arial" pitchFamily="34" charset="0"/>
                          <a:cs typeface="Arial" pitchFamily="34" charset="0"/>
                        </a:rPr>
                        <a:t>l</a:t>
                      </a:r>
                      <a:r>
                        <a:rPr lang="en-US" altLang="zh-CN" sz="1100" dirty="0" smtClean="0">
                          <a:latin typeface="Arial" pitchFamily="34" charset="0"/>
                          <a:cs typeface="Arial" pitchFamily="34" charset="0"/>
                        </a:rPr>
                        <a:t>icense/Year)</a:t>
                      </a: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zh-CN" altLang="en-US"/>
                    </a:p>
                  </a:txBody>
                  <a:tcPr/>
                </a:tc>
                <a:tc vMerge="1">
                  <a:txBody>
                    <a:bodyPr/>
                    <a:lstStyle/>
                    <a:p>
                      <a:pPr algn="ctr" rtl="0" fontAlgn="ctr"/>
                      <a:endParaRPr lang="zh-CN" altLang="en-US" sz="1000" b="1" i="0" u="none" strike="noStrike" dirty="0">
                        <a:solidFill>
                          <a:srgbClr val="FF0000"/>
                        </a:solidFill>
                        <a:latin typeface="宋体"/>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r>
            </a:tbl>
          </a:graphicData>
        </a:graphic>
      </p:graphicFrame>
    </p:spTree>
  </p:cSld>
  <p:clrMapOvr>
    <a:masterClrMapping/>
  </p:clrMapOvr>
  <p:transition advTm="125166">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zh-CN" altLang="en-US"/>
          </a:p>
        </p:txBody>
      </p:sp>
      <p:sp>
        <p:nvSpPr>
          <p:cNvPr id="11" name="矩形 10"/>
          <p:cNvSpPr/>
          <p:nvPr/>
        </p:nvSpPr>
        <p:spPr>
          <a:xfrm>
            <a:off x="323528" y="688461"/>
            <a:ext cx="8208912" cy="3485570"/>
          </a:xfrm>
          <a:prstGeom prst="rect">
            <a:avLst/>
          </a:prstGeom>
        </p:spPr>
        <p:txBody>
          <a:bodyPr wrap="square">
            <a:spAutoFit/>
          </a:bodyPr>
          <a:lstStyle/>
          <a:p>
            <a:pPr defTabSz="657886" eaLnBrk="0" fontAlgn="base" hangingPunct="0">
              <a:lnSpc>
                <a:spcPts val="2300"/>
              </a:lnSpc>
              <a:spcBef>
                <a:spcPct val="0"/>
              </a:spcBef>
              <a:spcAft>
                <a:spcPct val="0"/>
              </a:spcAft>
              <a:buClr>
                <a:schemeClr val="bg2"/>
              </a:buClr>
              <a:buSzPct val="60000"/>
            </a:pPr>
            <a:r>
              <a:rPr lang="en-US" altLang="zh-CN" sz="1600" b="1" dirty="0" smtClean="0">
                <a:latin typeface="Arial"/>
                <a:ea typeface="微软雅黑"/>
                <a:sym typeface="Arial"/>
              </a:rPr>
              <a:t>V3 service quotation consists of three parts: engineering installation + hardware warranty + new software warranty (</a:t>
            </a:r>
            <a:r>
              <a:rPr lang="en-US" altLang="zh-CN" sz="1600" b="1" dirty="0" smtClean="0">
                <a:solidFill>
                  <a:srgbClr val="FF0000"/>
                </a:solidFill>
                <a:latin typeface="Arial"/>
                <a:ea typeface="微软雅黑"/>
                <a:sym typeface="Arial"/>
              </a:rPr>
              <a:t>mandatory</a:t>
            </a:r>
            <a:r>
              <a:rPr lang="en-US" altLang="zh-CN" sz="1600" b="1" dirty="0" smtClean="0">
                <a:latin typeface="Arial"/>
                <a:ea typeface="微软雅黑"/>
                <a:sym typeface="Arial"/>
              </a:rPr>
              <a:t>). </a:t>
            </a:r>
          </a:p>
          <a:p>
            <a:pPr defTabSz="657886" eaLnBrk="0" fontAlgn="base" hangingPunct="0">
              <a:lnSpc>
                <a:spcPts val="2300"/>
              </a:lnSpc>
              <a:spcBef>
                <a:spcPct val="0"/>
              </a:spcBef>
              <a:spcAft>
                <a:spcPct val="0"/>
              </a:spcAft>
              <a:buClr>
                <a:schemeClr val="bg2"/>
              </a:buClr>
              <a:buSzPct val="60000"/>
            </a:pPr>
            <a:endParaRPr lang="en-US" altLang="zh-CN" sz="1600" b="1" dirty="0" smtClean="0">
              <a:latin typeface="Arial"/>
              <a:ea typeface="微软雅黑"/>
              <a:sym typeface="Arial"/>
            </a:endParaRPr>
          </a:p>
          <a:p>
            <a:r>
              <a:rPr lang="en-US" altLang="zh-CN" sz="1600" b="1" dirty="0" smtClean="0">
                <a:latin typeface="Arial"/>
                <a:ea typeface="微软雅黑"/>
                <a:sym typeface="Arial"/>
              </a:rPr>
              <a:t>Software maintenance services:</a:t>
            </a:r>
            <a:r>
              <a:rPr lang="zh-CN" altLang="zh-CN" sz="1600" b="1" dirty="0" smtClean="0">
                <a:latin typeface="Arial"/>
                <a:ea typeface="微软雅黑"/>
                <a:sym typeface="Arial"/>
              </a:rPr>
              <a:t> </a:t>
            </a:r>
            <a:endParaRPr lang="zh-CN" altLang="zh-CN" sz="1600" dirty="0" smtClean="0">
              <a:latin typeface="Arial"/>
              <a:ea typeface="微软雅黑"/>
              <a:sym typeface="Arial"/>
            </a:endParaRPr>
          </a:p>
          <a:p>
            <a:pPr>
              <a:lnSpc>
                <a:spcPct val="150000"/>
              </a:lnSpc>
            </a:pPr>
            <a:r>
              <a:rPr lang="en-US" altLang="zh-CN" sz="1400" dirty="0" smtClean="0">
                <a:latin typeface="Arial"/>
                <a:ea typeface="微软雅黑"/>
                <a:sym typeface="Arial"/>
              </a:rPr>
              <a:t>1) In the quotation of new and mandatory software, </a:t>
            </a:r>
            <a:r>
              <a:rPr lang="en-US" altLang="zh-CN" sz="1400" dirty="0" smtClean="0">
                <a:solidFill>
                  <a:srgbClr val="FF0000"/>
                </a:solidFill>
                <a:latin typeface="Arial"/>
                <a:ea typeface="微软雅黑"/>
                <a:sym typeface="Arial"/>
              </a:rPr>
              <a:t>the valid period </a:t>
            </a:r>
            <a:r>
              <a:rPr lang="en-US" altLang="zh-CN" sz="1400" dirty="0" smtClean="0">
                <a:latin typeface="Arial"/>
                <a:ea typeface="微软雅黑"/>
                <a:sym typeface="Arial"/>
              </a:rPr>
              <a:t>of software warranty service and hardware warranty service </a:t>
            </a:r>
            <a:r>
              <a:rPr lang="en-US" altLang="zh-CN" sz="1400" dirty="0" smtClean="0">
                <a:solidFill>
                  <a:srgbClr val="FF0000"/>
                </a:solidFill>
                <a:latin typeface="Arial"/>
                <a:ea typeface="微软雅黑"/>
                <a:sym typeface="Arial"/>
              </a:rPr>
              <a:t>must be the same. </a:t>
            </a:r>
          </a:p>
          <a:p>
            <a:pPr>
              <a:lnSpc>
                <a:spcPct val="150000"/>
              </a:lnSpc>
            </a:pPr>
            <a:r>
              <a:rPr lang="en-US" altLang="zh-CN" sz="1400" dirty="0" smtClean="0">
                <a:latin typeface="Arial"/>
                <a:ea typeface="微软雅黑"/>
                <a:sym typeface="Arial"/>
              </a:rPr>
              <a:t>That is, if the hardware warranty service period is 3/5 years, that period for software warranty service should also be 3/5 years.</a:t>
            </a:r>
          </a:p>
          <a:p>
            <a:pPr>
              <a:lnSpc>
                <a:spcPct val="150000"/>
              </a:lnSpc>
            </a:pPr>
            <a:r>
              <a:rPr lang="en-US" altLang="zh-CN" sz="1400" dirty="0" smtClean="0">
                <a:latin typeface="Arial"/>
                <a:ea typeface="微软雅黑"/>
                <a:sym typeface="Arial"/>
              </a:rPr>
              <a:t>2) </a:t>
            </a:r>
            <a:r>
              <a:rPr lang="en-US" altLang="zh-CN" sz="1400" dirty="0" smtClean="0">
                <a:solidFill>
                  <a:srgbClr val="FF0000"/>
                </a:solidFill>
                <a:latin typeface="Arial"/>
                <a:ea typeface="微软雅黑"/>
                <a:sym typeface="Arial"/>
              </a:rPr>
              <a:t>The default hardware warranty period is three years, so three-years of software warranty period must be configured (mandatory). </a:t>
            </a:r>
          </a:p>
          <a:p>
            <a:pPr>
              <a:lnSpc>
                <a:spcPct val="150000"/>
              </a:lnSpc>
            </a:pPr>
            <a:r>
              <a:rPr lang="en-US" altLang="zh-CN" sz="1400" dirty="0" smtClean="0">
                <a:latin typeface="Arial"/>
                <a:ea typeface="微软雅黑"/>
                <a:sym typeface="Arial"/>
              </a:rPr>
              <a:t>3) </a:t>
            </a:r>
            <a:r>
              <a:rPr lang="en-US" altLang="zh-CN" sz="1400" dirty="0" smtClean="0">
                <a:solidFill>
                  <a:srgbClr val="FF0000"/>
                </a:solidFill>
                <a:latin typeface="Arial"/>
                <a:ea typeface="微软雅黑"/>
                <a:sym typeface="Arial"/>
              </a:rPr>
              <a:t>The discount on software services is the same as that for software licenses. </a:t>
            </a:r>
            <a:endParaRPr lang="zh-CN" altLang="zh-CN" sz="1400" dirty="0" smtClean="0">
              <a:solidFill>
                <a:srgbClr val="FF0000"/>
              </a:solidFill>
              <a:latin typeface="Arial"/>
              <a:ea typeface="微软雅黑"/>
              <a:sym typeface="Arial"/>
            </a:endParaRPr>
          </a:p>
        </p:txBody>
      </p:sp>
      <p:sp>
        <p:nvSpPr>
          <p:cNvPr id="7" name="标题 5"/>
          <p:cNvSpPr>
            <a:spLocks noGrp="1"/>
          </p:cNvSpPr>
          <p:nvPr>
            <p:ph type="title"/>
          </p:nvPr>
        </p:nvSpPr>
        <p:spPr>
          <a:xfrm>
            <a:off x="323528" y="262505"/>
            <a:ext cx="8820472" cy="365823"/>
          </a:xfrm>
        </p:spPr>
        <p:txBody>
          <a:bodyPr/>
          <a:lstStyle/>
          <a:p>
            <a:pPr algn="l"/>
            <a:r>
              <a:rPr lang="en-US" altLang="zh-CN" sz="2200" dirty="0" smtClean="0">
                <a:solidFill>
                  <a:srgbClr val="0070C0"/>
                </a:solidFill>
                <a:latin typeface="Arial"/>
                <a:ea typeface="微软雅黑"/>
                <a:sym typeface="Arial"/>
              </a:rPr>
              <a:t>Service Quotation Guide</a:t>
            </a:r>
            <a:endParaRPr lang="zh-CN" altLang="en-US" sz="2200" dirty="0">
              <a:solidFill>
                <a:srgbClr val="0070C0"/>
              </a:solidFill>
              <a:latin typeface="Arial"/>
              <a:ea typeface="微软雅黑"/>
              <a:sym typeface="Arial"/>
            </a:endParaRPr>
          </a:p>
        </p:txBody>
      </p:sp>
    </p:spTree>
    <p:extLst>
      <p:ext uri="{BB962C8B-B14F-4D97-AF65-F5344CB8AC3E}">
        <p14:creationId xmlns="" xmlns:p14="http://schemas.microsoft.com/office/powerpoint/2010/main" val="1299373275"/>
      </p:ext>
    </p:extLst>
  </p:cSld>
  <p:clrMapOvr>
    <a:masterClrMapping/>
  </p:clrMapOvr>
  <p:transition advTm="12516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059835" y="1924272"/>
            <a:ext cx="2991415" cy="7616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eaLnBrk="0" hangingPunct="0"/>
            <a:r>
              <a:rPr lang="en-US" altLang="zh-CN" sz="4400" b="1" dirty="0">
                <a:solidFill>
                  <a:srgbClr val="0070C0"/>
                </a:solidFill>
                <a:ea typeface="ＭＳ Ｐゴシック" pitchFamily="34" charset="-128"/>
              </a:rPr>
              <a:t>Thank you</a:t>
            </a:r>
          </a:p>
        </p:txBody>
      </p:sp>
      <p:sp>
        <p:nvSpPr>
          <p:cNvPr id="7" name="Text Box 9">
            <a:hlinkClick r:id="rId3"/>
          </p:cNvPr>
          <p:cNvSpPr txBox="1">
            <a:spLocks noChangeArrowheads="1"/>
          </p:cNvSpPr>
          <p:nvPr/>
        </p:nvSpPr>
        <p:spPr bwMode="auto">
          <a:xfrm>
            <a:off x="3460885" y="2626568"/>
            <a:ext cx="2222230" cy="392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marL="0" marR="0" lvl="0" indent="0" defTabSz="835025" eaLnBrk="0" fontAlgn="auto" latinLnBrk="0" hangingPunct="0">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FFFFFF">
                    <a:lumMod val="50000"/>
                  </a:srgbClr>
                </a:solidFill>
                <a:effectLst/>
                <a:uLnTx/>
                <a:uFillTx/>
                <a:latin typeface="Arial" charset="0"/>
                <a:ea typeface="ＭＳ Ｐゴシック" pitchFamily="34" charset="-128"/>
              </a:rPr>
              <a:t>www.huawei.com </a:t>
            </a:r>
            <a:endParaRPr kumimoji="0" lang="en-US" altLang="zh-CN" sz="1800" b="0" i="0" u="none" strike="noStrike" kern="0" cap="none" spc="0" normalizeH="0" baseline="0" noProof="0" dirty="0">
              <a:ln>
                <a:noFill/>
              </a:ln>
              <a:solidFill>
                <a:srgbClr val="FFFFFF">
                  <a:lumMod val="50000"/>
                </a:srgbClr>
              </a:solidFill>
              <a:effectLst/>
              <a:uLnTx/>
              <a:uFillTx/>
              <a:latin typeface="Arial" charset="0"/>
              <a:ea typeface="ＭＳ Ｐゴシック" pitchFamily="34" charset="-128"/>
            </a:endParaRPr>
          </a:p>
        </p:txBody>
      </p:sp>
      <p:sp>
        <p:nvSpPr>
          <p:cNvPr id="8" name="TextBox 7"/>
          <p:cNvSpPr txBox="1"/>
          <p:nvPr/>
        </p:nvSpPr>
        <p:spPr>
          <a:xfrm>
            <a:off x="683568" y="3736866"/>
            <a:ext cx="7776864" cy="923330"/>
          </a:xfrm>
          <a:prstGeom prst="rect">
            <a:avLst/>
          </a:prstGeom>
          <a:noFill/>
        </p:spPr>
        <p:txBody>
          <a:bodyPr wrap="square" rtlCol="0">
            <a:spAutoFit/>
          </a:bodyPr>
          <a:lstStyle/>
          <a:p>
            <a:pPr lvl="0" algn="just">
              <a:defRPr/>
            </a:pPr>
            <a:r>
              <a:rPr lang="en-US" altLang="zh-CN" sz="900" b="1" dirty="0" smtClean="0">
                <a:solidFill>
                  <a:schemeClr val="bg1">
                    <a:lumMod val="65000"/>
                  </a:schemeClr>
                </a:solidFill>
                <a:ea typeface="宋体" charset="-122"/>
                <a:cs typeface="Calibri" pitchFamily="34" charset="0"/>
              </a:rPr>
              <a:t>Copyright © Huawei Technologies Co., Ltd. 2016 All rights reserved.</a:t>
            </a:r>
            <a:endParaRPr lang="zh-CN" altLang="zh-CN" sz="900" dirty="0" smtClean="0">
              <a:solidFill>
                <a:schemeClr val="bg1">
                  <a:lumMod val="65000"/>
                </a:schemeClr>
              </a:solidFill>
              <a:ea typeface="宋体" charset="-122"/>
              <a:cs typeface="Calibri" pitchFamily="34" charset="0"/>
            </a:endParaRPr>
          </a:p>
          <a:p>
            <a:pPr lvl="0" algn="just">
              <a:defRPr/>
            </a:pPr>
            <a:r>
              <a:rPr lang="en-US" altLang="zh-CN" sz="900" dirty="0" smtClean="0">
                <a:solidFill>
                  <a:schemeClr val="bg1">
                    <a:lumMod val="65000"/>
                  </a:schemeClr>
                </a:solidFill>
                <a:ea typeface="宋体" charset="-122"/>
                <a:cs typeface="Calibri" pitchFamily="34" charset="0"/>
              </a:rPr>
              <a:t>All logos and images displayed in this document are the sole property of their respective copyright holders. No endorsement, partnership, or affiliation is suggested or implied. </a:t>
            </a:r>
            <a:r>
              <a:rPr lang="en-GB" altLang="zh-CN" sz="900" dirty="0" smtClean="0">
                <a:solidFill>
                  <a:schemeClr val="bg1">
                    <a:lumMod val="65000"/>
                  </a:schemeClr>
                </a:solidFil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a:t>
            </a:r>
            <a:r>
              <a:rPr lang="en-US" altLang="zh-CN" sz="900" dirty="0" smtClean="0">
                <a:solidFill>
                  <a:schemeClr val="bg1">
                    <a:lumMod val="65000"/>
                  </a:schemeClr>
                </a:solidFill>
                <a:ea typeface="宋体" charset="-122"/>
                <a:cs typeface="Calibri" pitchFamily="34" charset="0"/>
              </a:rPr>
              <a:t> </a:t>
            </a:r>
            <a:endParaRPr lang="zh-CN" altLang="zh-CN" sz="900" dirty="0">
              <a:solidFill>
                <a:schemeClr val="bg1">
                  <a:lumMod val="65000"/>
                </a:schemeClr>
              </a:solidFill>
              <a:ea typeface="宋体" charset="-122"/>
              <a:cs typeface="Calibri" pitchFamily="34" charset="0"/>
            </a:endParaRPr>
          </a:p>
        </p:txBody>
      </p:sp>
    </p:spTree>
    <p:extLst>
      <p:ext uri="{BB962C8B-B14F-4D97-AF65-F5344CB8AC3E}">
        <p14:creationId xmlns="" xmlns:p14="http://schemas.microsoft.com/office/powerpoint/2010/main" val="602366845"/>
      </p:ext>
    </p:extLst>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255931"/>
            <a:ext cx="9571851" cy="430887"/>
          </a:xfrm>
          <a:prstGeom prst="rect">
            <a:avLst/>
          </a:prstGeom>
          <a:noFill/>
        </p:spPr>
        <p:txBody>
          <a:bodyPr wrap="none" rtlCol="0">
            <a:spAutoFit/>
          </a:bodyPr>
          <a:lstStyle/>
          <a:p>
            <a:r>
              <a:rPr lang="en-US" altLang="zh-CN" sz="2200" dirty="0" smtClean="0">
                <a:solidFill>
                  <a:srgbClr val="0076B0"/>
                </a:solidFill>
                <a:latin typeface="Arial"/>
                <a:ea typeface="微软雅黑" pitchFamily="34" charset="-122"/>
              </a:rPr>
              <a:t>OceanStor 2200 V3 Entry-level Storage Product Hardware (Appearance)</a:t>
            </a:r>
            <a:endParaRPr lang="zh-CN" altLang="en-US" sz="2200" dirty="0">
              <a:solidFill>
                <a:srgbClr val="0076B0"/>
              </a:solidFill>
              <a:latin typeface="Arial"/>
              <a:ea typeface="微软雅黑" pitchFamily="34" charset="-122"/>
            </a:endParaRPr>
          </a:p>
        </p:txBody>
      </p:sp>
      <p:pic>
        <p:nvPicPr>
          <p:cNvPr id="74" name="Picture 1"/>
          <p:cNvPicPr>
            <a:picLocks noChangeAspect="1" noChangeArrowheads="1"/>
          </p:cNvPicPr>
          <p:nvPr/>
        </p:nvPicPr>
        <p:blipFill>
          <a:blip r:embed="rId3" cstate="print"/>
          <a:srcRect/>
          <a:stretch>
            <a:fillRect/>
          </a:stretch>
        </p:blipFill>
        <p:spPr bwMode="auto">
          <a:xfrm>
            <a:off x="1954090" y="1919895"/>
            <a:ext cx="5021522" cy="897402"/>
          </a:xfrm>
          <a:prstGeom prst="rect">
            <a:avLst/>
          </a:prstGeom>
          <a:noFill/>
          <a:ln w="9525">
            <a:noFill/>
            <a:miter lim="800000"/>
            <a:headEnd/>
            <a:tailEnd/>
          </a:ln>
        </p:spPr>
      </p:pic>
      <p:sp>
        <p:nvSpPr>
          <p:cNvPr id="75" name="Line 7"/>
          <p:cNvSpPr>
            <a:spLocks noChangeShapeType="1"/>
          </p:cNvSpPr>
          <p:nvPr/>
        </p:nvSpPr>
        <p:spPr bwMode="auto">
          <a:xfrm flipV="1">
            <a:off x="3206435" y="2699230"/>
            <a:ext cx="199540" cy="1095753"/>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76" name="Line 7"/>
          <p:cNvSpPr>
            <a:spLocks noChangeShapeType="1"/>
          </p:cNvSpPr>
          <p:nvPr/>
        </p:nvSpPr>
        <p:spPr bwMode="auto">
          <a:xfrm>
            <a:off x="3749887" y="2641398"/>
            <a:ext cx="281748" cy="435202"/>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77" name="Line 7"/>
          <p:cNvSpPr>
            <a:spLocks noChangeShapeType="1"/>
          </p:cNvSpPr>
          <p:nvPr/>
        </p:nvSpPr>
        <p:spPr bwMode="auto">
          <a:xfrm flipV="1">
            <a:off x="1586029" y="2572544"/>
            <a:ext cx="897740" cy="971809"/>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78" name="Rectangle 8"/>
          <p:cNvSpPr>
            <a:spLocks noChangeArrowheads="1"/>
          </p:cNvSpPr>
          <p:nvPr/>
        </p:nvSpPr>
        <p:spPr bwMode="auto">
          <a:xfrm>
            <a:off x="0" y="3544355"/>
            <a:ext cx="2771800" cy="862285"/>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Fan built in the power-BBU module</a:t>
            </a:r>
            <a:endParaRPr lang="zh-CN" altLang="en-US" sz="1200" b="1"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1+1 redundancy</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94% conversion rate</a:t>
            </a: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Support for AC and 240 V DC</a:t>
            </a:r>
            <a:endParaRPr lang="zh-CN" altLang="en-US" sz="1000" kern="0" dirty="0">
              <a:solidFill>
                <a:srgbClr val="000000"/>
              </a:solidFill>
              <a:latin typeface="Arial"/>
              <a:ea typeface="微软雅黑" pitchFamily="34" charset="-122"/>
            </a:endParaRPr>
          </a:p>
        </p:txBody>
      </p:sp>
      <p:sp>
        <p:nvSpPr>
          <p:cNvPr id="79" name="Rectangle 8"/>
          <p:cNvSpPr>
            <a:spLocks noChangeArrowheads="1"/>
          </p:cNvSpPr>
          <p:nvPr/>
        </p:nvSpPr>
        <p:spPr bwMode="auto">
          <a:xfrm>
            <a:off x="5268764" y="3442228"/>
            <a:ext cx="3335684" cy="104695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Interface module</a:t>
            </a:r>
            <a:endParaRPr lang="zh-CN" altLang="en-US" sz="1200" b="1"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1 hot-pluggable IO module slot, only for the frontend</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Interface types: GE, 10GE electrical, SmartIO card (16G FC, 8G FC, 10Gb FCoE</a:t>
            </a:r>
            <a:r>
              <a:rPr lang="zh-CN" altLang="en-US" sz="1000" kern="0" dirty="0" smtClean="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[VN2VF], and 10Gb Eth</a:t>
            </a:r>
            <a:r>
              <a:rPr lang="zh-CN" altLang="en-US" sz="1000" kern="0" dirty="0" smtClean="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[optical])</a:t>
            </a:r>
            <a:endParaRPr lang="zh-CN" altLang="en-US" sz="1000" kern="0" dirty="0">
              <a:solidFill>
                <a:srgbClr val="000000"/>
              </a:solidFill>
              <a:latin typeface="Arial"/>
              <a:ea typeface="微软雅黑" pitchFamily="34" charset="-122"/>
            </a:endParaRPr>
          </a:p>
        </p:txBody>
      </p:sp>
      <p:sp>
        <p:nvSpPr>
          <p:cNvPr id="80" name="矩形 79"/>
          <p:cNvSpPr/>
          <p:nvPr/>
        </p:nvSpPr>
        <p:spPr bwMode="auto">
          <a:xfrm>
            <a:off x="3203848" y="2428528"/>
            <a:ext cx="360040" cy="322998"/>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sp>
        <p:nvSpPr>
          <p:cNvPr id="81" name="Line 7"/>
          <p:cNvSpPr>
            <a:spLocks noChangeShapeType="1"/>
          </p:cNvSpPr>
          <p:nvPr/>
        </p:nvSpPr>
        <p:spPr bwMode="auto">
          <a:xfrm>
            <a:off x="4577414" y="2586660"/>
            <a:ext cx="1179277" cy="855567"/>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pic>
        <p:nvPicPr>
          <p:cNvPr id="82" name="Picture 2" descr="D:\work 2013\TR4A\效果图\3.5控制框_F.jpg"/>
          <p:cNvPicPr>
            <a:picLocks noChangeAspect="1" noChangeArrowheads="1"/>
          </p:cNvPicPr>
          <p:nvPr/>
        </p:nvPicPr>
        <p:blipFill>
          <a:blip r:embed="rId4" cstate="print"/>
          <a:srcRect/>
          <a:stretch>
            <a:fillRect/>
          </a:stretch>
        </p:blipFill>
        <p:spPr bwMode="auto">
          <a:xfrm>
            <a:off x="687176" y="1014638"/>
            <a:ext cx="3452700" cy="621802"/>
          </a:xfrm>
          <a:prstGeom prst="rect">
            <a:avLst/>
          </a:prstGeom>
          <a:noFill/>
        </p:spPr>
      </p:pic>
      <p:grpSp>
        <p:nvGrpSpPr>
          <p:cNvPr id="2" name="组合 82"/>
          <p:cNvGrpSpPr/>
          <p:nvPr/>
        </p:nvGrpSpPr>
        <p:grpSpPr>
          <a:xfrm>
            <a:off x="4847020" y="1014526"/>
            <a:ext cx="3452699" cy="621914"/>
            <a:chOff x="543235" y="2318028"/>
            <a:chExt cx="3452699" cy="621914"/>
          </a:xfrm>
        </p:grpSpPr>
        <p:pic>
          <p:nvPicPr>
            <p:cNvPr id="84" name="Picture 3" descr="D:\work 2013\TR4A\效果图\2.5磁盘框_F.jpg"/>
            <p:cNvPicPr>
              <a:picLocks noChangeAspect="1" noChangeArrowheads="1"/>
            </p:cNvPicPr>
            <p:nvPr/>
          </p:nvPicPr>
          <p:blipFill>
            <a:blip r:embed="rId5" cstate="print"/>
            <a:srcRect/>
            <a:stretch>
              <a:fillRect/>
            </a:stretch>
          </p:blipFill>
          <p:spPr bwMode="auto">
            <a:xfrm>
              <a:off x="543235" y="2318028"/>
              <a:ext cx="3452699" cy="621914"/>
            </a:xfrm>
            <a:prstGeom prst="rect">
              <a:avLst/>
            </a:prstGeom>
            <a:noFill/>
          </p:spPr>
        </p:pic>
        <p:pic>
          <p:nvPicPr>
            <p:cNvPr id="85" name="Picture 5"/>
            <p:cNvPicPr>
              <a:picLocks noChangeAspect="1" noChangeArrowheads="1"/>
            </p:cNvPicPr>
            <p:nvPr/>
          </p:nvPicPr>
          <p:blipFill>
            <a:blip r:embed="rId6" cstate="print"/>
            <a:srcRect/>
            <a:stretch>
              <a:fillRect/>
            </a:stretch>
          </p:blipFill>
          <p:spPr bwMode="auto">
            <a:xfrm>
              <a:off x="545616" y="2497267"/>
              <a:ext cx="141560" cy="286296"/>
            </a:xfrm>
            <a:prstGeom prst="rect">
              <a:avLst/>
            </a:prstGeom>
            <a:noFill/>
            <a:ln w="9525">
              <a:noFill/>
              <a:miter lim="800000"/>
              <a:headEnd/>
              <a:tailEnd/>
            </a:ln>
          </p:spPr>
        </p:pic>
      </p:grpSp>
      <p:sp>
        <p:nvSpPr>
          <p:cNvPr id="86" name="Rectangle 8"/>
          <p:cNvSpPr>
            <a:spLocks noChangeArrowheads="1"/>
          </p:cNvSpPr>
          <p:nvPr/>
        </p:nvSpPr>
        <p:spPr bwMode="auto">
          <a:xfrm>
            <a:off x="2777706" y="3794989"/>
            <a:ext cx="2155489" cy="492953"/>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On-board ports</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4xGE ports on each controller</a:t>
            </a:r>
            <a:endParaRPr lang="en-US" altLang="zh-CN" sz="1000" kern="0" dirty="0">
              <a:solidFill>
                <a:srgbClr val="000000"/>
              </a:solidFill>
              <a:latin typeface="Arial"/>
              <a:ea typeface="微软雅黑" pitchFamily="34" charset="-122"/>
            </a:endParaRPr>
          </a:p>
        </p:txBody>
      </p:sp>
      <p:sp>
        <p:nvSpPr>
          <p:cNvPr id="87" name="Rectangle 8"/>
          <p:cNvSpPr>
            <a:spLocks noChangeArrowheads="1"/>
          </p:cNvSpPr>
          <p:nvPr/>
        </p:nvSpPr>
        <p:spPr bwMode="auto">
          <a:xfrm>
            <a:off x="3347864" y="3076600"/>
            <a:ext cx="1786068" cy="677619"/>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SAS cascade ports</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Tow SAS ports on each controller</a:t>
            </a:r>
            <a:endParaRPr lang="en-US" altLang="zh-CN" sz="1000" kern="0" dirty="0">
              <a:solidFill>
                <a:srgbClr val="000000"/>
              </a:solidFill>
              <a:latin typeface="Arial"/>
              <a:ea typeface="微软雅黑" pitchFamily="34" charset="-122"/>
            </a:endParaRPr>
          </a:p>
        </p:txBody>
      </p:sp>
      <p:sp>
        <p:nvSpPr>
          <p:cNvPr id="88" name="矩形 87"/>
          <p:cNvSpPr/>
          <p:nvPr/>
        </p:nvSpPr>
        <p:spPr bwMode="auto">
          <a:xfrm>
            <a:off x="4050904" y="2383620"/>
            <a:ext cx="737121" cy="260933"/>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latin typeface="Arial"/>
              <a:ea typeface="宋体" charset="-122"/>
            </a:endParaRPr>
          </a:p>
        </p:txBody>
      </p:sp>
      <p:sp>
        <p:nvSpPr>
          <p:cNvPr id="89" name="矩形 88"/>
          <p:cNvSpPr/>
          <p:nvPr/>
        </p:nvSpPr>
        <p:spPr bwMode="auto">
          <a:xfrm>
            <a:off x="3605870" y="2491786"/>
            <a:ext cx="288032" cy="23503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sp>
        <p:nvSpPr>
          <p:cNvPr id="90" name="矩形 89"/>
          <p:cNvSpPr/>
          <p:nvPr/>
        </p:nvSpPr>
        <p:spPr bwMode="auto">
          <a:xfrm>
            <a:off x="4859964" y="2383620"/>
            <a:ext cx="878297" cy="257777"/>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latin typeface="Arial"/>
              <a:ea typeface="宋体" charset="-122"/>
            </a:endParaRPr>
          </a:p>
        </p:txBody>
      </p:sp>
      <p:sp>
        <p:nvSpPr>
          <p:cNvPr id="91" name="Line 7"/>
          <p:cNvSpPr>
            <a:spLocks noChangeShapeType="1"/>
          </p:cNvSpPr>
          <p:nvPr/>
        </p:nvSpPr>
        <p:spPr bwMode="auto">
          <a:xfrm>
            <a:off x="5652121" y="2603716"/>
            <a:ext cx="539211" cy="400876"/>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92" name="Rectangle 8"/>
          <p:cNvSpPr>
            <a:spLocks noChangeArrowheads="1"/>
          </p:cNvSpPr>
          <p:nvPr/>
        </p:nvSpPr>
        <p:spPr bwMode="auto">
          <a:xfrm>
            <a:off x="6154586" y="3003123"/>
            <a:ext cx="1153718" cy="308288"/>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Filler panel</a:t>
            </a:r>
            <a:endParaRPr lang="en-US" altLang="zh-CN" sz="1200" b="1" kern="0" dirty="0">
              <a:solidFill>
                <a:srgbClr val="000000"/>
              </a:solidFill>
              <a:latin typeface="Arial"/>
              <a:ea typeface="微软雅黑" pitchFamily="34" charset="-122"/>
            </a:endParaRPr>
          </a:p>
        </p:txBody>
      </p:sp>
    </p:spTree>
    <p:extLst>
      <p:ext uri="{BB962C8B-B14F-4D97-AF65-F5344CB8AC3E}">
        <p14:creationId xmlns:p14="http://schemas.microsoft.com/office/powerpoint/2010/main" xmlns="" val="368217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55931"/>
            <a:ext cx="9289723" cy="430887"/>
          </a:xfrm>
          <a:prstGeom prst="rect">
            <a:avLst/>
          </a:prstGeom>
          <a:noFill/>
        </p:spPr>
        <p:txBody>
          <a:bodyPr wrap="none" rtlCol="0">
            <a:spAutoFit/>
          </a:bodyPr>
          <a:lstStyle/>
          <a:p>
            <a:r>
              <a:rPr lang="en-US" altLang="zh-CN" sz="2200" dirty="0" smtClean="0">
                <a:solidFill>
                  <a:srgbClr val="0076B0"/>
                </a:solidFill>
                <a:latin typeface="Arial"/>
                <a:ea typeface="微软雅黑" pitchFamily="34" charset="-122"/>
              </a:rPr>
              <a:t>OceanStor 2600 V3 Entry-level Storage Product Hardware (Appearance)</a:t>
            </a:r>
            <a:endParaRPr lang="zh-CN" altLang="en-US" sz="2200" dirty="0">
              <a:solidFill>
                <a:srgbClr val="0076B0"/>
              </a:solidFill>
              <a:latin typeface="Arial"/>
              <a:ea typeface="微软雅黑" pitchFamily="34" charset="-122"/>
            </a:endParaRPr>
          </a:p>
        </p:txBody>
      </p:sp>
      <p:pic>
        <p:nvPicPr>
          <p:cNvPr id="22" name="Picture 3"/>
          <p:cNvPicPr>
            <a:picLocks noChangeAspect="1" noChangeArrowheads="1"/>
          </p:cNvPicPr>
          <p:nvPr/>
        </p:nvPicPr>
        <p:blipFill>
          <a:blip r:embed="rId3" cstate="print"/>
          <a:srcRect/>
          <a:stretch>
            <a:fillRect/>
          </a:stretch>
        </p:blipFill>
        <p:spPr bwMode="auto">
          <a:xfrm>
            <a:off x="2051720" y="1886067"/>
            <a:ext cx="4996800" cy="942038"/>
          </a:xfrm>
          <a:prstGeom prst="rect">
            <a:avLst/>
          </a:prstGeom>
          <a:noFill/>
          <a:ln w="9525">
            <a:noFill/>
            <a:miter lim="800000"/>
            <a:headEnd/>
            <a:tailEnd/>
          </a:ln>
        </p:spPr>
      </p:pic>
      <p:sp>
        <p:nvSpPr>
          <p:cNvPr id="23" name="Line 7"/>
          <p:cNvSpPr>
            <a:spLocks noChangeShapeType="1"/>
          </p:cNvSpPr>
          <p:nvPr/>
        </p:nvSpPr>
        <p:spPr bwMode="auto">
          <a:xfrm flipV="1">
            <a:off x="3246396" y="2753572"/>
            <a:ext cx="199540" cy="1095753"/>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24" name="Line 7"/>
          <p:cNvSpPr>
            <a:spLocks noChangeShapeType="1"/>
          </p:cNvSpPr>
          <p:nvPr/>
        </p:nvSpPr>
        <p:spPr bwMode="auto">
          <a:xfrm>
            <a:off x="3816277" y="2736689"/>
            <a:ext cx="415025" cy="365690"/>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25" name="Line 7"/>
          <p:cNvSpPr>
            <a:spLocks noChangeShapeType="1"/>
          </p:cNvSpPr>
          <p:nvPr/>
        </p:nvSpPr>
        <p:spPr bwMode="auto">
          <a:xfrm flipV="1">
            <a:off x="1694401" y="2570006"/>
            <a:ext cx="897740" cy="971809"/>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26" name="Rectangle 8"/>
          <p:cNvSpPr>
            <a:spLocks noChangeArrowheads="1"/>
          </p:cNvSpPr>
          <p:nvPr/>
        </p:nvSpPr>
        <p:spPr bwMode="auto">
          <a:xfrm>
            <a:off x="0" y="3541817"/>
            <a:ext cx="2737923" cy="862285"/>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Fan built in the power-BBU module</a:t>
            </a:r>
            <a:endParaRPr lang="zh-CN" altLang="en-US" sz="1200" b="1"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1+1 redundancy</a:t>
            </a:r>
            <a:endParaRPr lang="zh-CN" altLang="en-US" sz="10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94% conversion rate</a:t>
            </a: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Support for AC and 48/240 V DC</a:t>
            </a:r>
            <a:endParaRPr lang="zh-CN" altLang="en-US" sz="1000" kern="0" dirty="0" smtClean="0">
              <a:solidFill>
                <a:srgbClr val="000000"/>
              </a:solidFill>
              <a:latin typeface="Arial"/>
              <a:ea typeface="微软雅黑" pitchFamily="34" charset="-122"/>
            </a:endParaRPr>
          </a:p>
        </p:txBody>
      </p:sp>
      <p:sp>
        <p:nvSpPr>
          <p:cNvPr id="27" name="Rectangle 8"/>
          <p:cNvSpPr>
            <a:spLocks noChangeArrowheads="1"/>
          </p:cNvSpPr>
          <p:nvPr/>
        </p:nvSpPr>
        <p:spPr bwMode="auto">
          <a:xfrm>
            <a:off x="5700812" y="3373721"/>
            <a:ext cx="3335684" cy="104695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Interface module</a:t>
            </a:r>
            <a:endParaRPr lang="zh-CN" altLang="en-US" sz="1200" b="1"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2 hot-pluggable IO module slots, only for the frontend</a:t>
            </a:r>
            <a:endParaRPr lang="zh-CN" altLang="en-US" sz="10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Interface types: 8Gb FC, GE, 10GE electrical, SmartIO card (16G FC, 8G FC, 10Gb FCoE</a:t>
            </a:r>
            <a:r>
              <a:rPr lang="zh-CN" altLang="en-US" sz="1000" kern="0" dirty="0" smtClean="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[VN2VF], 10Gb Eth [optical])</a:t>
            </a:r>
            <a:endParaRPr lang="zh-CN" altLang="en-US" sz="1000" kern="0" dirty="0">
              <a:solidFill>
                <a:srgbClr val="000000"/>
              </a:solidFill>
              <a:latin typeface="Arial"/>
              <a:ea typeface="微软雅黑" pitchFamily="34" charset="-122"/>
            </a:endParaRPr>
          </a:p>
        </p:txBody>
      </p:sp>
      <p:sp>
        <p:nvSpPr>
          <p:cNvPr id="28" name="矩形 27"/>
          <p:cNvSpPr/>
          <p:nvPr/>
        </p:nvSpPr>
        <p:spPr bwMode="auto">
          <a:xfrm>
            <a:off x="3275856" y="2413691"/>
            <a:ext cx="360040" cy="322998"/>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sp>
        <p:nvSpPr>
          <p:cNvPr id="29" name="Line 7"/>
          <p:cNvSpPr>
            <a:spLocks noChangeShapeType="1"/>
          </p:cNvSpPr>
          <p:nvPr/>
        </p:nvSpPr>
        <p:spPr bwMode="auto">
          <a:xfrm>
            <a:off x="5328933" y="2540796"/>
            <a:ext cx="539211" cy="832924"/>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32" name="Rectangle 8"/>
          <p:cNvSpPr>
            <a:spLocks noChangeArrowheads="1"/>
          </p:cNvSpPr>
          <p:nvPr/>
        </p:nvSpPr>
        <p:spPr bwMode="auto">
          <a:xfrm>
            <a:off x="2958086" y="3827950"/>
            <a:ext cx="2155489" cy="492953"/>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On-board ports</a:t>
            </a:r>
            <a:endParaRPr lang="zh-CN" altLang="en-US" sz="10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4xGE ports on each controller</a:t>
            </a:r>
          </a:p>
        </p:txBody>
      </p:sp>
      <p:sp>
        <p:nvSpPr>
          <p:cNvPr id="33" name="Rectangle 8"/>
          <p:cNvSpPr>
            <a:spLocks noChangeArrowheads="1"/>
          </p:cNvSpPr>
          <p:nvPr/>
        </p:nvSpPr>
        <p:spPr bwMode="auto">
          <a:xfrm>
            <a:off x="3419872" y="3127237"/>
            <a:ext cx="2304256" cy="492953"/>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SAS cascade ports</a:t>
            </a:r>
            <a:endParaRPr lang="zh-CN" altLang="en-US" sz="12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Tow SAS ports on each controller</a:t>
            </a:r>
            <a:endParaRPr lang="en-US" altLang="zh-CN" sz="1000" kern="0" dirty="0">
              <a:solidFill>
                <a:srgbClr val="000000"/>
              </a:solidFill>
              <a:latin typeface="Arial"/>
              <a:ea typeface="微软雅黑" pitchFamily="34" charset="-122"/>
            </a:endParaRPr>
          </a:p>
        </p:txBody>
      </p:sp>
      <p:sp>
        <p:nvSpPr>
          <p:cNvPr id="34" name="矩形 33"/>
          <p:cNvSpPr/>
          <p:nvPr/>
        </p:nvSpPr>
        <p:spPr bwMode="auto">
          <a:xfrm>
            <a:off x="4067945" y="2374282"/>
            <a:ext cx="1745227" cy="260933"/>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buClr>
                <a:srgbClr val="CC9900"/>
              </a:buClr>
              <a:buFont typeface="Wingdings" pitchFamily="2" charset="2"/>
              <a:buChar char="n"/>
            </a:pPr>
            <a:endParaRPr lang="zh-CN" altLang="en-US">
              <a:latin typeface="Arial"/>
              <a:ea typeface="宋体" charset="-122"/>
            </a:endParaRPr>
          </a:p>
        </p:txBody>
      </p:sp>
      <p:sp>
        <p:nvSpPr>
          <p:cNvPr id="35" name="矩形 34"/>
          <p:cNvSpPr/>
          <p:nvPr/>
        </p:nvSpPr>
        <p:spPr bwMode="auto">
          <a:xfrm>
            <a:off x="3635896" y="2549790"/>
            <a:ext cx="288032" cy="23503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pic>
        <p:nvPicPr>
          <p:cNvPr id="38" name="Picture 2" descr="D:\work 2013\TR4A\效果图\3.5控制框_F.jpg"/>
          <p:cNvPicPr>
            <a:picLocks noChangeAspect="1" noChangeArrowheads="1"/>
          </p:cNvPicPr>
          <p:nvPr/>
        </p:nvPicPr>
        <p:blipFill>
          <a:blip r:embed="rId4" cstate="print"/>
          <a:srcRect/>
          <a:stretch>
            <a:fillRect/>
          </a:stretch>
        </p:blipFill>
        <p:spPr bwMode="auto">
          <a:xfrm>
            <a:off x="687600" y="1015200"/>
            <a:ext cx="3452700" cy="621802"/>
          </a:xfrm>
          <a:prstGeom prst="rect">
            <a:avLst/>
          </a:prstGeom>
          <a:noFill/>
        </p:spPr>
      </p:pic>
      <p:grpSp>
        <p:nvGrpSpPr>
          <p:cNvPr id="2" name="组合 38"/>
          <p:cNvGrpSpPr/>
          <p:nvPr/>
        </p:nvGrpSpPr>
        <p:grpSpPr>
          <a:xfrm>
            <a:off x="4856264" y="1015200"/>
            <a:ext cx="3452699" cy="621914"/>
            <a:chOff x="543235" y="2318028"/>
            <a:chExt cx="3452699" cy="621914"/>
          </a:xfrm>
        </p:grpSpPr>
        <p:pic>
          <p:nvPicPr>
            <p:cNvPr id="40" name="Picture 3" descr="D:\work 2013\TR4A\效果图\2.5磁盘框_F.jpg"/>
            <p:cNvPicPr>
              <a:picLocks noChangeAspect="1" noChangeArrowheads="1"/>
            </p:cNvPicPr>
            <p:nvPr/>
          </p:nvPicPr>
          <p:blipFill>
            <a:blip r:embed="rId5" cstate="print"/>
            <a:srcRect/>
            <a:stretch>
              <a:fillRect/>
            </a:stretch>
          </p:blipFill>
          <p:spPr bwMode="auto">
            <a:xfrm>
              <a:off x="543235" y="2318028"/>
              <a:ext cx="3452699" cy="621914"/>
            </a:xfrm>
            <a:prstGeom prst="rect">
              <a:avLst/>
            </a:prstGeom>
            <a:noFill/>
          </p:spPr>
        </p:pic>
        <p:pic>
          <p:nvPicPr>
            <p:cNvPr id="41" name="Picture 5"/>
            <p:cNvPicPr>
              <a:picLocks noChangeAspect="1" noChangeArrowheads="1"/>
            </p:cNvPicPr>
            <p:nvPr/>
          </p:nvPicPr>
          <p:blipFill>
            <a:blip r:embed="rId6" cstate="print"/>
            <a:srcRect/>
            <a:stretch>
              <a:fillRect/>
            </a:stretch>
          </p:blipFill>
          <p:spPr bwMode="auto">
            <a:xfrm>
              <a:off x="545616" y="2497267"/>
              <a:ext cx="141560" cy="286296"/>
            </a:xfrm>
            <a:prstGeom prst="rect">
              <a:avLst/>
            </a:prstGeom>
            <a:noFill/>
            <a:ln w="9525">
              <a:noFill/>
              <a:miter lim="800000"/>
              <a:headEnd/>
              <a:tailEnd/>
            </a:ln>
          </p:spPr>
        </p:pic>
      </p:grpSp>
    </p:spTree>
    <p:extLst>
      <p:ext uri="{BB962C8B-B14F-4D97-AF65-F5344CB8AC3E}">
        <p14:creationId xmlns:p14="http://schemas.microsoft.com/office/powerpoint/2010/main" xmlns="" val="350533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55931"/>
            <a:ext cx="8254183" cy="430887"/>
          </a:xfrm>
          <a:prstGeom prst="rect">
            <a:avLst/>
          </a:prstGeom>
          <a:noFill/>
        </p:spPr>
        <p:txBody>
          <a:bodyPr wrap="none" rtlCol="0">
            <a:spAutoFit/>
          </a:bodyPr>
          <a:lstStyle/>
          <a:p>
            <a:r>
              <a:rPr lang="en-US" altLang="zh-CN" sz="2200" dirty="0" smtClean="0">
                <a:solidFill>
                  <a:srgbClr val="0076B0"/>
                </a:solidFill>
                <a:latin typeface="Arial"/>
                <a:ea typeface="微软雅黑" pitchFamily="34" charset="-122"/>
              </a:rPr>
              <a:t>OceanStor V3 Entry-level Storage </a:t>
            </a:r>
            <a:r>
              <a:rPr lang="en-US" altLang="zh-CN" sz="2200" dirty="0" smtClean="0">
                <a:solidFill>
                  <a:srgbClr val="0076B0"/>
                </a:solidFill>
                <a:latin typeface="Arial"/>
                <a:ea typeface="微软雅黑" pitchFamily="34" charset="-122"/>
              </a:rPr>
              <a:t>Controller </a:t>
            </a:r>
            <a:r>
              <a:rPr lang="en-US" altLang="zh-CN" sz="2200" dirty="0" smtClean="0">
                <a:solidFill>
                  <a:srgbClr val="0076B0"/>
                </a:solidFill>
                <a:latin typeface="Arial"/>
                <a:ea typeface="微软雅黑" pitchFamily="34" charset="-122"/>
              </a:rPr>
              <a:t>Hardware (Internal)</a:t>
            </a:r>
            <a:endParaRPr lang="zh-CN" altLang="en-US" sz="2200" dirty="0">
              <a:solidFill>
                <a:srgbClr val="0076B0"/>
              </a:solidFill>
              <a:latin typeface="Arial"/>
              <a:ea typeface="微软雅黑" pitchFamily="34" charset="-122"/>
            </a:endParaRPr>
          </a:p>
        </p:txBody>
      </p:sp>
      <p:grpSp>
        <p:nvGrpSpPr>
          <p:cNvPr id="2" name="组合 15"/>
          <p:cNvGrpSpPr/>
          <p:nvPr/>
        </p:nvGrpSpPr>
        <p:grpSpPr>
          <a:xfrm>
            <a:off x="107504" y="844352"/>
            <a:ext cx="4533184" cy="3132454"/>
            <a:chOff x="4273497" y="784860"/>
            <a:chExt cx="4667299" cy="3132454"/>
          </a:xfrm>
        </p:grpSpPr>
        <p:pic>
          <p:nvPicPr>
            <p:cNvPr id="17" name="Picture 4" descr="C:\Users\l00204125\AppData\Roaming\eSpace_Desktop\UserData\l00204125\imagefiles\C4B84B63-0485-4356-9276-2B0C41BF46A9.png"/>
            <p:cNvPicPr>
              <a:picLocks noChangeAspect="1" noChangeArrowheads="1"/>
            </p:cNvPicPr>
            <p:nvPr/>
          </p:nvPicPr>
          <p:blipFill>
            <a:blip r:embed="rId3" cstate="print"/>
            <a:srcRect/>
            <a:stretch>
              <a:fillRect/>
            </a:stretch>
          </p:blipFill>
          <p:spPr bwMode="auto">
            <a:xfrm>
              <a:off x="4570050" y="784860"/>
              <a:ext cx="4370746" cy="3132454"/>
            </a:xfrm>
            <a:prstGeom prst="rect">
              <a:avLst/>
            </a:prstGeom>
            <a:noFill/>
          </p:spPr>
        </p:pic>
        <p:grpSp>
          <p:nvGrpSpPr>
            <p:cNvPr id="4" name="组合 17"/>
            <p:cNvGrpSpPr/>
            <p:nvPr/>
          </p:nvGrpSpPr>
          <p:grpSpPr>
            <a:xfrm>
              <a:off x="4273497" y="847091"/>
              <a:ext cx="4438753" cy="2775317"/>
              <a:chOff x="4273497" y="847091"/>
              <a:chExt cx="4438753" cy="2775317"/>
            </a:xfrm>
          </p:grpSpPr>
          <p:grpSp>
            <p:nvGrpSpPr>
              <p:cNvPr id="5" name="组合 18"/>
              <p:cNvGrpSpPr/>
              <p:nvPr/>
            </p:nvGrpSpPr>
            <p:grpSpPr>
              <a:xfrm>
                <a:off x="7494074" y="847091"/>
                <a:ext cx="755567" cy="169277"/>
                <a:chOff x="4694994" y="1350011"/>
                <a:chExt cx="755567" cy="169277"/>
              </a:xfrm>
            </p:grpSpPr>
            <p:cxnSp>
              <p:nvCxnSpPr>
                <p:cNvPr id="41" name="直接连接符 40"/>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42" name="TextBox 119"/>
                <p:cNvSpPr txBox="1"/>
                <p:nvPr/>
              </p:nvSpPr>
              <p:spPr>
                <a:xfrm>
                  <a:off x="5133678" y="1350011"/>
                  <a:ext cx="316883"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CBU</a:t>
                  </a:r>
                  <a:endParaRPr lang="zh-CN" altLang="en-US" sz="1100" b="1" dirty="0" smtClean="0">
                    <a:latin typeface="Arial"/>
                    <a:ea typeface="微软雅黑" panose="020B0503020204020204" pitchFamily="34" charset="-122"/>
                  </a:endParaRPr>
                </a:p>
              </p:txBody>
            </p:sp>
          </p:grpSp>
          <p:grpSp>
            <p:nvGrpSpPr>
              <p:cNvPr id="6" name="组合 19"/>
              <p:cNvGrpSpPr/>
              <p:nvPr/>
            </p:nvGrpSpPr>
            <p:grpSpPr>
              <a:xfrm>
                <a:off x="7806494" y="1334771"/>
                <a:ext cx="905756" cy="169277"/>
                <a:chOff x="4694994" y="1350011"/>
                <a:chExt cx="905756" cy="169277"/>
              </a:xfrm>
            </p:grpSpPr>
            <p:cxnSp>
              <p:nvCxnSpPr>
                <p:cNvPr id="39" name="直接连接符 38"/>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40" name="TextBox 122"/>
                <p:cNvSpPr txBox="1"/>
                <p:nvPr/>
              </p:nvSpPr>
              <p:spPr>
                <a:xfrm>
                  <a:off x="5133678" y="1350011"/>
                  <a:ext cx="467072"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DIMM0</a:t>
                  </a:r>
                  <a:endParaRPr lang="zh-CN" altLang="en-US" sz="1100" b="1" dirty="0" smtClean="0">
                    <a:latin typeface="Arial"/>
                    <a:ea typeface="微软雅黑" panose="020B0503020204020204" pitchFamily="34" charset="-122"/>
                  </a:endParaRPr>
                </a:p>
              </p:txBody>
            </p:sp>
          </p:grpSp>
          <p:grpSp>
            <p:nvGrpSpPr>
              <p:cNvPr id="7" name="组合 20"/>
              <p:cNvGrpSpPr/>
              <p:nvPr/>
            </p:nvGrpSpPr>
            <p:grpSpPr>
              <a:xfrm>
                <a:off x="4658360" y="2213501"/>
                <a:ext cx="2156460" cy="169277"/>
                <a:chOff x="181874" y="1388880"/>
                <a:chExt cx="1265926" cy="115654"/>
              </a:xfrm>
            </p:grpSpPr>
            <p:cxnSp>
              <p:nvCxnSpPr>
                <p:cNvPr id="37" name="直接连接符 36"/>
                <p:cNvCxnSpPr/>
                <p:nvPr/>
              </p:nvCxnSpPr>
              <p:spPr bwMode="auto">
                <a:xfrm flipH="1">
                  <a:off x="517119" y="1447800"/>
                  <a:ext cx="930681" cy="6234"/>
                </a:xfrm>
                <a:prstGeom prst="line">
                  <a:avLst/>
                </a:prstGeom>
                <a:noFill/>
                <a:ln w="9525" cap="flat" cmpd="sng" algn="ctr">
                  <a:solidFill>
                    <a:srgbClr val="FF0000"/>
                  </a:solidFill>
                  <a:prstDash val="solid"/>
                  <a:round/>
                  <a:headEnd type="none" w="med" len="med"/>
                  <a:tailEnd type="none" w="med" len="med"/>
                </a:ln>
                <a:effectLst/>
              </p:spPr>
            </p:cxnSp>
            <p:sp>
              <p:nvSpPr>
                <p:cNvPr id="38" name="TextBox 125"/>
                <p:cNvSpPr txBox="1"/>
                <p:nvPr/>
              </p:nvSpPr>
              <p:spPr>
                <a:xfrm>
                  <a:off x="181874" y="1388880"/>
                  <a:ext cx="293566" cy="115654"/>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msata0</a:t>
                  </a:r>
                  <a:endParaRPr lang="zh-CN" altLang="en-US" sz="1100" b="1" dirty="0" smtClean="0">
                    <a:latin typeface="Arial"/>
                    <a:ea typeface="微软雅黑" panose="020B0503020204020204" pitchFamily="34" charset="-122"/>
                  </a:endParaRPr>
                </a:p>
              </p:txBody>
            </p:sp>
          </p:grpSp>
          <p:grpSp>
            <p:nvGrpSpPr>
              <p:cNvPr id="8" name="组合 29"/>
              <p:cNvGrpSpPr/>
              <p:nvPr/>
            </p:nvGrpSpPr>
            <p:grpSpPr>
              <a:xfrm>
                <a:off x="4273497" y="2657068"/>
                <a:ext cx="1680263" cy="169277"/>
                <a:chOff x="-232463" y="1308328"/>
                <a:chExt cx="1680263" cy="169277"/>
              </a:xfrm>
            </p:grpSpPr>
            <p:cxnSp>
              <p:nvCxnSpPr>
                <p:cNvPr id="35" name="直接连接符 34"/>
                <p:cNvCxnSpPr/>
                <p:nvPr/>
              </p:nvCxnSpPr>
              <p:spPr bwMode="auto">
                <a:xfrm flipH="1" flipV="1">
                  <a:off x="731600" y="1446080"/>
                  <a:ext cx="716200" cy="1720"/>
                </a:xfrm>
                <a:prstGeom prst="line">
                  <a:avLst/>
                </a:prstGeom>
                <a:noFill/>
                <a:ln w="9525" cap="flat" cmpd="sng" algn="ctr">
                  <a:solidFill>
                    <a:srgbClr val="FF0000"/>
                  </a:solidFill>
                  <a:prstDash val="solid"/>
                  <a:round/>
                  <a:headEnd type="none" w="med" len="med"/>
                  <a:tailEnd type="none" w="med" len="med"/>
                </a:ln>
                <a:effectLst/>
              </p:spPr>
            </p:cxnSp>
            <p:sp>
              <p:nvSpPr>
                <p:cNvPr id="36" name="TextBox 128"/>
                <p:cNvSpPr txBox="1"/>
                <p:nvPr/>
              </p:nvSpPr>
              <p:spPr>
                <a:xfrm>
                  <a:off x="-232463" y="1308328"/>
                  <a:ext cx="1071128"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Interface card 0</a:t>
                  </a:r>
                  <a:endParaRPr lang="zh-CN" altLang="en-US" sz="1100" b="1" dirty="0" smtClean="0">
                    <a:latin typeface="Arial"/>
                    <a:ea typeface="微软雅黑" panose="020B0503020204020204" pitchFamily="34" charset="-122"/>
                  </a:endParaRPr>
                </a:p>
              </p:txBody>
            </p:sp>
          </p:grpSp>
          <p:grpSp>
            <p:nvGrpSpPr>
              <p:cNvPr id="9" name="组合 30"/>
              <p:cNvGrpSpPr/>
              <p:nvPr/>
            </p:nvGrpSpPr>
            <p:grpSpPr>
              <a:xfrm>
                <a:off x="6099614" y="3453131"/>
                <a:ext cx="1202830" cy="169277"/>
                <a:chOff x="4694994" y="1350011"/>
                <a:chExt cx="1202830" cy="169277"/>
              </a:xfrm>
            </p:grpSpPr>
            <p:cxnSp>
              <p:nvCxnSpPr>
                <p:cNvPr id="33" name="直接连接符 32"/>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34" name="TextBox 131"/>
                <p:cNvSpPr txBox="1"/>
                <p:nvPr/>
              </p:nvSpPr>
              <p:spPr>
                <a:xfrm>
                  <a:off x="5133675" y="1350011"/>
                  <a:ext cx="764149"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Filler panel</a:t>
                  </a:r>
                  <a:endParaRPr lang="zh-CN" altLang="en-US" sz="1100" b="1" dirty="0" smtClean="0">
                    <a:latin typeface="Arial"/>
                    <a:ea typeface="微软雅黑" panose="020B0503020204020204" pitchFamily="34" charset="-122"/>
                  </a:endParaRPr>
                </a:p>
              </p:txBody>
            </p:sp>
          </p:grpSp>
          <p:sp>
            <p:nvSpPr>
              <p:cNvPr id="32" name="TextBox 115"/>
              <p:cNvSpPr txBox="1"/>
              <p:nvPr/>
            </p:nvSpPr>
            <p:spPr>
              <a:xfrm>
                <a:off x="4624159" y="896085"/>
                <a:ext cx="884630" cy="276999"/>
              </a:xfrm>
              <a:prstGeom prst="rect">
                <a:avLst/>
              </a:prstGeom>
              <a:noFill/>
            </p:spPr>
            <p:txBody>
              <a:bodyPr wrap="none" lIns="0" tIns="0" rIns="0" bIns="0" rtlCol="0">
                <a:spAutoFit/>
              </a:bodyPr>
              <a:lstStyle/>
              <a:p>
                <a:pPr>
                  <a:spcBef>
                    <a:spcPts val="450"/>
                  </a:spcBef>
                </a:pPr>
                <a:r>
                  <a:rPr lang="en-US" altLang="zh-CN" b="1" dirty="0" smtClean="0">
                    <a:solidFill>
                      <a:srgbClr val="0070C0"/>
                    </a:solidFill>
                    <a:latin typeface="Arial"/>
                    <a:ea typeface="微软雅黑" pitchFamily="34" charset="-122"/>
                  </a:rPr>
                  <a:t>2200 V3</a:t>
                </a:r>
                <a:endParaRPr lang="zh-CN" altLang="en-US" b="1" dirty="0" smtClean="0">
                  <a:solidFill>
                    <a:srgbClr val="0070C0"/>
                  </a:solidFill>
                  <a:latin typeface="Arial"/>
                  <a:ea typeface="微软雅黑" pitchFamily="34" charset="-122"/>
                </a:endParaRPr>
              </a:p>
            </p:txBody>
          </p:sp>
        </p:grpSp>
      </p:grpSp>
      <p:grpSp>
        <p:nvGrpSpPr>
          <p:cNvPr id="10" name="组合 42"/>
          <p:cNvGrpSpPr/>
          <p:nvPr/>
        </p:nvGrpSpPr>
        <p:grpSpPr>
          <a:xfrm>
            <a:off x="4211960" y="787911"/>
            <a:ext cx="4824536" cy="3139440"/>
            <a:chOff x="-436870" y="798830"/>
            <a:chExt cx="4966964" cy="3139440"/>
          </a:xfrm>
        </p:grpSpPr>
        <p:pic>
          <p:nvPicPr>
            <p:cNvPr id="44" name="Picture 2"/>
            <p:cNvPicPr>
              <a:picLocks noChangeAspect="1" noChangeArrowheads="1"/>
            </p:cNvPicPr>
            <p:nvPr/>
          </p:nvPicPr>
          <p:blipFill>
            <a:blip r:embed="rId4" cstate="print"/>
            <a:srcRect/>
            <a:stretch>
              <a:fillRect/>
            </a:stretch>
          </p:blipFill>
          <p:spPr bwMode="auto">
            <a:xfrm>
              <a:off x="0" y="798830"/>
              <a:ext cx="4530094" cy="3139440"/>
            </a:xfrm>
            <a:prstGeom prst="rect">
              <a:avLst/>
            </a:prstGeom>
            <a:noFill/>
            <a:ln w="9525">
              <a:noFill/>
              <a:miter lim="800000"/>
              <a:headEnd/>
              <a:tailEnd/>
            </a:ln>
          </p:spPr>
        </p:pic>
        <p:grpSp>
          <p:nvGrpSpPr>
            <p:cNvPr id="11" name="组合 44"/>
            <p:cNvGrpSpPr/>
            <p:nvPr/>
          </p:nvGrpSpPr>
          <p:grpSpPr>
            <a:xfrm>
              <a:off x="3041972" y="892811"/>
              <a:ext cx="755547" cy="169277"/>
              <a:chOff x="4694994" y="1350011"/>
              <a:chExt cx="755547" cy="169277"/>
            </a:xfrm>
          </p:grpSpPr>
          <p:cxnSp>
            <p:nvCxnSpPr>
              <p:cNvPr id="65" name="直接连接符 64"/>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66" name="TextBox 82"/>
              <p:cNvSpPr txBox="1"/>
              <p:nvPr/>
            </p:nvSpPr>
            <p:spPr>
              <a:xfrm>
                <a:off x="5133678" y="1350011"/>
                <a:ext cx="316863"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CBU</a:t>
                </a:r>
                <a:endParaRPr lang="zh-CN" altLang="en-US" sz="1100" b="1" dirty="0" smtClean="0">
                  <a:latin typeface="Arial"/>
                  <a:ea typeface="微软雅黑" panose="020B0503020204020204" pitchFamily="34" charset="-122"/>
                </a:endParaRPr>
              </a:p>
            </p:txBody>
          </p:sp>
        </p:grpSp>
        <p:grpSp>
          <p:nvGrpSpPr>
            <p:cNvPr id="12" name="组合 45"/>
            <p:cNvGrpSpPr/>
            <p:nvPr/>
          </p:nvGrpSpPr>
          <p:grpSpPr>
            <a:xfrm>
              <a:off x="3430592" y="1296671"/>
              <a:ext cx="905726" cy="169277"/>
              <a:chOff x="4694994" y="1350011"/>
              <a:chExt cx="905726" cy="169277"/>
            </a:xfrm>
          </p:grpSpPr>
          <p:cxnSp>
            <p:nvCxnSpPr>
              <p:cNvPr id="63" name="直接连接符 62"/>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64" name="TextBox 85"/>
              <p:cNvSpPr txBox="1"/>
              <p:nvPr/>
            </p:nvSpPr>
            <p:spPr>
              <a:xfrm>
                <a:off x="5133678" y="1350011"/>
                <a:ext cx="467042"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DIMM0</a:t>
                </a:r>
                <a:endParaRPr lang="zh-CN" altLang="en-US" sz="1100" b="1" dirty="0" smtClean="0">
                  <a:latin typeface="Arial"/>
                  <a:ea typeface="微软雅黑" panose="020B0503020204020204" pitchFamily="34" charset="-122"/>
                </a:endParaRPr>
              </a:p>
            </p:txBody>
          </p:sp>
        </p:grpSp>
        <p:grpSp>
          <p:nvGrpSpPr>
            <p:cNvPr id="13" name="组合 46"/>
            <p:cNvGrpSpPr/>
            <p:nvPr/>
          </p:nvGrpSpPr>
          <p:grpSpPr>
            <a:xfrm>
              <a:off x="1578932" y="3567431"/>
              <a:ext cx="1509745" cy="169277"/>
              <a:chOff x="4694994" y="1350011"/>
              <a:chExt cx="1509745" cy="169277"/>
            </a:xfrm>
          </p:grpSpPr>
          <p:cxnSp>
            <p:nvCxnSpPr>
              <p:cNvPr id="61" name="直接连接符 60"/>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62" name="TextBox 88"/>
              <p:cNvSpPr txBox="1"/>
              <p:nvPr/>
            </p:nvSpPr>
            <p:spPr>
              <a:xfrm>
                <a:off x="5133677" y="1350011"/>
                <a:ext cx="1071062"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Interface card 1</a:t>
                </a:r>
                <a:endParaRPr lang="zh-CN" altLang="en-US" sz="1100" b="1" dirty="0" smtClean="0">
                  <a:latin typeface="Arial"/>
                  <a:ea typeface="微软雅黑" panose="020B0503020204020204" pitchFamily="34" charset="-122"/>
                </a:endParaRPr>
              </a:p>
            </p:txBody>
          </p:sp>
        </p:grpSp>
        <p:grpSp>
          <p:nvGrpSpPr>
            <p:cNvPr id="14" name="组合 47"/>
            <p:cNvGrpSpPr/>
            <p:nvPr/>
          </p:nvGrpSpPr>
          <p:grpSpPr>
            <a:xfrm>
              <a:off x="-436870" y="2774226"/>
              <a:ext cx="1801368" cy="169277"/>
              <a:chOff x="-353568" y="1364526"/>
              <a:chExt cx="1801368" cy="169277"/>
            </a:xfrm>
          </p:grpSpPr>
          <p:cxnSp>
            <p:nvCxnSpPr>
              <p:cNvPr id="59" name="直接连接符 58"/>
              <p:cNvCxnSpPr/>
              <p:nvPr/>
            </p:nvCxnSpPr>
            <p:spPr bwMode="auto">
              <a:xfrm flipH="1" flipV="1">
                <a:off x="731600" y="1446080"/>
                <a:ext cx="716200" cy="1720"/>
              </a:xfrm>
              <a:prstGeom prst="line">
                <a:avLst/>
              </a:prstGeom>
              <a:noFill/>
              <a:ln w="9525" cap="flat" cmpd="sng" algn="ctr">
                <a:solidFill>
                  <a:srgbClr val="FF0000"/>
                </a:solidFill>
                <a:prstDash val="solid"/>
                <a:round/>
                <a:headEnd type="none" w="med" len="med"/>
                <a:tailEnd type="none" w="med" len="med"/>
              </a:ln>
              <a:effectLst/>
            </p:spPr>
          </p:cxnSp>
          <p:sp>
            <p:nvSpPr>
              <p:cNvPr id="60" name="TextBox 97"/>
              <p:cNvSpPr txBox="1"/>
              <p:nvPr/>
            </p:nvSpPr>
            <p:spPr>
              <a:xfrm>
                <a:off x="-353568" y="1364526"/>
                <a:ext cx="1071062"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Interface card 0</a:t>
                </a:r>
                <a:endParaRPr lang="zh-CN" altLang="en-US" sz="1100" b="1" dirty="0" smtClean="0">
                  <a:latin typeface="Arial"/>
                  <a:ea typeface="微软雅黑" panose="020B0503020204020204" pitchFamily="34" charset="-122"/>
                </a:endParaRPr>
              </a:p>
            </p:txBody>
          </p:sp>
        </p:grpSp>
        <p:grpSp>
          <p:nvGrpSpPr>
            <p:cNvPr id="15" name="组合 48"/>
            <p:cNvGrpSpPr/>
            <p:nvPr/>
          </p:nvGrpSpPr>
          <p:grpSpPr>
            <a:xfrm>
              <a:off x="122438" y="2259221"/>
              <a:ext cx="2156460" cy="169277"/>
              <a:chOff x="181874" y="1388880"/>
              <a:chExt cx="1265926" cy="115654"/>
            </a:xfrm>
          </p:grpSpPr>
          <p:cxnSp>
            <p:nvCxnSpPr>
              <p:cNvPr id="57" name="直接连接符 56"/>
              <p:cNvCxnSpPr/>
              <p:nvPr/>
            </p:nvCxnSpPr>
            <p:spPr bwMode="auto">
              <a:xfrm flipH="1">
                <a:off x="517119" y="1447800"/>
                <a:ext cx="930681" cy="6234"/>
              </a:xfrm>
              <a:prstGeom prst="line">
                <a:avLst/>
              </a:prstGeom>
              <a:noFill/>
              <a:ln w="9525" cap="flat" cmpd="sng" algn="ctr">
                <a:solidFill>
                  <a:srgbClr val="FF0000"/>
                </a:solidFill>
                <a:prstDash val="solid"/>
                <a:round/>
                <a:headEnd type="none" w="med" len="med"/>
                <a:tailEnd type="none" w="med" len="med"/>
              </a:ln>
              <a:effectLst/>
            </p:spPr>
          </p:cxnSp>
          <p:sp>
            <p:nvSpPr>
              <p:cNvPr id="58" name="TextBox 105"/>
              <p:cNvSpPr txBox="1"/>
              <p:nvPr/>
            </p:nvSpPr>
            <p:spPr>
              <a:xfrm>
                <a:off x="181874" y="1388880"/>
                <a:ext cx="293548" cy="115654"/>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msata0</a:t>
                </a:r>
                <a:endParaRPr lang="zh-CN" altLang="en-US" sz="1100" b="1" dirty="0" smtClean="0">
                  <a:latin typeface="Arial"/>
                  <a:ea typeface="微软雅黑" panose="020B0503020204020204" pitchFamily="34" charset="-122"/>
                </a:endParaRPr>
              </a:p>
            </p:txBody>
          </p:sp>
        </p:grpSp>
        <p:grpSp>
          <p:nvGrpSpPr>
            <p:cNvPr id="16" name="组合 49"/>
            <p:cNvGrpSpPr/>
            <p:nvPr/>
          </p:nvGrpSpPr>
          <p:grpSpPr>
            <a:xfrm>
              <a:off x="3102933" y="2628026"/>
              <a:ext cx="839672" cy="720062"/>
              <a:chOff x="4694995" y="1439306"/>
              <a:chExt cx="839672" cy="720062"/>
            </a:xfrm>
          </p:grpSpPr>
          <p:cxnSp>
            <p:nvCxnSpPr>
              <p:cNvPr id="55" name="直接连接符 54"/>
              <p:cNvCxnSpPr>
                <a:stCxn id="56" idx="1"/>
              </p:cNvCxnSpPr>
              <p:nvPr/>
            </p:nvCxnSpPr>
            <p:spPr bwMode="auto">
              <a:xfrm flipH="1" flipV="1">
                <a:off x="4694995" y="1439306"/>
                <a:ext cx="339623" cy="635424"/>
              </a:xfrm>
              <a:prstGeom prst="line">
                <a:avLst/>
              </a:prstGeom>
              <a:noFill/>
              <a:ln w="9525" cap="flat" cmpd="sng" algn="ctr">
                <a:solidFill>
                  <a:srgbClr val="FF0000"/>
                </a:solidFill>
                <a:prstDash val="solid"/>
                <a:round/>
                <a:headEnd type="none" w="med" len="med"/>
                <a:tailEnd type="none" w="med" len="med"/>
              </a:ln>
              <a:effectLst/>
            </p:spPr>
          </p:cxnSp>
          <p:sp>
            <p:nvSpPr>
              <p:cNvPr id="56" name="TextBox 108"/>
              <p:cNvSpPr txBox="1"/>
              <p:nvPr/>
            </p:nvSpPr>
            <p:spPr>
              <a:xfrm>
                <a:off x="5034618" y="1990091"/>
                <a:ext cx="500049"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msata1</a:t>
                </a:r>
                <a:endParaRPr lang="zh-CN" altLang="en-US" sz="1100" b="1" dirty="0" smtClean="0">
                  <a:latin typeface="Arial"/>
                  <a:ea typeface="微软雅黑" panose="020B0503020204020204" pitchFamily="34" charset="-122"/>
                </a:endParaRPr>
              </a:p>
            </p:txBody>
          </p:sp>
        </p:grpSp>
        <p:grpSp>
          <p:nvGrpSpPr>
            <p:cNvPr id="18" name="组合 50"/>
            <p:cNvGrpSpPr/>
            <p:nvPr/>
          </p:nvGrpSpPr>
          <p:grpSpPr>
            <a:xfrm>
              <a:off x="3476312" y="1563371"/>
              <a:ext cx="905726" cy="169277"/>
              <a:chOff x="4694994" y="1350011"/>
              <a:chExt cx="905726" cy="169277"/>
            </a:xfrm>
          </p:grpSpPr>
          <p:cxnSp>
            <p:nvCxnSpPr>
              <p:cNvPr id="53" name="直接连接符 52"/>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54" name="TextBox 113"/>
              <p:cNvSpPr txBox="1"/>
              <p:nvPr/>
            </p:nvSpPr>
            <p:spPr>
              <a:xfrm>
                <a:off x="5133678" y="1350011"/>
                <a:ext cx="467042"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DIMM1</a:t>
                </a:r>
                <a:endParaRPr lang="zh-CN" altLang="en-US" sz="1100" b="1" dirty="0" smtClean="0">
                  <a:latin typeface="Arial"/>
                  <a:ea typeface="微软雅黑" panose="020B0503020204020204" pitchFamily="34" charset="-122"/>
                </a:endParaRPr>
              </a:p>
            </p:txBody>
          </p:sp>
        </p:grpSp>
        <p:sp>
          <p:nvSpPr>
            <p:cNvPr id="52" name="TextBox 114"/>
            <p:cNvSpPr txBox="1"/>
            <p:nvPr/>
          </p:nvSpPr>
          <p:spPr>
            <a:xfrm>
              <a:off x="0" y="972726"/>
              <a:ext cx="884575" cy="276999"/>
            </a:xfrm>
            <a:prstGeom prst="rect">
              <a:avLst/>
            </a:prstGeom>
            <a:noFill/>
          </p:spPr>
          <p:txBody>
            <a:bodyPr wrap="none" lIns="0" tIns="0" rIns="0" bIns="0" rtlCol="0">
              <a:spAutoFit/>
            </a:bodyPr>
            <a:lstStyle/>
            <a:p>
              <a:pPr>
                <a:spcBef>
                  <a:spcPts val="450"/>
                </a:spcBef>
              </a:pPr>
              <a:r>
                <a:rPr lang="en-US" altLang="zh-CN" b="1" dirty="0" smtClean="0">
                  <a:solidFill>
                    <a:srgbClr val="0070C0"/>
                  </a:solidFill>
                  <a:latin typeface="Arial"/>
                  <a:ea typeface="微软雅黑" pitchFamily="34" charset="-122"/>
                </a:rPr>
                <a:t>2600 V3</a:t>
              </a:r>
              <a:endParaRPr lang="zh-CN" altLang="en-US" b="1" dirty="0" smtClean="0">
                <a:solidFill>
                  <a:srgbClr val="0070C0"/>
                </a:solidFill>
                <a:latin typeface="Arial"/>
                <a:ea typeface="微软雅黑" pitchFamily="34" charset="-122"/>
              </a:endParaRPr>
            </a:p>
          </p:txBody>
        </p:sp>
      </p:grpSp>
      <p:sp>
        <p:nvSpPr>
          <p:cNvPr id="67" name="TextBox 132"/>
          <p:cNvSpPr txBox="1"/>
          <p:nvPr/>
        </p:nvSpPr>
        <p:spPr>
          <a:xfrm>
            <a:off x="1619672" y="3868688"/>
            <a:ext cx="4522072" cy="838691"/>
          </a:xfrm>
          <a:prstGeom prst="rect">
            <a:avLst/>
          </a:prstGeom>
          <a:noFill/>
        </p:spPr>
        <p:txBody>
          <a:bodyPr wrap="none" lIns="0" tIns="0" rIns="0" bIns="0" rtlCol="0">
            <a:spAutoFit/>
          </a:bodyPr>
          <a:lstStyle/>
          <a:p>
            <a:pPr>
              <a:spcBef>
                <a:spcPts val="450"/>
              </a:spcBef>
            </a:pPr>
            <a:r>
              <a:rPr lang="en-US" altLang="zh-CN" sz="1050" dirty="0" smtClean="0">
                <a:latin typeface="Arial"/>
                <a:ea typeface="微软雅黑" pitchFamily="34" charset="-122"/>
              </a:rPr>
              <a:t>Differences between 2600 and 2200: </a:t>
            </a:r>
          </a:p>
          <a:p>
            <a:pPr marL="228600" indent="-228600">
              <a:spcBef>
                <a:spcPts val="450"/>
              </a:spcBef>
              <a:buAutoNum type="alphaUcPeriod"/>
            </a:pPr>
            <a:r>
              <a:rPr lang="en-US" altLang="zh-CN" sz="1050" dirty="0" smtClean="0">
                <a:latin typeface="Arial"/>
                <a:ea typeface="微软雅黑" pitchFamily="34" charset="-122"/>
              </a:rPr>
              <a:t>2200 has one memory while 2600 has two.</a:t>
            </a:r>
          </a:p>
          <a:p>
            <a:pPr marL="228600" indent="-228600">
              <a:spcBef>
                <a:spcPts val="450"/>
              </a:spcBef>
              <a:buAutoNum type="alphaUcPeriod"/>
            </a:pPr>
            <a:r>
              <a:rPr lang="en-US" altLang="zh-CN" sz="1050" dirty="0" smtClean="0">
                <a:latin typeface="Arial"/>
                <a:ea typeface="微软雅黑" pitchFamily="34" charset="-122"/>
              </a:rPr>
              <a:t>2200 has one MSATA low-rate disk while 2600 has two high-rate disks.</a:t>
            </a:r>
          </a:p>
          <a:p>
            <a:pPr marL="228600" indent="-228600">
              <a:spcBef>
                <a:spcPts val="450"/>
              </a:spcBef>
              <a:buAutoNum type="alphaUcPeriod"/>
            </a:pPr>
            <a:r>
              <a:rPr lang="en-US" altLang="zh-CN" sz="1050" dirty="0" smtClean="0">
                <a:latin typeface="Arial"/>
                <a:ea typeface="微软雅黑" pitchFamily="34" charset="-122"/>
              </a:rPr>
              <a:t>2200 has one interface card while 2600 has two.</a:t>
            </a:r>
            <a:endParaRPr lang="zh-CN" altLang="en-US" sz="1050" dirty="0" smtClean="0">
              <a:latin typeface="Arial"/>
              <a:ea typeface="微软雅黑" pitchFamily="34" charset="-122"/>
            </a:endParaRPr>
          </a:p>
        </p:txBody>
      </p:sp>
    </p:spTree>
    <p:extLst>
      <p:ext uri="{BB962C8B-B14F-4D97-AF65-F5344CB8AC3E}">
        <p14:creationId xmlns:p14="http://schemas.microsoft.com/office/powerpoint/2010/main" xmlns="" val="404073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2748208802"/>
              </p:ext>
            </p:extLst>
          </p:nvPr>
        </p:nvGraphicFramePr>
        <p:xfrm>
          <a:off x="407988" y="700336"/>
          <a:ext cx="8268468" cy="4016660"/>
        </p:xfrm>
        <a:graphic>
          <a:graphicData uri="http://schemas.openxmlformats.org/drawingml/2006/table">
            <a:tbl>
              <a:tblPr/>
              <a:tblGrid>
                <a:gridCol w="1600008"/>
                <a:gridCol w="2956989"/>
                <a:gridCol w="3711471"/>
              </a:tblGrid>
              <a:tr h="198817">
                <a:tc>
                  <a:txBody>
                    <a:bodyPr/>
                    <a:lstStyle/>
                    <a:p>
                      <a:pPr algn="l" fontAlgn="ctr"/>
                      <a:r>
                        <a:rPr lang="en-US" altLang="zh-CN" sz="1000" b="1" i="0" u="none" strike="noStrike" dirty="0" smtClean="0">
                          <a:solidFill>
                            <a:srgbClr val="FFFFFF"/>
                          </a:solidFill>
                          <a:latin typeface="Arial" pitchFamily="34" charset="0"/>
                          <a:ea typeface="微软雅黑" panose="020B0503020204020204" pitchFamily="34" charset="-122"/>
                          <a:cs typeface="Arial" pitchFamily="34" charset="0"/>
                          <a:sym typeface="Arial"/>
                        </a:rPr>
                        <a:t>Product</a:t>
                      </a:r>
                      <a:endParaRPr lang="zh-CN" altLang="en-US" sz="1000" b="1" i="0" u="none" strike="noStrike" dirty="0">
                        <a:solidFill>
                          <a:srgbClr val="FFFFFF"/>
                        </a:solidFill>
                        <a:latin typeface="Arial" pitchFamily="34" charset="0"/>
                        <a:ea typeface="微软雅黑" panose="020B0503020204020204" pitchFamily="34" charset="-122"/>
                        <a:cs typeface="Arial" pitchFamily="34" charset="0"/>
                        <a:sym typeface="Arial"/>
                      </a:endParaRPr>
                    </a:p>
                  </a:txBody>
                  <a:tcPr marL="7066" marR="7066" marT="70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1" i="0" u="none" strike="noStrike" dirty="0" smtClean="0">
                          <a:solidFill>
                            <a:srgbClr val="FFFFFF"/>
                          </a:solidFill>
                          <a:latin typeface="Arial" pitchFamily="34" charset="0"/>
                          <a:ea typeface="微软雅黑" panose="020B0503020204020204" pitchFamily="34" charset="-122"/>
                          <a:cs typeface="Arial" pitchFamily="34" charset="0"/>
                          <a:sym typeface="Arial"/>
                        </a:rPr>
                        <a:t>2200</a:t>
                      </a:r>
                      <a:r>
                        <a:rPr lang="en-US" sz="1000" b="1" i="0" u="none" strike="noStrike" baseline="0" dirty="0" smtClean="0">
                          <a:solidFill>
                            <a:srgbClr val="FFFFFF"/>
                          </a:solidFill>
                          <a:latin typeface="Arial" pitchFamily="34" charset="0"/>
                          <a:ea typeface="微软雅黑" panose="020B0503020204020204" pitchFamily="34" charset="-122"/>
                          <a:cs typeface="Arial" pitchFamily="34" charset="0"/>
                          <a:sym typeface="Arial"/>
                        </a:rPr>
                        <a:t> </a:t>
                      </a:r>
                      <a:r>
                        <a:rPr lang="en-US" altLang="zh-CN" sz="1000" b="1" i="0" u="none" strike="noStrike" baseline="0" dirty="0" smtClean="0">
                          <a:solidFill>
                            <a:srgbClr val="FFFFFF"/>
                          </a:solidFill>
                          <a:latin typeface="Arial" pitchFamily="34" charset="0"/>
                          <a:ea typeface="微软雅黑" panose="020B0503020204020204" pitchFamily="34" charset="-122"/>
                          <a:cs typeface="Arial" pitchFamily="34" charset="0"/>
                          <a:sym typeface="Arial"/>
                        </a:rPr>
                        <a:t>V3</a:t>
                      </a:r>
                      <a:endParaRPr lang="en-US" sz="1000" b="1" i="0" u="none" strike="noStrike" dirty="0">
                        <a:solidFill>
                          <a:srgbClr val="FFFFFF"/>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smtClean="0">
                          <a:solidFill>
                            <a:srgbClr val="FFFFFF"/>
                          </a:solidFill>
                          <a:latin typeface="Arial" pitchFamily="34" charset="0"/>
                          <a:ea typeface="微软雅黑" panose="020B0503020204020204" pitchFamily="34" charset="-122"/>
                          <a:cs typeface="Arial" pitchFamily="34" charset="0"/>
                          <a:sym typeface="Arial"/>
                        </a:rPr>
                        <a:t>2600</a:t>
                      </a:r>
                      <a:r>
                        <a:rPr lang="en-US" altLang="zh-CN" sz="1000" b="1" i="0" u="none" strike="noStrike" baseline="0" dirty="0" smtClean="0">
                          <a:solidFill>
                            <a:srgbClr val="FFFFFF"/>
                          </a:solidFill>
                          <a:latin typeface="Arial" pitchFamily="34" charset="0"/>
                          <a:ea typeface="微软雅黑" panose="020B0503020204020204" pitchFamily="34" charset="-122"/>
                          <a:cs typeface="Arial" pitchFamily="34" charset="0"/>
                          <a:sym typeface="Arial"/>
                        </a:rPr>
                        <a:t> V3</a:t>
                      </a:r>
                      <a:endParaRPr lang="en-US" sz="1000" b="1" i="0" u="none" strike="noStrike" kern="1200" dirty="0">
                        <a:solidFill>
                          <a:srgbClr val="FFFFFF"/>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166914">
                <a:tc gridSpan="3">
                  <a:txBody>
                    <a:bodyPr/>
                    <a:lstStyle/>
                    <a:p>
                      <a:pPr algn="l" fontAlgn="ctr"/>
                      <a:r>
                        <a:rPr lang="en-US" altLang="zh-CN" sz="1000" b="1" i="0" u="none" strike="noStrike" dirty="0" smtClean="0">
                          <a:solidFill>
                            <a:srgbClr val="FFFFFF"/>
                          </a:solidFill>
                          <a:latin typeface="Arial" pitchFamily="34" charset="0"/>
                          <a:ea typeface="微软雅黑" panose="020B0503020204020204" pitchFamily="34" charset="-122"/>
                          <a:cs typeface="Arial" pitchFamily="34" charset="0"/>
                          <a:sym typeface="Arial"/>
                        </a:rPr>
                        <a:t>Hardware</a:t>
                      </a:r>
                      <a:r>
                        <a:rPr lang="en-US" altLang="zh-CN" sz="1000" b="1" i="0" u="none" strike="noStrike" baseline="0" dirty="0" smtClean="0">
                          <a:solidFill>
                            <a:srgbClr val="FFFFFF"/>
                          </a:solidFill>
                          <a:latin typeface="Arial" pitchFamily="34" charset="0"/>
                          <a:ea typeface="微软雅黑" panose="020B0503020204020204" pitchFamily="34" charset="-122"/>
                          <a:cs typeface="Arial" pitchFamily="34" charset="0"/>
                          <a:sym typeface="Arial"/>
                        </a:rPr>
                        <a:t> Specifications</a:t>
                      </a:r>
                      <a:endParaRPr lang="zh-CN" altLang="en-US" sz="1000" b="1" i="0" u="none" strike="noStrike" dirty="0">
                        <a:solidFill>
                          <a:srgbClr val="FFFFFF"/>
                        </a:solidFill>
                        <a:latin typeface="Arial" pitchFamily="34" charset="0"/>
                        <a:ea typeface="微软雅黑" panose="020B0503020204020204" pitchFamily="34" charset="-122"/>
                        <a:cs typeface="Arial" pitchFamily="34" charset="0"/>
                        <a:sym typeface="Arial"/>
                      </a:endParaRPr>
                    </a:p>
                  </a:txBody>
                  <a:tcPr marL="7066" marR="7066" marT="70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r>
              <a:tr h="166914">
                <a:tc>
                  <a:txBody>
                    <a:bodyPr/>
                    <a:lstStyle/>
                    <a:p>
                      <a:r>
                        <a:rPr lang="en-US" altLang="zh-CN" sz="1000" kern="1200" baseline="0" dirty="0" smtClean="0">
                          <a:solidFill>
                            <a:schemeClr val="tx1"/>
                          </a:solidFill>
                          <a:latin typeface="Arial" pitchFamily="34" charset="0"/>
                          <a:ea typeface="+mn-ea"/>
                          <a:cs typeface="Arial" pitchFamily="34" charset="0"/>
                        </a:rPr>
                        <a:t>Maximum number of disks</a:t>
                      </a:r>
                      <a:endParaRPr lang="zh-CN" altLang="en-US" sz="1000" b="1"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smtClean="0">
                          <a:latin typeface="Arial" pitchFamily="34" charset="0"/>
                          <a:ea typeface="微软雅黑" panose="020B0503020204020204" pitchFamily="34" charset="-122"/>
                          <a:cs typeface="Arial" pitchFamily="34" charset="0"/>
                          <a:sym typeface="Arial"/>
                        </a:rPr>
                        <a:t>300</a:t>
                      </a:r>
                      <a:endParaRPr lang="en-US" altLang="zh-CN" sz="1000" b="0"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smtClean="0">
                          <a:latin typeface="Arial" pitchFamily="34" charset="0"/>
                          <a:ea typeface="微软雅黑" panose="020B0503020204020204" pitchFamily="34" charset="-122"/>
                          <a:cs typeface="Arial" pitchFamily="34" charset="0"/>
                          <a:sym typeface="Arial"/>
                        </a:rPr>
                        <a:t>500</a:t>
                      </a:r>
                      <a:endParaRPr lang="en-US" altLang="zh-CN" sz="1000" b="0"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14">
                <a:tc>
                  <a:txBody>
                    <a:bodyPr/>
                    <a:lstStyle/>
                    <a:p>
                      <a:pPr algn="l" fontAlgn="ctr"/>
                      <a:r>
                        <a:rPr lang="en-US" altLang="zh-CN" sz="1000" b="1" i="0" u="none" strike="noStrike" dirty="0" smtClean="0">
                          <a:latin typeface="Arial" pitchFamily="34" charset="0"/>
                          <a:ea typeface="微软雅黑" panose="020B0503020204020204" pitchFamily="34" charset="-122"/>
                          <a:cs typeface="Arial" pitchFamily="34" charset="0"/>
                          <a:sym typeface="Arial"/>
                        </a:rPr>
                        <a:t>Maximum number of controllers</a:t>
                      </a:r>
                      <a:endParaRPr lang="zh-CN" altLang="en-US" sz="1000" b="1"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smtClean="0">
                          <a:latin typeface="Arial" pitchFamily="34" charset="0"/>
                          <a:ea typeface="微软雅黑" panose="020B0503020204020204" pitchFamily="34" charset="-122"/>
                          <a:cs typeface="Arial" pitchFamily="34" charset="0"/>
                          <a:sym typeface="Arial"/>
                        </a:rPr>
                        <a:t>2</a:t>
                      </a:r>
                      <a:endParaRPr lang="en-US" altLang="zh-CN" sz="1000" b="0"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smtClean="0">
                          <a:latin typeface="Arial" pitchFamily="34" charset="0"/>
                          <a:ea typeface="微软雅黑" panose="020B0503020204020204" pitchFamily="34" charset="-122"/>
                          <a:cs typeface="Arial" pitchFamily="34" charset="0"/>
                          <a:sym typeface="Arial"/>
                        </a:rPr>
                        <a:t>8</a:t>
                      </a:r>
                      <a:endParaRPr lang="en-US" altLang="zh-CN" sz="1000" b="0"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14">
                <a:tc>
                  <a:txBody>
                    <a:bodyPr/>
                    <a:lstStyle/>
                    <a:p>
                      <a:r>
                        <a:rPr lang="en-US" altLang="zh-CN" sz="1000" kern="1200" baseline="0" dirty="0" smtClean="0">
                          <a:solidFill>
                            <a:schemeClr val="tx1"/>
                          </a:solidFill>
                          <a:latin typeface="Arial" pitchFamily="34" charset="0"/>
                          <a:ea typeface="+mn-ea"/>
                          <a:cs typeface="Arial" pitchFamily="34" charset="0"/>
                        </a:rPr>
                        <a:t>Cache size (two controllers)</a:t>
                      </a:r>
                      <a:endParaRPr lang="zh-CN" altLang="en-US" sz="1000" b="1"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chemeClr val="tx1"/>
                          </a:solidFill>
                          <a:latin typeface="Arial" pitchFamily="34" charset="0"/>
                          <a:ea typeface="微软雅黑" panose="020B0503020204020204" pitchFamily="34" charset="-122"/>
                          <a:cs typeface="Arial" pitchFamily="34" charset="0"/>
                          <a:sym typeface="Arial"/>
                        </a:rPr>
                        <a:t>16 GB/32 GB</a:t>
                      </a:r>
                      <a:endParaRPr lang="en-US" sz="1000" b="0" i="0" u="none" strike="noStrike" kern="1200" dirty="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chemeClr val="tx1"/>
                          </a:solidFill>
                          <a:latin typeface="Arial" pitchFamily="34" charset="0"/>
                          <a:ea typeface="微软雅黑" panose="020B0503020204020204" pitchFamily="34" charset="-122"/>
                          <a:cs typeface="Arial" pitchFamily="34" charset="0"/>
                          <a:sym typeface="Arial"/>
                        </a:rPr>
                        <a:t>32 GB/64 GB</a:t>
                      </a:r>
                      <a:endParaRPr lang="en-US" sz="1000" b="0" i="0" u="none" strike="noStrike" kern="1200" dirty="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91">
                <a:tc>
                  <a:txBody>
                    <a:bodyPr/>
                    <a:lstStyle/>
                    <a:p>
                      <a:pPr algn="l" fontAlgn="ctr"/>
                      <a:r>
                        <a:rPr lang="en-US" altLang="zh-CN" sz="1000" b="1" i="0" u="none" strike="noStrike" dirty="0" smtClean="0">
                          <a:latin typeface="Arial" pitchFamily="34" charset="0"/>
                          <a:ea typeface="微软雅黑" panose="020B0503020204020204" pitchFamily="34" charset="-122"/>
                          <a:cs typeface="Arial" pitchFamily="34" charset="0"/>
                          <a:sym typeface="Arial"/>
                        </a:rPr>
                        <a:t>Maximum</a:t>
                      </a:r>
                      <a:r>
                        <a:rPr lang="en-US" altLang="zh-CN" sz="1000" b="1" i="0" u="none" strike="noStrike" baseline="0" dirty="0" smtClean="0">
                          <a:latin typeface="Arial" pitchFamily="34" charset="0"/>
                          <a:ea typeface="微软雅黑" panose="020B0503020204020204" pitchFamily="34" charset="-122"/>
                          <a:cs typeface="Arial" pitchFamily="34" charset="0"/>
                          <a:sym typeface="Arial"/>
                        </a:rPr>
                        <a:t> number of frontend host ports (two controllers)</a:t>
                      </a:r>
                      <a:endParaRPr lang="zh-CN" altLang="en-US" sz="1000" b="1"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000" kern="0" dirty="0" smtClean="0">
                          <a:latin typeface="Arial" pitchFamily="34" charset="0"/>
                          <a:ea typeface="微软雅黑" panose="020B0503020204020204" pitchFamily="34" charset="-122"/>
                          <a:cs typeface="Arial" pitchFamily="34" charset="0"/>
                        </a:rPr>
                        <a:t>24</a:t>
                      </a:r>
                      <a:endParaRPr lang="zh-CN" sz="1000" kern="100" dirty="0">
                        <a:latin typeface="Arial" pitchFamily="34" charset="0"/>
                        <a:ea typeface="微软雅黑" panose="020B0503020204020204" pitchFamily="34" charset="-122"/>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000" kern="0" dirty="0" smtClean="0">
                          <a:latin typeface="Arial" pitchFamily="34" charset="0"/>
                          <a:ea typeface="微软雅黑" panose="020B0503020204020204" pitchFamily="34" charset="-122"/>
                          <a:cs typeface="Arial" pitchFamily="34" charset="0"/>
                        </a:rPr>
                        <a:t>40</a:t>
                      </a:r>
                      <a:endParaRPr lang="zh-CN" sz="1000" kern="100" dirty="0">
                        <a:latin typeface="Arial" pitchFamily="34" charset="0"/>
                        <a:ea typeface="微软雅黑" panose="020B0503020204020204" pitchFamily="34" charset="-122"/>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14">
                <a:tc gridSpan="3">
                  <a:txBody>
                    <a:bodyPr/>
                    <a:lstStyle/>
                    <a:p>
                      <a:pPr algn="l" fontAlgn="ctr"/>
                      <a:r>
                        <a:rPr lang="en-US" altLang="zh-CN" sz="1000" b="1" i="0" u="none" strike="noStrike" dirty="0" smtClean="0">
                          <a:solidFill>
                            <a:srgbClr val="FFFFFF"/>
                          </a:solidFill>
                          <a:latin typeface="Arial" pitchFamily="34" charset="0"/>
                          <a:ea typeface="微软雅黑" panose="020B0503020204020204" pitchFamily="34" charset="-122"/>
                          <a:cs typeface="Arial" pitchFamily="34" charset="0"/>
                          <a:sym typeface="Arial"/>
                        </a:rPr>
                        <a:t>Software </a:t>
                      </a:r>
                      <a:r>
                        <a:rPr lang="en-US" altLang="zh-CN" sz="1000" b="1" i="0" u="none" strike="noStrike" baseline="0" dirty="0" smtClean="0">
                          <a:solidFill>
                            <a:srgbClr val="FFFFFF"/>
                          </a:solidFill>
                          <a:latin typeface="Arial" pitchFamily="34" charset="0"/>
                          <a:ea typeface="微软雅黑" panose="020B0503020204020204" pitchFamily="34" charset="-122"/>
                          <a:cs typeface="Arial" pitchFamily="34" charset="0"/>
                          <a:sym typeface="Arial"/>
                        </a:rPr>
                        <a:t>Specifications</a:t>
                      </a:r>
                      <a:endParaRPr lang="zh-CN" altLang="en-US" sz="1000" b="1" i="0" u="none" strike="noStrike" dirty="0">
                        <a:solidFill>
                          <a:srgbClr val="FFFFFF"/>
                        </a:solidFill>
                        <a:latin typeface="Arial" pitchFamily="34" charset="0"/>
                        <a:ea typeface="微软雅黑" panose="020B0503020204020204" pitchFamily="34" charset="-122"/>
                        <a:cs typeface="Arial" pitchFamily="34" charset="0"/>
                        <a:sym typeface="Arial"/>
                      </a:endParaRPr>
                    </a:p>
                  </a:txBody>
                  <a:tcPr marL="7066" marR="7066" marT="70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r>
              <a:tr h="645460">
                <a:tc>
                  <a:txBody>
                    <a:bodyPr/>
                    <a:lstStyle/>
                    <a:p>
                      <a:pPr algn="l" fontAlgn="ctr"/>
                      <a:r>
                        <a:rPr lang="en-US" altLang="zh-CN" sz="1000" b="1" i="0" u="none" strike="noStrike" dirty="0" smtClean="0">
                          <a:latin typeface="Arial" pitchFamily="34" charset="0"/>
                          <a:ea typeface="微软雅黑" panose="020B0503020204020204" pitchFamily="34" charset="-122"/>
                          <a:cs typeface="Arial" pitchFamily="34" charset="0"/>
                          <a:sym typeface="Arial"/>
                        </a:rPr>
                        <a:t>Data protection software</a:t>
                      </a:r>
                      <a:endParaRPr lang="zh-CN" altLang="en-US" sz="1000" b="1" i="0" u="none" strike="noStrike" dirty="0">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dirty="0" smtClean="0">
                          <a:latin typeface="Arial" pitchFamily="34" charset="0"/>
                          <a:ea typeface="微软雅黑" panose="020B0503020204020204" pitchFamily="34" charset="-122"/>
                          <a:cs typeface="Arial" pitchFamily="34" charset="0"/>
                          <a:sym typeface="Arial"/>
                        </a:rPr>
                        <a:t>HyperCopy, HyperClone, HyperMirror, HyperSnap, HyperReplication</a:t>
                      </a:r>
                      <a:endParaRPr lang="en-US" sz="1000" b="0" i="0" u="none" strike="noStrike" dirty="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dirty="0" smtClean="0">
                          <a:solidFill>
                            <a:schemeClr val="tx1"/>
                          </a:solidFill>
                          <a:latin typeface="Arial" pitchFamily="34" charset="0"/>
                          <a:ea typeface="微软雅黑" panose="020B0503020204020204" pitchFamily="34" charset="-122"/>
                          <a:cs typeface="Arial" pitchFamily="34" charset="0"/>
                          <a:sym typeface="Arial"/>
                        </a:rPr>
                        <a:t>HyperSnap, HyperCopy, HyperClone, HyperMirror, HyperReplication, HyperLock</a:t>
                      </a:r>
                      <a:r>
                        <a:rPr lang="zh-CN" altLang="en-US" sz="1000" u="none" strike="noStrike" baseline="0" dirty="0" smtClean="0">
                          <a:solidFill>
                            <a:schemeClr val="tx1"/>
                          </a:solidFill>
                          <a:latin typeface="Arial" pitchFamily="34" charset="0"/>
                          <a:ea typeface="微软雅黑" panose="020B0503020204020204" pitchFamily="34" charset="-122"/>
                          <a:cs typeface="Arial" pitchFamily="34" charset="0"/>
                          <a:sym typeface="Arial"/>
                        </a:rPr>
                        <a:t> </a:t>
                      </a:r>
                      <a:r>
                        <a:rPr lang="en-US" altLang="zh-CN" sz="1000" u="none" strike="noStrike" baseline="0" dirty="0" smtClean="0">
                          <a:solidFill>
                            <a:schemeClr val="tx1"/>
                          </a:solidFill>
                          <a:latin typeface="Arial" pitchFamily="34" charset="0"/>
                          <a:ea typeface="微软雅黑" panose="020B0503020204020204" pitchFamily="34" charset="-122"/>
                          <a:cs typeface="Arial" pitchFamily="34" charset="0"/>
                          <a:sym typeface="Arial"/>
                        </a:rPr>
                        <a:t>(</a:t>
                      </a:r>
                      <a:r>
                        <a:rPr lang="en-US" altLang="zh-CN" sz="1000" u="none" strike="noStrike" dirty="0" smtClean="0">
                          <a:solidFill>
                            <a:schemeClr val="tx1"/>
                          </a:solidFill>
                          <a:latin typeface="Arial" pitchFamily="34" charset="0"/>
                          <a:ea typeface="微软雅黑" panose="020B0503020204020204" pitchFamily="34" charset="-122"/>
                          <a:cs typeface="Arial" pitchFamily="34" charset="0"/>
                          <a:sym typeface="Arial"/>
                        </a:rPr>
                        <a:t>WORM), HyperMetro,</a:t>
                      </a:r>
                      <a:r>
                        <a:rPr lang="en-US" altLang="zh-CN" sz="1000" u="none" strike="noStrike" baseline="0" dirty="0" smtClean="0">
                          <a:solidFill>
                            <a:schemeClr val="tx1"/>
                          </a:solidFill>
                          <a:latin typeface="Arial" pitchFamily="34" charset="0"/>
                          <a:ea typeface="微软雅黑" panose="020B0503020204020204" pitchFamily="34" charset="-122"/>
                          <a:cs typeface="Arial" pitchFamily="34" charset="0"/>
                          <a:sym typeface="Arial"/>
                        </a:rPr>
                        <a:t> </a:t>
                      </a:r>
                      <a:r>
                        <a:rPr lang="en-US" altLang="zh-CN" sz="1000" u="none" strike="noStrike" dirty="0" smtClean="0">
                          <a:solidFill>
                            <a:schemeClr val="tx1"/>
                          </a:solidFill>
                          <a:latin typeface="Arial" pitchFamily="34" charset="0"/>
                          <a:ea typeface="微软雅黑" panose="020B0503020204020204" pitchFamily="34" charset="-122"/>
                          <a:cs typeface="Arial" pitchFamily="34" charset="0"/>
                          <a:sym typeface="Arial"/>
                        </a:rPr>
                        <a:t>HyperVault</a:t>
                      </a:r>
                      <a:endParaRPr lang="zh-CN" altLang="en-US" sz="1000" b="0" i="0" u="none" strike="noStrike" kern="1200" dirty="0">
                        <a:solidFill>
                          <a:schemeClr val="tx1"/>
                        </a:solidFill>
                        <a:latin typeface="Arial" pitchFamily="34" charset="0"/>
                        <a:ea typeface="微软雅黑" panose="020B0503020204020204" pitchFamily="34" charset="-122"/>
                        <a:cs typeface="Arial" pitchFamily="34" charset="0"/>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11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smtClean="0">
                          <a:solidFill>
                            <a:schemeClr val="tx1"/>
                          </a:solidFill>
                          <a:latin typeface="Arial" pitchFamily="34" charset="0"/>
                          <a:ea typeface="微软雅黑" panose="020B0503020204020204" pitchFamily="34" charset="-122"/>
                          <a:cs typeface="Arial" pitchFamily="34" charset="0"/>
                          <a:sym typeface="Arial"/>
                        </a:rPr>
                        <a:t>Critical</a:t>
                      </a:r>
                      <a:r>
                        <a:rPr lang="en-US" altLang="zh-CN" sz="1000" b="1" i="0" u="none" strike="noStrike" kern="1200" baseline="0" dirty="0" smtClean="0">
                          <a:solidFill>
                            <a:schemeClr val="tx1"/>
                          </a:solidFill>
                          <a:latin typeface="Arial" pitchFamily="34" charset="0"/>
                          <a:ea typeface="微软雅黑" panose="020B0503020204020204" pitchFamily="34" charset="-122"/>
                          <a:cs typeface="Arial" pitchFamily="34" charset="0"/>
                          <a:sym typeface="Arial"/>
                        </a:rPr>
                        <a:t> service protection</a:t>
                      </a:r>
                      <a:endParaRPr lang="zh-CN" altLang="en-US" sz="1000" b="1" i="0" u="none" strike="noStrike" kern="1200" dirty="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kern="1200" dirty="0" smtClean="0">
                          <a:solidFill>
                            <a:schemeClr val="tx1"/>
                          </a:solidFill>
                          <a:latin typeface="Arial" pitchFamily="34" charset="0"/>
                          <a:ea typeface="微软雅黑" panose="020B0503020204020204" pitchFamily="34" charset="-122"/>
                          <a:cs typeface="Arial" pitchFamily="34" charset="0"/>
                        </a:rPr>
                        <a:t>SmartQoS</a:t>
                      </a:r>
                      <a:endParaRPr lang="en-US" altLang="zh-CN" sz="1000" b="0" i="0" u="none" strike="noStrike" kern="1200" dirty="0" smtClean="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kern="1200" dirty="0" smtClean="0">
                          <a:solidFill>
                            <a:schemeClr val="tx1"/>
                          </a:solidFill>
                          <a:latin typeface="Arial" pitchFamily="34" charset="0"/>
                          <a:ea typeface="微软雅黑" panose="020B0503020204020204" pitchFamily="34" charset="-122"/>
                          <a:cs typeface="Arial" pitchFamily="34" charset="0"/>
                        </a:rPr>
                        <a:t>SmartQoS, SmartPartition</a:t>
                      </a:r>
                      <a:endParaRPr lang="zh-CN" altLang="en-US" sz="1000" u="none" strike="noStrike" kern="1200" dirty="0">
                        <a:solidFill>
                          <a:schemeClr val="tx1"/>
                        </a:solidFill>
                        <a:latin typeface="Arial" pitchFamily="34" charset="0"/>
                        <a:ea typeface="微软雅黑" panose="020B0503020204020204" pitchFamily="34" charset="-122"/>
                        <a:cs typeface="Arial" pitchFamily="34" charset="0"/>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964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smtClean="0">
                          <a:solidFill>
                            <a:schemeClr val="tx1"/>
                          </a:solidFill>
                          <a:latin typeface="Arial" pitchFamily="34" charset="0"/>
                          <a:ea typeface="微软雅黑" panose="020B0503020204020204" pitchFamily="34" charset="-122"/>
                          <a:cs typeface="Arial" pitchFamily="34" charset="0"/>
                          <a:sym typeface="Arial"/>
                        </a:rPr>
                        <a:t>Resource</a:t>
                      </a:r>
                      <a:r>
                        <a:rPr lang="en-US" altLang="zh-CN" sz="1000" b="1" i="0" u="none" strike="noStrike" kern="1200" baseline="0" dirty="0" smtClean="0">
                          <a:solidFill>
                            <a:schemeClr val="tx1"/>
                          </a:solidFill>
                          <a:latin typeface="Arial" pitchFamily="34" charset="0"/>
                          <a:ea typeface="微软雅黑" panose="020B0503020204020204" pitchFamily="34" charset="-122"/>
                          <a:cs typeface="Arial" pitchFamily="34" charset="0"/>
                          <a:sym typeface="Arial"/>
                        </a:rPr>
                        <a:t> utilization improvement</a:t>
                      </a:r>
                      <a:endParaRPr lang="en-US" altLang="en-US" sz="1000" b="1" i="0" u="none" strike="noStrike" kern="1200" dirty="0" smtClean="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a:r>
                        <a:rPr lang="en-US" altLang="zh-CN" sz="1000" dirty="0" smtClean="0">
                          <a:effectLst/>
                          <a:latin typeface="Arial" pitchFamily="34" charset="0"/>
                          <a:ea typeface="微软雅黑" panose="020B0503020204020204" pitchFamily="34" charset="-122"/>
                          <a:cs typeface="Arial" pitchFamily="34" charset="0"/>
                        </a:rPr>
                        <a:t>SmartTier, SmartCache,</a:t>
                      </a:r>
                      <a:r>
                        <a:rPr lang="en-US" altLang="zh-CN" sz="1000" baseline="0" dirty="0" smtClean="0">
                          <a:effectLst/>
                          <a:latin typeface="Arial" pitchFamily="34" charset="0"/>
                          <a:ea typeface="微软雅黑" panose="020B0503020204020204" pitchFamily="34" charset="-122"/>
                          <a:cs typeface="Arial" pitchFamily="34" charset="0"/>
                        </a:rPr>
                        <a:t> </a:t>
                      </a:r>
                      <a:r>
                        <a:rPr lang="en-US" altLang="zh-CN" sz="1000" dirty="0" smtClean="0">
                          <a:effectLst/>
                          <a:latin typeface="Arial" pitchFamily="34" charset="0"/>
                          <a:ea typeface="微软雅黑" panose="020B0503020204020204" pitchFamily="34" charset="-122"/>
                          <a:cs typeface="Arial" pitchFamily="34" charset="0"/>
                        </a:rPr>
                        <a:t>SmartThin, SmartMotion,</a:t>
                      </a:r>
                      <a:r>
                        <a:rPr lang="en-US" altLang="zh-CN" sz="1000" baseline="0" dirty="0" smtClean="0">
                          <a:effectLst/>
                          <a:latin typeface="Arial" pitchFamily="34" charset="0"/>
                          <a:ea typeface="微软雅黑" panose="020B0503020204020204" pitchFamily="34" charset="-122"/>
                          <a:cs typeface="Arial" pitchFamily="34" charset="0"/>
                        </a:rPr>
                        <a:t> </a:t>
                      </a:r>
                      <a:r>
                        <a:rPr lang="en-US" altLang="zh-CN" sz="1000" dirty="0" smtClean="0">
                          <a:effectLst/>
                          <a:latin typeface="Arial" pitchFamily="34" charset="0"/>
                          <a:ea typeface="微软雅黑" panose="020B0503020204020204" pitchFamily="34" charset="-122"/>
                          <a:cs typeface="Arial" pitchFamily="34" charset="0"/>
                        </a:rPr>
                        <a:t>SmartMigration, SmartErase, SmartVirtualization</a:t>
                      </a:r>
                      <a:endParaRPr lang="zh-CN" altLang="en-US" sz="1000" b="0" i="0" u="none" strike="noStrike" kern="1200" dirty="0" smtClean="0">
                        <a:solidFill>
                          <a:schemeClr val="tx1"/>
                        </a:solidFill>
                        <a:latin typeface="Arial" pitchFamily="34" charset="0"/>
                        <a:ea typeface="微软雅黑" panose="020B0503020204020204" pitchFamily="34" charset="-122"/>
                        <a:cs typeface="Arial" pitchFamily="34" charset="0"/>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Arial" pitchFamily="34" charset="0"/>
                          <a:ea typeface="微软雅黑" panose="020B0503020204020204" pitchFamily="34" charset="-122"/>
                          <a:cs typeface="Arial" pitchFamily="34" charset="0"/>
                        </a:rPr>
                        <a:t>SmartTier, SmartCache, SmartThin, SmartMotion, SmartMigration, SmartErase, SmartVirtualization, SmartMulti-Tenant, SmartCompression, SmartDedupe, SmartQuota</a:t>
                      </a:r>
                      <a:endParaRPr kumimoji="0" lang="en-US" altLang="zh-CN" sz="1000" b="0" i="0" u="none" strike="noStrike" kern="1200" cap="none" spc="0" normalizeH="0" baseline="0" noProof="0" dirty="0" smtClean="0">
                        <a:ln>
                          <a:noFill/>
                        </a:ln>
                        <a:solidFill>
                          <a:schemeClr val="tx1"/>
                        </a:solidFill>
                        <a:effectLst/>
                        <a:uLnTx/>
                        <a:uFillTx/>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4290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en-US" sz="1000" b="1" i="0" u="none" strike="noStrike" kern="1200" dirty="0" smtClean="0">
                          <a:solidFill>
                            <a:schemeClr val="tx1"/>
                          </a:solidFill>
                          <a:latin typeface="Arial" pitchFamily="34" charset="0"/>
                          <a:ea typeface="微软雅黑" panose="020B0503020204020204" pitchFamily="34" charset="-122"/>
                          <a:cs typeface="Arial" pitchFamily="34" charset="0"/>
                          <a:sym typeface="Arial"/>
                        </a:rPr>
                        <a:t>Easy</a:t>
                      </a:r>
                      <a:r>
                        <a:rPr lang="en-US" altLang="en-US" sz="1000" b="1" i="0" u="none" strike="noStrike" kern="1200" baseline="0" dirty="0" smtClean="0">
                          <a:solidFill>
                            <a:schemeClr val="tx1"/>
                          </a:solidFill>
                          <a:latin typeface="Arial" pitchFamily="34" charset="0"/>
                          <a:ea typeface="微软雅黑" panose="020B0503020204020204" pitchFamily="34" charset="-122"/>
                          <a:cs typeface="Arial" pitchFamily="34" charset="0"/>
                          <a:sym typeface="Arial"/>
                        </a:rPr>
                        <a:t> </a:t>
                      </a:r>
                      <a:r>
                        <a:rPr lang="en-US" altLang="zh-CN" sz="1000" b="1" i="0" u="none" strike="noStrike" kern="1200" baseline="0" dirty="0" smtClean="0">
                          <a:solidFill>
                            <a:schemeClr val="tx1"/>
                          </a:solidFill>
                          <a:latin typeface="Arial" pitchFamily="34" charset="0"/>
                          <a:ea typeface="微软雅黑" panose="020B0503020204020204" pitchFamily="34" charset="-122"/>
                          <a:cs typeface="Arial" pitchFamily="34" charset="0"/>
                          <a:sym typeface="Arial"/>
                        </a:rPr>
                        <a:t>configuration</a:t>
                      </a:r>
                      <a:endParaRPr lang="en-US" altLang="en-US" sz="1000" b="1" i="0" u="none" strike="noStrike" kern="1200" dirty="0" smtClean="0">
                        <a:solidFill>
                          <a:schemeClr val="tx1"/>
                        </a:solidFill>
                        <a:latin typeface="Arial" pitchFamily="34" charset="0"/>
                        <a:ea typeface="微软雅黑" panose="020B0503020204020204" pitchFamily="34" charset="-122"/>
                        <a:cs typeface="Arial" pitchFamily="34" charset="0"/>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r>
                        <a:rPr lang="en-US" altLang="zh-CN" sz="1000" kern="1200" dirty="0" smtClean="0">
                          <a:solidFill>
                            <a:schemeClr val="tx1"/>
                          </a:solidFill>
                          <a:effectLst/>
                          <a:latin typeface="Arial" pitchFamily="34" charset="0"/>
                          <a:ea typeface="微软雅黑" panose="020B0503020204020204" pitchFamily="34" charset="-122"/>
                          <a:cs typeface="Arial" pitchFamily="34" charset="0"/>
                        </a:rPr>
                        <a:t>SmartConfig greatly simplifies configurations for </a:t>
                      </a:r>
                      <a:r>
                        <a:rPr lang="en-US" altLang="zh-CN" sz="1000" kern="1200" baseline="0" dirty="0" smtClean="0">
                          <a:solidFill>
                            <a:schemeClr val="tx1"/>
                          </a:solidFill>
                          <a:effectLst/>
                          <a:latin typeface="Arial" pitchFamily="34" charset="0"/>
                          <a:ea typeface="微软雅黑" panose="020B0503020204020204" pitchFamily="34" charset="-122"/>
                          <a:cs typeface="Arial" pitchFamily="34" charset="0"/>
                        </a:rPr>
                        <a:t>IT administrators. They can learn the configuration methods after brief introduction, and do not need to learn professional storage technologies.</a:t>
                      </a:r>
                      <a:endParaRPr lang="zh-CN" altLang="en-US" sz="1000" kern="1200" dirty="0">
                        <a:solidFill>
                          <a:schemeClr val="tx1"/>
                        </a:solidFill>
                        <a:effectLst/>
                        <a:latin typeface="Arial" pitchFamily="34" charset="0"/>
                        <a:ea typeface="微软雅黑" panose="020B0503020204020204" pitchFamily="34" charset="-122"/>
                        <a:cs typeface="Arial" pitchFamily="34" charset="0"/>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tr>
            </a:tbl>
          </a:graphicData>
        </a:graphic>
      </p:graphicFrame>
      <p:sp>
        <p:nvSpPr>
          <p:cNvPr id="5" name="TextBox 4"/>
          <p:cNvSpPr txBox="1"/>
          <p:nvPr/>
        </p:nvSpPr>
        <p:spPr>
          <a:xfrm>
            <a:off x="323528" y="255600"/>
            <a:ext cx="7401385" cy="430887"/>
          </a:xfrm>
          <a:prstGeom prst="rect">
            <a:avLst/>
          </a:prstGeom>
          <a:noFill/>
        </p:spPr>
        <p:txBody>
          <a:bodyPr wrap="none" rtlCol="0">
            <a:spAutoFit/>
          </a:bodyPr>
          <a:lstStyle/>
          <a:p>
            <a:r>
              <a:rPr lang="en-US" altLang="zh-CN" sz="2200" dirty="0" smtClean="0">
                <a:solidFill>
                  <a:srgbClr val="0076B0"/>
                </a:solidFill>
                <a:latin typeface="Arial"/>
                <a:ea typeface="微软雅黑"/>
                <a:sym typeface="Arial"/>
              </a:rPr>
              <a:t>OceanStor V3 Entry-level Storage System Specifications</a:t>
            </a:r>
            <a:endParaRPr lang="zh-CN" altLang="en-US" sz="2200" dirty="0">
              <a:solidFill>
                <a:srgbClr val="0076B0"/>
              </a:solidFill>
              <a:latin typeface="Arial"/>
              <a:ea typeface="微软雅黑"/>
              <a:sym typeface="Arial"/>
            </a:endParaRPr>
          </a:p>
        </p:txBody>
      </p:sp>
    </p:spTree>
  </p:cSld>
  <p:clrMapOvr>
    <a:masterClrMapping/>
  </p:clrMapOvr>
  <p:transition advClick="0" advTm="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4000" y="255600"/>
            <a:ext cx="8609012" cy="430875"/>
          </a:xfrm>
          <a:prstGeom prst="rect">
            <a:avLst/>
          </a:prstGeom>
        </p:spPr>
        <p:txBody>
          <a:bodyPr lIns="91427" tIns="45714" rIns="91427" bIns="45714" anchor="ctr">
            <a:spAutoFit/>
          </a:bodyPr>
          <a:lstStyle/>
          <a:p>
            <a:pPr eaLnBrk="0" hangingPunct="0">
              <a:defRPr/>
            </a:pPr>
            <a:r>
              <a:rPr lang="en-US" altLang="zh-CN" sz="2200" kern="0" dirty="0" smtClean="0">
                <a:solidFill>
                  <a:srgbClr val="0070C0"/>
                </a:solidFill>
                <a:latin typeface="Arial"/>
                <a:ea typeface="微软雅黑"/>
                <a:sym typeface="Arial"/>
              </a:rPr>
              <a:t>Major Differences Among 2200 V3, S2600T V2, and S2200T V1</a:t>
            </a:r>
            <a:endParaRPr lang="en-US" altLang="zh-CN" sz="2200" kern="0" dirty="0">
              <a:solidFill>
                <a:srgbClr val="0070C0"/>
              </a:solidFill>
              <a:latin typeface="Arial"/>
              <a:ea typeface="微软雅黑"/>
              <a:sym typeface="Arial"/>
            </a:endParaRPr>
          </a:p>
        </p:txBody>
      </p:sp>
      <p:graphicFrame>
        <p:nvGraphicFramePr>
          <p:cNvPr id="5" name="表格 4"/>
          <p:cNvGraphicFramePr>
            <a:graphicFrameLocks noGrp="1"/>
          </p:cNvGraphicFramePr>
          <p:nvPr>
            <p:extLst>
              <p:ext uri="{D42A27DB-BD31-4B8C-83A1-F6EECF244321}">
                <p14:modId xmlns:p14="http://schemas.microsoft.com/office/powerpoint/2010/main" xmlns="" val="1387341277"/>
              </p:ext>
            </p:extLst>
          </p:nvPr>
        </p:nvGraphicFramePr>
        <p:xfrm>
          <a:off x="179512" y="700336"/>
          <a:ext cx="8784976" cy="4099784"/>
        </p:xfrm>
        <a:graphic>
          <a:graphicData uri="http://schemas.openxmlformats.org/drawingml/2006/table">
            <a:tbl>
              <a:tblPr firstRow="1" bandRow="1">
                <a:tableStyleId>{5C22544A-7EE6-4342-B048-85BDC9FD1C3A}</a:tableStyleId>
              </a:tblPr>
              <a:tblGrid>
                <a:gridCol w="1224136"/>
                <a:gridCol w="2592288"/>
                <a:gridCol w="2376264"/>
                <a:gridCol w="2592288"/>
              </a:tblGrid>
              <a:tr h="250301">
                <a:tc>
                  <a:txBody>
                    <a:bodyPr/>
                    <a:lstStyle/>
                    <a:p>
                      <a:pPr algn="ctr"/>
                      <a:r>
                        <a:rPr lang="en-US" altLang="zh-CN" sz="1100" dirty="0" smtClean="0">
                          <a:latin typeface="Arial" pitchFamily="34" charset="0"/>
                          <a:ea typeface="微软雅黑"/>
                          <a:cs typeface="Arial" pitchFamily="34" charset="0"/>
                          <a:sym typeface="Arial"/>
                        </a:rPr>
                        <a:t>Key Feature</a:t>
                      </a:r>
                      <a:endParaRPr lang="zh-CN" altLang="en-US" sz="1100" dirty="0">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pitchFamily="34" charset="0"/>
                          <a:ea typeface="微软雅黑"/>
                          <a:cs typeface="Arial" pitchFamily="34" charset="0"/>
                          <a:sym typeface="Arial"/>
                        </a:rPr>
                        <a:t>2200 V3</a:t>
                      </a:r>
                      <a:endParaRPr lang="zh-CN" altLang="en-US" sz="1100" dirty="0">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pitchFamily="34" charset="0"/>
                          <a:ea typeface="微软雅黑"/>
                          <a:cs typeface="Arial" pitchFamily="34" charset="0"/>
                          <a:sym typeface="Arial"/>
                        </a:rPr>
                        <a:t>S2600T V2</a:t>
                      </a:r>
                      <a:r>
                        <a:rPr lang="zh-CN" altLang="en-US" sz="1100" baseline="0" dirty="0" smtClean="0">
                          <a:latin typeface="Arial" pitchFamily="34" charset="0"/>
                          <a:ea typeface="微软雅黑"/>
                          <a:cs typeface="Arial" pitchFamily="34" charset="0"/>
                          <a:sym typeface="Arial"/>
                        </a:rPr>
                        <a:t> </a:t>
                      </a:r>
                      <a:r>
                        <a:rPr lang="en-US" altLang="zh-CN" sz="1100" baseline="0" dirty="0" smtClean="0">
                          <a:latin typeface="Arial" pitchFamily="34" charset="0"/>
                          <a:ea typeface="微软雅黑"/>
                          <a:cs typeface="Arial" pitchFamily="34" charset="0"/>
                          <a:sym typeface="Arial"/>
                        </a:rPr>
                        <a:t>(</a:t>
                      </a:r>
                      <a:r>
                        <a:rPr lang="en-US" altLang="zh-CN" sz="1100" dirty="0" smtClean="0">
                          <a:latin typeface="Arial" pitchFamily="34" charset="0"/>
                          <a:ea typeface="微软雅黑"/>
                          <a:cs typeface="Arial" pitchFamily="34" charset="0"/>
                          <a:sym typeface="Arial"/>
                        </a:rPr>
                        <a:t>SAN)</a:t>
                      </a:r>
                      <a:endParaRPr lang="zh-CN" altLang="en-US" sz="1100" dirty="0">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pitchFamily="34" charset="0"/>
                          <a:ea typeface="微软雅黑"/>
                          <a:cs typeface="Arial" pitchFamily="34" charset="0"/>
                          <a:sym typeface="Arial"/>
                        </a:rPr>
                        <a:t>S2200T V1</a:t>
                      </a:r>
                      <a:endParaRPr lang="zh-CN" altLang="en-US" sz="1100" dirty="0">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r>
              <a:tr h="382800">
                <a:tc>
                  <a:txBody>
                    <a:bodyPr/>
                    <a:lstStyle/>
                    <a:p>
                      <a:r>
                        <a:rPr lang="en-US" altLang="zh-CN" sz="1000" b="1" dirty="0" smtClean="0">
                          <a:solidFill>
                            <a:schemeClr val="tx1"/>
                          </a:solidFill>
                          <a:latin typeface="Arial" pitchFamily="34" charset="0"/>
                          <a:ea typeface="微软雅黑"/>
                          <a:cs typeface="Arial" pitchFamily="34" charset="0"/>
                          <a:sym typeface="Arial"/>
                        </a:rPr>
                        <a:t>Hardware form</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(3.5-inch</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12 disk</a:t>
                      </a:r>
                      <a:r>
                        <a:rPr lang="en-US" altLang="zh-CN" sz="1000" baseline="0" dirty="0" smtClean="0">
                          <a:solidFill>
                            <a:schemeClr val="tx1"/>
                          </a:solidFill>
                          <a:latin typeface="Arial" pitchFamily="34" charset="0"/>
                          <a:ea typeface="微软雅黑"/>
                          <a:cs typeface="Arial" pitchFamily="34" charset="0"/>
                          <a:sym typeface="Arial"/>
                        </a:rPr>
                        <a:t> slots, </a:t>
                      </a:r>
                      <a:r>
                        <a:rPr lang="en-US" altLang="zh-CN" sz="1000" dirty="0" smtClean="0">
                          <a:solidFill>
                            <a:srgbClr val="C00000"/>
                          </a:solidFill>
                          <a:latin typeface="Arial" pitchFamily="34" charset="0"/>
                          <a:ea typeface="微软雅黑"/>
                          <a:cs typeface="Arial" pitchFamily="34" charset="0"/>
                          <a:sym typeface="Arial"/>
                        </a:rPr>
                        <a:t>2.5-inch 25 disk slots)</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a:t>
                      </a:r>
                      <a:r>
                        <a:rPr lang="en-US" altLang="zh-CN" sz="1000" kern="1200" dirty="0" smtClean="0">
                          <a:solidFill>
                            <a:srgbClr val="C00000"/>
                          </a:solidFill>
                          <a:latin typeface="Arial" pitchFamily="34" charset="0"/>
                          <a:ea typeface="微软雅黑"/>
                          <a:cs typeface="Arial" pitchFamily="34" charset="0"/>
                          <a:sym typeface="Arial"/>
                        </a:rPr>
                        <a:t>3.5-inch 12 disk slots</a:t>
                      </a:r>
                      <a:r>
                        <a:rPr lang="en-US" altLang="zh-CN" sz="1000" baseline="0" dirty="0" smtClean="0">
                          <a:solidFill>
                            <a:schemeClr val="tx1"/>
                          </a:solidFill>
                          <a:latin typeface="Arial" pitchFamily="34" charset="0"/>
                          <a:ea typeface="微软雅黑"/>
                          <a:cs typeface="Arial" pitchFamily="34" charset="0"/>
                          <a:sym typeface="Arial"/>
                        </a:rPr>
                        <a: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(3.5-inch</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12 disk</a:t>
                      </a:r>
                      <a:r>
                        <a:rPr lang="en-US" altLang="zh-CN" sz="1000" baseline="0" dirty="0" smtClean="0">
                          <a:solidFill>
                            <a:schemeClr val="tx1"/>
                          </a:solidFill>
                          <a:latin typeface="Arial" pitchFamily="34" charset="0"/>
                          <a:ea typeface="微软雅黑"/>
                          <a:cs typeface="Arial" pitchFamily="34" charset="0"/>
                          <a:sym typeface="Arial"/>
                        </a:rPr>
                        <a:t> slots, </a:t>
                      </a:r>
                      <a:r>
                        <a:rPr lang="en-US" altLang="zh-CN" sz="1000" dirty="0" smtClean="0">
                          <a:solidFill>
                            <a:schemeClr val="tx1"/>
                          </a:solidFill>
                          <a:latin typeface="Arial" pitchFamily="34" charset="0"/>
                          <a:ea typeface="微软雅黑"/>
                          <a:cs typeface="Arial" pitchFamily="34" charset="0"/>
                          <a:sym typeface="Arial"/>
                        </a:rPr>
                        <a:t>2.5-inch 24 disk slots)</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971680">
                <a:tc>
                  <a:txBody>
                    <a:bodyPr/>
                    <a:lstStyle/>
                    <a:p>
                      <a:r>
                        <a:rPr lang="en-US" altLang="zh-CN" sz="1000" b="1" dirty="0" smtClean="0">
                          <a:solidFill>
                            <a:schemeClr val="tx1"/>
                          </a:solidFill>
                          <a:latin typeface="Arial" pitchFamily="34" charset="0"/>
                          <a:ea typeface="微软雅黑"/>
                          <a:cs typeface="Arial" pitchFamily="34" charset="0"/>
                          <a:sym typeface="Arial"/>
                        </a:rPr>
                        <a:t>Types and number of controller ports</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4xGE</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service ports</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+ 2xGE management</a:t>
                      </a:r>
                      <a:r>
                        <a:rPr lang="en-US" altLang="zh-CN" sz="1000" baseline="0" dirty="0" smtClean="0">
                          <a:solidFill>
                            <a:schemeClr val="tx1"/>
                          </a:solidFill>
                          <a:latin typeface="Arial" pitchFamily="34" charset="0"/>
                          <a:ea typeface="微软雅黑"/>
                          <a:cs typeface="Arial" pitchFamily="34" charset="0"/>
                          <a:sym typeface="Arial"/>
                        </a:rPr>
                        <a:t> ports (</a:t>
                      </a:r>
                      <a:r>
                        <a:rPr lang="en-US" altLang="zh-CN" sz="1000" dirty="0" smtClean="0">
                          <a:solidFill>
                            <a:srgbClr val="C00000"/>
                          </a:solidFill>
                          <a:latin typeface="Arial" pitchFamily="34" charset="0"/>
                          <a:ea typeface="微软雅黑"/>
                          <a:cs typeface="Arial" pitchFamily="34" charset="0"/>
                          <a:sym typeface="Arial"/>
                        </a:rPr>
                        <a:t>can be configured as service ports)</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4xGE</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service ports</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+ 2xGE management</a:t>
                      </a:r>
                      <a:r>
                        <a:rPr lang="en-US" altLang="zh-CN" sz="1000" baseline="0" dirty="0" smtClean="0">
                          <a:solidFill>
                            <a:schemeClr val="tx1"/>
                          </a:solidFill>
                          <a:latin typeface="Arial" pitchFamily="34" charset="0"/>
                          <a:ea typeface="微软雅黑"/>
                          <a:cs typeface="Arial" pitchFamily="34" charset="0"/>
                          <a:sym typeface="Arial"/>
                        </a:rPr>
                        <a:t> ports (either port </a:t>
                      </a:r>
                      <a:r>
                        <a:rPr lang="en-US" altLang="zh-CN" sz="1000" dirty="0" smtClean="0">
                          <a:solidFill>
                            <a:schemeClr val="tx1"/>
                          </a:solidFill>
                          <a:latin typeface="Arial" pitchFamily="34" charset="0"/>
                          <a:ea typeface="微软雅黑"/>
                          <a:cs typeface="Arial" pitchFamily="34" charset="0"/>
                          <a:sym typeface="Arial"/>
                        </a:rPr>
                        <a:t>can be configured as a service port)</a:t>
                      </a:r>
                      <a:endParaRPr lang="zh-CN" altLang="en-US" sz="1000" dirty="0" smtClean="0">
                        <a:solidFill>
                          <a:schemeClr val="tx1"/>
                        </a:solidFill>
                        <a:latin typeface="Arial" pitchFamily="34" charset="0"/>
                        <a:ea typeface="微软雅黑"/>
                        <a:cs typeface="Arial" pitchFamily="34" charset="0"/>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3.5-inch disk controller: 4xGE service ports + 2xGE management ports (</a:t>
                      </a:r>
                      <a:r>
                        <a:rPr lang="en-US" altLang="zh-CN" sz="1000" baseline="0" dirty="0" smtClean="0">
                          <a:solidFill>
                            <a:schemeClr val="tx1"/>
                          </a:solidFill>
                          <a:latin typeface="Arial" pitchFamily="34" charset="0"/>
                          <a:ea typeface="微软雅黑"/>
                          <a:cs typeface="Arial" pitchFamily="34" charset="0"/>
                          <a:sym typeface="Arial"/>
                        </a:rPr>
                        <a:t>either port </a:t>
                      </a:r>
                      <a:r>
                        <a:rPr lang="en-US" altLang="zh-CN" sz="1000" dirty="0" smtClean="0">
                          <a:solidFill>
                            <a:schemeClr val="tx1"/>
                          </a:solidFill>
                          <a:latin typeface="Arial" pitchFamily="34" charset="0"/>
                          <a:ea typeface="微软雅黑"/>
                          <a:cs typeface="Arial" pitchFamily="34" charset="0"/>
                          <a:sym typeface="Arial"/>
                        </a:rPr>
                        <a:t>can be configured as a service port)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2.5-inch disk controller: 4x</a:t>
                      </a:r>
                      <a:r>
                        <a:rPr lang="en-US" altLang="zh-CN" sz="1000" dirty="0" smtClean="0">
                          <a:solidFill>
                            <a:srgbClr val="C00000"/>
                          </a:solidFill>
                          <a:latin typeface="Arial" pitchFamily="34" charset="0"/>
                          <a:ea typeface="微软雅黑"/>
                          <a:cs typeface="Arial" pitchFamily="34" charset="0"/>
                          <a:sym typeface="Arial"/>
                        </a:rPr>
                        <a:t>FC</a:t>
                      </a:r>
                      <a:r>
                        <a:rPr lang="zh-CN" altLang="en-US" sz="1000" baseline="0" dirty="0" smtClean="0">
                          <a:solidFill>
                            <a:schemeClr val="tx1"/>
                          </a:solidFill>
                          <a:latin typeface="Arial" pitchFamily="34" charset="0"/>
                          <a:ea typeface="微软雅黑"/>
                          <a:cs typeface="Arial" pitchFamily="34" charset="0"/>
                          <a:sym typeface="Arial"/>
                        </a:rPr>
                        <a:t> </a:t>
                      </a:r>
                      <a:r>
                        <a:rPr lang="en-US" altLang="zh-CN" sz="1000" baseline="0" dirty="0" smtClean="0">
                          <a:solidFill>
                            <a:schemeClr val="tx1"/>
                          </a:solidFill>
                          <a:latin typeface="Arial" pitchFamily="34" charset="0"/>
                          <a:ea typeface="微软雅黑"/>
                          <a:cs typeface="Arial" pitchFamily="34" charset="0"/>
                          <a:sym typeface="Arial"/>
                        </a:rPr>
                        <a:t>service ports + </a:t>
                      </a:r>
                      <a:r>
                        <a:rPr lang="en-US" altLang="zh-CN" sz="1000" dirty="0" smtClean="0">
                          <a:solidFill>
                            <a:schemeClr val="tx1"/>
                          </a:solidFill>
                          <a:latin typeface="Arial" pitchFamily="34" charset="0"/>
                          <a:ea typeface="微软雅黑"/>
                          <a:cs typeface="Arial" pitchFamily="34" charset="0"/>
                          <a:sym typeface="Arial"/>
                        </a:rPr>
                        <a:t>2xGE management ports</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a:t>
                      </a:r>
                      <a:r>
                        <a:rPr lang="en-US" altLang="zh-CN" sz="1000" baseline="0" dirty="0" smtClean="0">
                          <a:solidFill>
                            <a:schemeClr val="tx1"/>
                          </a:solidFill>
                          <a:latin typeface="Arial" pitchFamily="34" charset="0"/>
                          <a:ea typeface="微软雅黑"/>
                          <a:cs typeface="Arial" pitchFamily="34" charset="0"/>
                          <a:sym typeface="Arial"/>
                        </a:rPr>
                        <a:t>either port </a:t>
                      </a:r>
                      <a:r>
                        <a:rPr lang="en-US" altLang="zh-CN" sz="1000" dirty="0" smtClean="0">
                          <a:solidFill>
                            <a:schemeClr val="tx1"/>
                          </a:solidFill>
                          <a:latin typeface="Arial" pitchFamily="34" charset="0"/>
                          <a:ea typeface="微软雅黑"/>
                          <a:cs typeface="Arial" pitchFamily="34" charset="0"/>
                          <a:sym typeface="Arial"/>
                        </a:rPr>
                        <a:t>can be configured as a service 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82800">
                <a:tc>
                  <a:txBody>
                    <a:bodyPr/>
                    <a:lstStyle/>
                    <a:p>
                      <a:r>
                        <a:rPr lang="en-US" altLang="zh-CN" sz="1000" b="1" dirty="0" smtClean="0">
                          <a:solidFill>
                            <a:schemeClr val="tx1"/>
                          </a:solidFill>
                          <a:latin typeface="Arial" pitchFamily="34" charset="0"/>
                          <a:ea typeface="微软雅黑"/>
                          <a:cs typeface="Arial" pitchFamily="34" charset="0"/>
                          <a:sym typeface="Arial"/>
                        </a:rPr>
                        <a:t>System cache (two controllers)</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16 GB/32GB</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16 GB</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4 GB/8 GB/16 GB</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35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pitchFamily="34" charset="0"/>
                          <a:ea typeface="微软雅黑"/>
                          <a:cs typeface="Arial" pitchFamily="34" charset="0"/>
                          <a:sym typeface="Arial"/>
                        </a:rPr>
                        <a:t>Interface type</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GE, 8G FC, 16G FC, </a:t>
                      </a:r>
                      <a:r>
                        <a:rPr lang="en-US" altLang="zh-CN" sz="1000" dirty="0" smtClean="0">
                          <a:solidFill>
                            <a:srgbClr val="C00000"/>
                          </a:solidFill>
                          <a:latin typeface="Arial" pitchFamily="34" charset="0"/>
                          <a:ea typeface="微软雅黑"/>
                          <a:cs typeface="Arial" pitchFamily="34" charset="0"/>
                          <a:sym typeface="Arial"/>
                        </a:rPr>
                        <a:t>10GE/FCOE</a:t>
                      </a: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GE, 8G FC, 16G FC, 10GE</a:t>
                      </a: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GE, 8G FC, 10GE</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30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pitchFamily="34" charset="0"/>
                          <a:ea typeface="微软雅黑"/>
                          <a:cs typeface="Arial" pitchFamily="34" charset="0"/>
                          <a:sym typeface="Arial"/>
                        </a:rPr>
                        <a:t>Hyper software</a:t>
                      </a:r>
                      <a:r>
                        <a:rPr lang="en-US" altLang="zh-CN" sz="1000" b="1" baseline="0" dirty="0" smtClean="0">
                          <a:solidFill>
                            <a:schemeClr val="tx1"/>
                          </a:solidFill>
                          <a:latin typeface="Arial" pitchFamily="34" charset="0"/>
                          <a:ea typeface="微软雅黑"/>
                          <a:cs typeface="Arial" pitchFamily="34" charset="0"/>
                          <a:sym typeface="Arial"/>
                        </a:rPr>
                        <a:t> series</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HyperSnap, HyperCopy, </a:t>
                      </a:r>
                      <a:r>
                        <a:rPr lang="en-US" altLang="zh-CN" sz="1000" u="none" strike="noStrike" dirty="0" smtClean="0">
                          <a:latin typeface="Arial" pitchFamily="34" charset="0"/>
                          <a:ea typeface="微软雅黑" panose="020B0503020204020204" pitchFamily="34" charset="-122"/>
                          <a:cs typeface="Arial" pitchFamily="34" charset="0"/>
                          <a:sym typeface="Arial"/>
                        </a:rPr>
                        <a:t>HyperReplication, </a:t>
                      </a:r>
                      <a:r>
                        <a:rPr lang="en-US" altLang="zh-CN" sz="1000" u="none" strike="noStrike" dirty="0" smtClean="0">
                          <a:solidFill>
                            <a:srgbClr val="C00000"/>
                          </a:solidFill>
                          <a:latin typeface="Arial" pitchFamily="34" charset="0"/>
                          <a:ea typeface="微软雅黑" panose="020B0503020204020204" pitchFamily="34" charset="-122"/>
                          <a:cs typeface="Arial" pitchFamily="34" charset="0"/>
                          <a:sym typeface="Arial"/>
                        </a:rPr>
                        <a:t>HyperClone, HyperMirror</a:t>
                      </a:r>
                      <a:endParaRPr lang="en-US" altLang="zh-CN" sz="1000" dirty="0" smtClean="0">
                        <a:solidFill>
                          <a:srgbClr val="C00000"/>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HyperSnap, HyperCopy, </a:t>
                      </a:r>
                      <a:r>
                        <a:rPr lang="en-US" altLang="zh-CN" sz="1000" u="none" strike="noStrike" dirty="0" smtClean="0">
                          <a:latin typeface="Arial" pitchFamily="34" charset="0"/>
                          <a:ea typeface="微软雅黑" panose="020B0503020204020204" pitchFamily="34" charset="-122"/>
                          <a:cs typeface="Arial" pitchFamily="34" charset="0"/>
                          <a:sym typeface="Arial"/>
                        </a:rPr>
                        <a:t>HyperReplication, </a:t>
                      </a:r>
                      <a:r>
                        <a:rPr lang="en-US" altLang="zh-CN" sz="1000" u="none" strike="noStrike" dirty="0" smtClean="0">
                          <a:solidFill>
                            <a:srgbClr val="C00000"/>
                          </a:solidFill>
                          <a:latin typeface="Arial" pitchFamily="34" charset="0"/>
                          <a:ea typeface="微软雅黑" panose="020B0503020204020204" pitchFamily="34" charset="-122"/>
                          <a:cs typeface="Arial" pitchFamily="34" charset="0"/>
                          <a:sym typeface="Arial"/>
                        </a:rPr>
                        <a:t>HyperClone, HyperMirror</a:t>
                      </a:r>
                      <a:endParaRPr lang="en-US" altLang="zh-CN" sz="1000" dirty="0" smtClean="0">
                        <a:solidFill>
                          <a:srgbClr val="C00000"/>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HyperSnap(HyperImage), HyperCopy, </a:t>
                      </a:r>
                      <a:r>
                        <a:rPr lang="en-US" altLang="zh-CN" sz="1000" u="none" strike="noStrike" dirty="0" smtClean="0">
                          <a:latin typeface="Arial" pitchFamily="34" charset="0"/>
                          <a:ea typeface="微软雅黑" panose="020B0503020204020204" pitchFamily="34" charset="-122"/>
                          <a:cs typeface="Arial" pitchFamily="34" charset="0"/>
                          <a:sym typeface="Arial"/>
                        </a:rPr>
                        <a:t>HyperReplication(HyperMirror)</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824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pitchFamily="34" charset="0"/>
                          <a:ea typeface="微软雅黑"/>
                          <a:cs typeface="Arial" pitchFamily="34" charset="0"/>
                          <a:sym typeface="Arial"/>
                        </a:rPr>
                        <a:t>Smart</a:t>
                      </a:r>
                      <a:r>
                        <a:rPr lang="zh-CN" altLang="en-US" sz="1000" b="1" dirty="0" smtClean="0">
                          <a:solidFill>
                            <a:schemeClr val="tx1"/>
                          </a:solidFill>
                          <a:latin typeface="Arial" pitchFamily="34" charset="0"/>
                          <a:ea typeface="微软雅黑"/>
                          <a:cs typeface="Arial" pitchFamily="34" charset="0"/>
                          <a:sym typeface="Arial"/>
                        </a:rPr>
                        <a:t> </a:t>
                      </a:r>
                      <a:r>
                        <a:rPr lang="en-US" altLang="zh-CN" sz="1000" b="1" dirty="0" smtClean="0">
                          <a:solidFill>
                            <a:schemeClr val="tx1"/>
                          </a:solidFill>
                          <a:latin typeface="Arial" pitchFamily="34" charset="0"/>
                          <a:ea typeface="微软雅黑"/>
                          <a:cs typeface="Arial" pitchFamily="34" charset="0"/>
                          <a:sym typeface="Arial"/>
                        </a:rPr>
                        <a:t>software</a:t>
                      </a:r>
                      <a:r>
                        <a:rPr lang="en-US" altLang="zh-CN" sz="1000" b="1" baseline="0" dirty="0" smtClean="0">
                          <a:solidFill>
                            <a:schemeClr val="tx1"/>
                          </a:solidFill>
                          <a:latin typeface="Arial" pitchFamily="34" charset="0"/>
                          <a:ea typeface="微软雅黑"/>
                          <a:cs typeface="Arial" pitchFamily="34" charset="0"/>
                          <a:sym typeface="Arial"/>
                        </a:rPr>
                        <a:t> series</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Arial" pitchFamily="34" charset="0"/>
                          <a:ea typeface="微软雅黑" panose="020B0503020204020204" pitchFamily="34" charset="-122"/>
                          <a:cs typeface="Arial" pitchFamily="34" charset="0"/>
                        </a:rPr>
                        <a:t>SmartThin, SmartCache, </a:t>
                      </a:r>
                      <a:r>
                        <a:rPr lang="en-US" altLang="zh-CN" sz="1000" u="none" strike="noStrike" kern="1200" dirty="0" smtClean="0">
                          <a:solidFill>
                            <a:schemeClr val="tx1"/>
                          </a:solidFill>
                          <a:latin typeface="Arial" pitchFamily="34" charset="0"/>
                          <a:ea typeface="微软雅黑" panose="020B0503020204020204" pitchFamily="34" charset="-122"/>
                          <a:cs typeface="Arial" pitchFamily="34" charset="0"/>
                        </a:rPr>
                        <a:t>SmartQoS, </a:t>
                      </a:r>
                      <a:r>
                        <a:rPr lang="en-US" altLang="zh-CN" sz="1000" dirty="0" smtClean="0">
                          <a:effectLst/>
                          <a:latin typeface="Arial" pitchFamily="34" charset="0"/>
                          <a:ea typeface="微软雅黑" panose="020B0503020204020204" pitchFamily="34" charset="-122"/>
                          <a:cs typeface="Arial" pitchFamily="34" charset="0"/>
                        </a:rPr>
                        <a:t>SmartTier, SmartMotion, SmartMigration, SmartErase, SmartVirtualization</a:t>
                      </a:r>
                      <a:endParaRPr lang="zh-CN" altLang="en-US" sz="1000" b="0" i="0" u="none" strike="noStrike" kern="1200" dirty="0" smtClean="0">
                        <a:solidFill>
                          <a:schemeClr val="tx1"/>
                        </a:solidFill>
                        <a:latin typeface="Arial" pitchFamily="34" charset="0"/>
                        <a:ea typeface="微软雅黑" panose="020B0503020204020204" pitchFamily="34" charset="-122"/>
                        <a:cs typeface="Arial" pitchFamily="34" charset="0"/>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Arial" pitchFamily="34" charset="0"/>
                          <a:ea typeface="微软雅黑" panose="020B0503020204020204" pitchFamily="34" charset="-122"/>
                          <a:cs typeface="Arial" pitchFamily="34" charset="0"/>
                        </a:rPr>
                        <a:t>SmartThin, SmartCache, </a:t>
                      </a:r>
                      <a:r>
                        <a:rPr lang="en-US" altLang="zh-CN" sz="1000" u="none" strike="noStrike" kern="1200" dirty="0" smtClean="0">
                          <a:solidFill>
                            <a:schemeClr val="tx1"/>
                          </a:solidFill>
                          <a:latin typeface="Arial" pitchFamily="34" charset="0"/>
                          <a:ea typeface="微软雅黑" panose="020B0503020204020204" pitchFamily="34" charset="-122"/>
                          <a:cs typeface="Arial" pitchFamily="34" charset="0"/>
                        </a:rPr>
                        <a:t>SmartQoS, </a:t>
                      </a:r>
                      <a:r>
                        <a:rPr lang="en-US" altLang="zh-CN" sz="1000" dirty="0" smtClean="0">
                          <a:effectLst/>
                          <a:latin typeface="Arial" pitchFamily="34" charset="0"/>
                          <a:ea typeface="微软雅黑" panose="020B0503020204020204" pitchFamily="34" charset="-122"/>
                          <a:cs typeface="Arial" pitchFamily="34" charset="0"/>
                        </a:rPr>
                        <a:t>SmartTier, SmartMotion, SmartMigration, SmartErase, SmartVirtualization, </a:t>
                      </a:r>
                      <a:r>
                        <a:rPr lang="en-US" altLang="zh-CN" sz="1000" dirty="0" smtClean="0">
                          <a:solidFill>
                            <a:srgbClr val="C00000"/>
                          </a:solidFill>
                          <a:effectLst/>
                          <a:latin typeface="Arial" pitchFamily="34" charset="0"/>
                          <a:ea typeface="微软雅黑" panose="020B0503020204020204" pitchFamily="34" charset="-122"/>
                          <a:cs typeface="Arial" pitchFamily="34" charset="0"/>
                        </a:rPr>
                        <a:t>SmartPartition, SmartMulti-Tenant, Data Reduction</a:t>
                      </a:r>
                      <a:endParaRPr lang="zh-CN" altLang="en-US" sz="1000" dirty="0">
                        <a:solidFill>
                          <a:srgbClr val="C00000"/>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SmartThin(HyperThin), SmartCache</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8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pitchFamily="34" charset="0"/>
                          <a:ea typeface="微软雅黑"/>
                          <a:cs typeface="Arial" pitchFamily="34" charset="0"/>
                          <a:sym typeface="Arial"/>
                        </a:rPr>
                        <a:t>Heterogeneous virtualization</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pitchFamily="34" charset="0"/>
                          <a:ea typeface="微软雅黑"/>
                          <a:cs typeface="Arial" pitchFamily="34" charset="0"/>
                          <a:sym typeface="Arial"/>
                        </a:rPr>
                        <a:t>Support</a:t>
                      </a:r>
                      <a:endParaRPr lang="zh-CN" altLang="en-US" sz="1000" kern="12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Not 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39677550"/>
      </p:ext>
    </p:extLst>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4000" y="255600"/>
            <a:ext cx="8609012" cy="430875"/>
          </a:xfrm>
          <a:prstGeom prst="rect">
            <a:avLst/>
          </a:prstGeom>
        </p:spPr>
        <p:txBody>
          <a:bodyPr lIns="91427" tIns="45714" rIns="91427" bIns="45714" anchor="ctr">
            <a:spAutoFit/>
          </a:bodyPr>
          <a:lstStyle/>
          <a:p>
            <a:pPr eaLnBrk="0" hangingPunct="0">
              <a:defRPr/>
            </a:pPr>
            <a:r>
              <a:rPr lang="en-US" altLang="zh-CN" sz="2200" kern="0" dirty="0" smtClean="0">
                <a:solidFill>
                  <a:srgbClr val="0070C0"/>
                </a:solidFill>
                <a:latin typeface="Arial"/>
                <a:ea typeface="微软雅黑"/>
                <a:sym typeface="Arial"/>
              </a:rPr>
              <a:t>Major Differences Between 2600 V3</a:t>
            </a:r>
            <a:r>
              <a:rPr lang="zh-CN" altLang="en-US" sz="2200" kern="0" dirty="0" smtClean="0">
                <a:solidFill>
                  <a:srgbClr val="0070C0"/>
                </a:solidFill>
                <a:latin typeface="Arial"/>
                <a:ea typeface="微软雅黑"/>
                <a:sym typeface="Arial"/>
              </a:rPr>
              <a:t> </a:t>
            </a:r>
            <a:r>
              <a:rPr lang="en-US" altLang="zh-CN" sz="2200" kern="0" dirty="0" smtClean="0">
                <a:solidFill>
                  <a:srgbClr val="0070C0"/>
                </a:solidFill>
                <a:latin typeface="Arial"/>
                <a:ea typeface="微软雅黑"/>
                <a:sym typeface="Arial"/>
              </a:rPr>
              <a:t>and S2600T V2</a:t>
            </a:r>
            <a:r>
              <a:rPr lang="zh-CN" altLang="en-US" sz="2200" kern="0" dirty="0" smtClean="0">
                <a:solidFill>
                  <a:srgbClr val="0070C0"/>
                </a:solidFill>
                <a:latin typeface="Arial"/>
                <a:ea typeface="微软雅黑"/>
                <a:sym typeface="Arial"/>
              </a:rPr>
              <a:t> </a:t>
            </a:r>
            <a:r>
              <a:rPr lang="en-US" altLang="zh-CN" sz="2200" kern="0" dirty="0" smtClean="0">
                <a:solidFill>
                  <a:srgbClr val="0070C0"/>
                </a:solidFill>
                <a:latin typeface="Arial"/>
                <a:ea typeface="微软雅黑"/>
                <a:sym typeface="Arial"/>
              </a:rPr>
              <a:t>(SAN+NAS)</a:t>
            </a:r>
            <a:endParaRPr lang="en-US" altLang="zh-CN" sz="2200" kern="0" dirty="0">
              <a:solidFill>
                <a:srgbClr val="0070C0"/>
              </a:solidFill>
              <a:latin typeface="Arial"/>
              <a:ea typeface="微软雅黑"/>
              <a:sym typeface="Arial"/>
            </a:endParaRPr>
          </a:p>
        </p:txBody>
      </p:sp>
      <p:graphicFrame>
        <p:nvGraphicFramePr>
          <p:cNvPr id="2" name="表格 1"/>
          <p:cNvGraphicFramePr>
            <a:graphicFrameLocks noGrp="1"/>
          </p:cNvGraphicFramePr>
          <p:nvPr>
            <p:extLst>
              <p:ext uri="{D42A27DB-BD31-4B8C-83A1-F6EECF244321}">
                <p14:modId xmlns:p14="http://schemas.microsoft.com/office/powerpoint/2010/main" xmlns="" val="2788959818"/>
              </p:ext>
            </p:extLst>
          </p:nvPr>
        </p:nvGraphicFramePr>
        <p:xfrm>
          <a:off x="340282" y="844352"/>
          <a:ext cx="8408182" cy="2972052"/>
        </p:xfrm>
        <a:graphic>
          <a:graphicData uri="http://schemas.openxmlformats.org/drawingml/2006/table">
            <a:tbl>
              <a:tblPr firstRow="1" bandRow="1">
                <a:tableStyleId>{5C22544A-7EE6-4342-B048-85BDC9FD1C3A}</a:tableStyleId>
              </a:tblPr>
              <a:tblGrid>
                <a:gridCol w="1605404"/>
                <a:gridCol w="2999077"/>
                <a:gridCol w="3803701"/>
              </a:tblGrid>
              <a:tr h="219843">
                <a:tc>
                  <a:txBody>
                    <a:bodyPr/>
                    <a:lstStyle/>
                    <a:p>
                      <a:pPr algn="ctr"/>
                      <a:r>
                        <a:rPr lang="en-US" altLang="zh-CN" sz="1100" dirty="0" smtClean="0">
                          <a:latin typeface="Arial" pitchFamily="34" charset="0"/>
                          <a:ea typeface="微软雅黑"/>
                          <a:cs typeface="Arial" pitchFamily="34" charset="0"/>
                          <a:sym typeface="Arial"/>
                        </a:rPr>
                        <a:t>Key Feature</a:t>
                      </a:r>
                      <a:endParaRPr lang="zh-CN" altLang="en-US" sz="1100" dirty="0">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a:ea typeface="微软雅黑"/>
                          <a:sym typeface="Arial"/>
                        </a:rPr>
                        <a:t>2600 V3</a:t>
                      </a:r>
                      <a:endParaRPr lang="zh-CN" altLang="en-US" sz="1100" dirty="0">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a:ea typeface="微软雅黑"/>
                          <a:sym typeface="Arial"/>
                        </a:rPr>
                        <a:t>S2600T V2</a:t>
                      </a:r>
                      <a:r>
                        <a:rPr lang="zh-CN" altLang="en-US" sz="1100" dirty="0" smtClean="0">
                          <a:latin typeface="Arial"/>
                          <a:ea typeface="微软雅黑"/>
                          <a:sym typeface="Arial"/>
                        </a:rPr>
                        <a:t>（</a:t>
                      </a:r>
                      <a:r>
                        <a:rPr lang="en-US" altLang="zh-CN" sz="1100" dirty="0" smtClean="0">
                          <a:latin typeface="Arial"/>
                          <a:ea typeface="微软雅黑"/>
                          <a:sym typeface="Arial"/>
                        </a:rPr>
                        <a:t>SAN+NAS</a:t>
                      </a:r>
                      <a:r>
                        <a:rPr lang="zh-CN" altLang="en-US" sz="1100" dirty="0" smtClean="0">
                          <a:latin typeface="Arial"/>
                          <a:ea typeface="微软雅黑"/>
                          <a:sym typeface="Arial"/>
                        </a:rPr>
                        <a:t>）</a:t>
                      </a:r>
                      <a:endParaRPr lang="zh-CN" altLang="en-US" sz="1100" dirty="0">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r>
              <a:tr h="336219">
                <a:tc>
                  <a:txBody>
                    <a:bodyPr/>
                    <a:lstStyle/>
                    <a:p>
                      <a:r>
                        <a:rPr lang="en-US" altLang="zh-CN" sz="1000" b="1" dirty="0" smtClean="0">
                          <a:solidFill>
                            <a:schemeClr val="tx1"/>
                          </a:solidFill>
                          <a:latin typeface="Arial" pitchFamily="34" charset="0"/>
                          <a:ea typeface="微软雅黑"/>
                          <a:cs typeface="Arial" pitchFamily="34" charset="0"/>
                          <a:sym typeface="Arial"/>
                        </a:rPr>
                        <a:t>Hardware form</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(3.5-inch</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12 disk</a:t>
                      </a:r>
                      <a:r>
                        <a:rPr lang="en-US" altLang="zh-CN" sz="1000" baseline="0" dirty="0" smtClean="0">
                          <a:solidFill>
                            <a:schemeClr val="tx1"/>
                          </a:solidFill>
                          <a:latin typeface="Arial" pitchFamily="34" charset="0"/>
                          <a:ea typeface="微软雅黑"/>
                          <a:cs typeface="Arial" pitchFamily="34" charset="0"/>
                          <a:sym typeface="Arial"/>
                        </a:rPr>
                        <a:t> slots, </a:t>
                      </a:r>
                      <a:r>
                        <a:rPr lang="en-US" altLang="zh-CN" sz="1000" dirty="0" smtClean="0">
                          <a:solidFill>
                            <a:srgbClr val="C00000"/>
                          </a:solidFill>
                          <a:latin typeface="Arial" pitchFamily="34" charset="0"/>
                          <a:ea typeface="微软雅黑"/>
                          <a:cs typeface="Arial" pitchFamily="34" charset="0"/>
                          <a:sym typeface="Arial"/>
                        </a:rPr>
                        <a:t>2.5-inch 25 disk slots)</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a:t>
                      </a:r>
                      <a:r>
                        <a:rPr lang="en-US" altLang="zh-CN" sz="1000" kern="1200" dirty="0" smtClean="0">
                          <a:solidFill>
                            <a:srgbClr val="C00000"/>
                          </a:solidFill>
                          <a:latin typeface="Arial" pitchFamily="34" charset="0"/>
                          <a:ea typeface="微软雅黑"/>
                          <a:cs typeface="Arial" pitchFamily="34" charset="0"/>
                          <a:sym typeface="Arial"/>
                        </a:rPr>
                        <a:t>3.5-inch 12 disk slots</a:t>
                      </a:r>
                      <a:r>
                        <a:rPr lang="en-US" altLang="zh-CN" sz="1000" baseline="0" dirty="0" smtClean="0">
                          <a:solidFill>
                            <a:schemeClr val="tx1"/>
                          </a:solidFill>
                          <a:latin typeface="Arial" pitchFamily="34" charset="0"/>
                          <a:ea typeface="微软雅黑"/>
                          <a:cs typeface="Arial" pitchFamily="34" charset="0"/>
                          <a:sym typeface="Arial"/>
                        </a:rPr>
                        <a:t>)</a:t>
                      </a:r>
                      <a:endParaRPr lang="zh-CN" altLang="en-US" sz="1000" dirty="0" smtClean="0">
                        <a:solidFill>
                          <a:schemeClr val="tx1"/>
                        </a:solidFill>
                        <a:latin typeface="Arial" pitchFamily="34" charset="0"/>
                        <a:ea typeface="微软雅黑"/>
                        <a:cs typeface="Arial" pitchFamily="34" charset="0"/>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+ 4U file engine</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36219">
                <a:tc>
                  <a:txBody>
                    <a:bodyPr/>
                    <a:lstStyle/>
                    <a:p>
                      <a:r>
                        <a:rPr lang="en-US" altLang="zh-CN" sz="1000" b="1" dirty="0" smtClean="0">
                          <a:solidFill>
                            <a:schemeClr val="tx1"/>
                          </a:solidFill>
                          <a:latin typeface="Arial"/>
                          <a:ea typeface="微软雅黑"/>
                          <a:sym typeface="Arial"/>
                        </a:rPr>
                        <a:t>Support</a:t>
                      </a:r>
                      <a:r>
                        <a:rPr lang="en-US" altLang="zh-CN" sz="1000" b="1" baseline="0" dirty="0" smtClean="0">
                          <a:solidFill>
                            <a:schemeClr val="tx1"/>
                          </a:solidFill>
                          <a:latin typeface="Arial"/>
                          <a:ea typeface="微软雅黑"/>
                          <a:sym typeface="Arial"/>
                        </a:rPr>
                        <a:t> to converged architecture</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rgbClr val="C00000"/>
                          </a:solidFill>
                          <a:latin typeface="Arial"/>
                          <a:ea typeface="微软雅黑"/>
                          <a:sym typeface="Arial"/>
                        </a:rPr>
                        <a:t>Support</a:t>
                      </a:r>
                      <a:r>
                        <a:rPr lang="en-US" altLang="zh-CN" sz="1000" baseline="0" dirty="0" smtClean="0">
                          <a:solidFill>
                            <a:srgbClr val="C00000"/>
                          </a:solidFill>
                          <a:latin typeface="Arial"/>
                          <a:ea typeface="微软雅黑"/>
                          <a:sym typeface="Arial"/>
                        </a:rPr>
                        <a:t>ing </a:t>
                      </a:r>
                      <a:r>
                        <a:rPr lang="en-US" altLang="zh-CN" sz="1000" dirty="0" smtClean="0">
                          <a:solidFill>
                            <a:srgbClr val="C00000"/>
                          </a:solidFill>
                          <a:latin typeface="Arial"/>
                          <a:ea typeface="微软雅黑"/>
                          <a:sym typeface="Arial"/>
                        </a:rPr>
                        <a:t>SAN+NAS integration</a:t>
                      </a:r>
                      <a:endParaRPr lang="zh-CN" altLang="en-US" sz="1000" dirty="0">
                        <a:solidFill>
                          <a:srgbClr val="C00000"/>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Not supporting SAN+NAS integration</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51432">
                <a:tc>
                  <a:txBody>
                    <a:bodyPr/>
                    <a:lstStyle/>
                    <a:p>
                      <a:r>
                        <a:rPr lang="en-US" altLang="zh-CN" sz="1000" b="1" dirty="0" smtClean="0">
                          <a:solidFill>
                            <a:schemeClr val="tx1"/>
                          </a:solidFill>
                          <a:latin typeface="Arial"/>
                          <a:ea typeface="微软雅黑"/>
                          <a:sym typeface="Arial"/>
                        </a:rPr>
                        <a:t>Number of IO extended cards</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rgbClr val="C00000"/>
                          </a:solidFill>
                          <a:latin typeface="Arial"/>
                          <a:ea typeface="微软雅黑"/>
                          <a:sym typeface="Arial"/>
                        </a:rPr>
                        <a:t>2</a:t>
                      </a:r>
                      <a:r>
                        <a:rPr lang="zh-CN" altLang="en-US" sz="1000" baseline="0" dirty="0" smtClean="0">
                          <a:solidFill>
                            <a:srgbClr val="C00000"/>
                          </a:solidFill>
                          <a:latin typeface="Arial"/>
                          <a:ea typeface="微软雅黑"/>
                          <a:sym typeface="Arial"/>
                        </a:rPr>
                        <a:t> </a:t>
                      </a:r>
                      <a:r>
                        <a:rPr lang="en-US" altLang="zh-CN" sz="1000" baseline="0" dirty="0" smtClean="0">
                          <a:solidFill>
                            <a:srgbClr val="C00000"/>
                          </a:solidFill>
                          <a:latin typeface="Arial"/>
                          <a:ea typeface="微软雅黑"/>
                          <a:sym typeface="Arial"/>
                        </a:rPr>
                        <a:t>pairs</a:t>
                      </a:r>
                      <a:endParaRPr lang="zh-CN" altLang="en-US" sz="1000" dirty="0">
                        <a:solidFill>
                          <a:srgbClr val="C00000"/>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1</a:t>
                      </a:r>
                      <a:r>
                        <a:rPr lang="zh-CN" altLang="en-US" sz="1000" baseline="0" dirty="0" smtClean="0">
                          <a:solidFill>
                            <a:schemeClr val="tx1"/>
                          </a:solidFill>
                          <a:latin typeface="Arial"/>
                          <a:ea typeface="微软雅黑"/>
                          <a:sym typeface="Arial"/>
                        </a:rPr>
                        <a:t> </a:t>
                      </a:r>
                      <a:r>
                        <a:rPr lang="en-US" altLang="zh-CN" sz="1000" baseline="0" dirty="0" smtClean="0">
                          <a:solidFill>
                            <a:schemeClr val="tx1"/>
                          </a:solidFill>
                          <a:latin typeface="Arial"/>
                          <a:ea typeface="微软雅黑"/>
                          <a:sym typeface="Arial"/>
                        </a:rPr>
                        <a:t>pair</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27370">
                <a:tc>
                  <a:txBody>
                    <a:bodyPr/>
                    <a:lstStyle/>
                    <a:p>
                      <a:r>
                        <a:rPr lang="en-US" altLang="zh-CN" sz="1000" b="1" dirty="0" smtClean="0">
                          <a:solidFill>
                            <a:schemeClr val="tx1"/>
                          </a:solidFill>
                          <a:latin typeface="Arial"/>
                          <a:ea typeface="微软雅黑"/>
                          <a:sym typeface="Arial"/>
                        </a:rPr>
                        <a:t>System</a:t>
                      </a:r>
                      <a:r>
                        <a:rPr lang="en-US" altLang="zh-CN" sz="1000" b="1" baseline="0" dirty="0" smtClean="0">
                          <a:solidFill>
                            <a:schemeClr val="tx1"/>
                          </a:solidFill>
                          <a:latin typeface="Arial"/>
                          <a:ea typeface="微软雅黑"/>
                          <a:sym typeface="Arial"/>
                        </a:rPr>
                        <a:t> cache (two controllers)</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32 GB</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16GB</a:t>
                      </a:r>
                      <a:r>
                        <a:rPr lang="zh-CN" altLang="en-US" sz="1000" baseline="0" dirty="0" smtClean="0">
                          <a:solidFill>
                            <a:schemeClr val="tx1"/>
                          </a:solidFill>
                          <a:latin typeface="Arial"/>
                          <a:ea typeface="微软雅黑"/>
                          <a:sym typeface="Arial"/>
                        </a:rPr>
                        <a:t> </a:t>
                      </a:r>
                      <a:r>
                        <a:rPr lang="en-US" altLang="zh-CN" sz="1000" baseline="0" dirty="0" smtClean="0">
                          <a:solidFill>
                            <a:schemeClr val="tx1"/>
                          </a:solidFill>
                          <a:latin typeface="Arial"/>
                          <a:ea typeface="微软雅黑"/>
                          <a:sym typeface="Arial"/>
                        </a:rPr>
                        <a:t>(</a:t>
                      </a:r>
                      <a:r>
                        <a:rPr lang="en-US" altLang="zh-CN" sz="1000" dirty="0" smtClean="0">
                          <a:solidFill>
                            <a:schemeClr val="tx1"/>
                          </a:solidFill>
                          <a:latin typeface="Arial"/>
                          <a:ea typeface="微软雅黑"/>
                          <a:sym typeface="Arial"/>
                        </a:rPr>
                        <a:t>SAN) + 32 GB (NAS)</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06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Interface types</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GE, 8G FC, 16G FC, </a:t>
                      </a:r>
                      <a:r>
                        <a:rPr lang="en-US" altLang="zh-CN" sz="1000" dirty="0" smtClean="0">
                          <a:solidFill>
                            <a:srgbClr val="C00000"/>
                          </a:solidFill>
                          <a:latin typeface="Arial"/>
                          <a:ea typeface="微软雅黑"/>
                          <a:sym typeface="Arial"/>
                        </a:rPr>
                        <a:t>10GE/FCOE</a:t>
                      </a: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GE, 8G FC, 16G FC, 10GE</a:t>
                      </a: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06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HyperMetro</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pitchFamily="34" charset="0"/>
                          <a:ea typeface="微软雅黑"/>
                          <a:cs typeface="Arial" pitchFamily="34" charset="0"/>
                          <a:sym typeface="Arial"/>
                        </a:rPr>
                        <a:t>Support</a:t>
                      </a:r>
                      <a:endParaRPr lang="zh-CN" altLang="en-US" sz="1000" kern="1200" dirty="0">
                        <a:solidFill>
                          <a:schemeClr val="tx1"/>
                        </a:solidFill>
                        <a:latin typeface="Arial"/>
                        <a:ea typeface="微软雅黑"/>
                        <a:cs typeface="+mn-cs"/>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Not 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06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Integrated</a:t>
                      </a:r>
                      <a:r>
                        <a:rPr lang="en-US" altLang="zh-CN" sz="1000" b="1" baseline="0" dirty="0" smtClean="0">
                          <a:solidFill>
                            <a:schemeClr val="tx1"/>
                          </a:solidFill>
                          <a:latin typeface="Arial"/>
                          <a:ea typeface="微软雅黑"/>
                          <a:sym typeface="Arial"/>
                        </a:rPr>
                        <a:t> b</a:t>
                      </a:r>
                      <a:r>
                        <a:rPr lang="en-US" altLang="zh-CN" sz="1000" b="1" dirty="0" smtClean="0">
                          <a:solidFill>
                            <a:schemeClr val="tx1"/>
                          </a:solidFill>
                          <a:latin typeface="Arial"/>
                          <a:ea typeface="微软雅黑"/>
                          <a:sym typeface="Arial"/>
                        </a:rPr>
                        <a:t>ackup</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pitchFamily="34" charset="0"/>
                          <a:ea typeface="微软雅黑"/>
                          <a:cs typeface="Arial" pitchFamily="34" charset="0"/>
                          <a:sym typeface="Arial"/>
                        </a:rPr>
                        <a:t>Support</a:t>
                      </a:r>
                      <a:endParaRPr lang="zh-CN" altLang="en-US" sz="1000" kern="1200" dirty="0">
                        <a:solidFill>
                          <a:schemeClr val="tx1"/>
                        </a:solidFill>
                        <a:latin typeface="Arial"/>
                        <a:ea typeface="微软雅黑"/>
                        <a:cs typeface="+mn-cs"/>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Not 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06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Online</a:t>
                      </a:r>
                      <a:r>
                        <a:rPr lang="en-US" altLang="zh-CN" sz="1000" b="1" baseline="0" dirty="0" smtClean="0">
                          <a:solidFill>
                            <a:schemeClr val="tx1"/>
                          </a:solidFill>
                          <a:latin typeface="Arial"/>
                          <a:ea typeface="微软雅黑"/>
                          <a:sym typeface="Arial"/>
                        </a:rPr>
                        <a:t> dedup and compression</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pitchFamily="34" charset="0"/>
                          <a:ea typeface="微软雅黑"/>
                          <a:cs typeface="Arial" pitchFamily="34" charset="0"/>
                          <a:sym typeface="Arial"/>
                        </a:rPr>
                        <a:t>Support</a:t>
                      </a:r>
                      <a:endParaRPr lang="zh-CN" altLang="en-US" sz="1000" kern="1200" dirty="0">
                        <a:solidFill>
                          <a:schemeClr val="tx1"/>
                        </a:solidFill>
                        <a:latin typeface="Arial"/>
                        <a:ea typeface="微软雅黑"/>
                        <a:cs typeface="+mn-cs"/>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Not 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4000" y="255600"/>
            <a:ext cx="8609012" cy="430875"/>
          </a:xfrm>
          <a:prstGeom prst="rect">
            <a:avLst/>
          </a:prstGeom>
        </p:spPr>
        <p:txBody>
          <a:bodyPr lIns="91427" tIns="45714" rIns="91427" bIns="45714" anchor="ctr">
            <a:spAutoFit/>
          </a:bodyPr>
          <a:lstStyle/>
          <a:p>
            <a:pPr eaLnBrk="0" hangingPunct="0">
              <a:defRPr/>
            </a:pPr>
            <a:r>
              <a:rPr lang="en-US" altLang="zh-CN" sz="2200" kern="0" dirty="0" smtClean="0">
                <a:solidFill>
                  <a:srgbClr val="0070C0"/>
                </a:solidFill>
                <a:latin typeface="Arial"/>
                <a:ea typeface="微软雅黑"/>
                <a:sym typeface="Arial"/>
              </a:rPr>
              <a:t>Major Differences Between 2600 V3</a:t>
            </a:r>
            <a:r>
              <a:rPr lang="zh-CN" altLang="en-US" sz="2200" kern="0" dirty="0" smtClean="0">
                <a:solidFill>
                  <a:srgbClr val="0070C0"/>
                </a:solidFill>
                <a:latin typeface="Arial"/>
                <a:ea typeface="微软雅黑"/>
                <a:sym typeface="Arial"/>
              </a:rPr>
              <a:t> </a:t>
            </a:r>
            <a:r>
              <a:rPr lang="en-US" altLang="zh-CN" sz="2200" kern="0" dirty="0" smtClean="0">
                <a:solidFill>
                  <a:srgbClr val="0070C0"/>
                </a:solidFill>
                <a:latin typeface="Arial"/>
                <a:ea typeface="微软雅黑"/>
                <a:sym typeface="Arial"/>
              </a:rPr>
              <a:t>and 5300 V3</a:t>
            </a:r>
            <a:endParaRPr lang="en-US" altLang="zh-CN" sz="2200" kern="0" dirty="0">
              <a:solidFill>
                <a:srgbClr val="0070C0"/>
              </a:solidFill>
              <a:latin typeface="Arial"/>
              <a:ea typeface="微软雅黑"/>
              <a:sym typeface="Arial"/>
            </a:endParaRPr>
          </a:p>
        </p:txBody>
      </p:sp>
      <p:graphicFrame>
        <p:nvGraphicFramePr>
          <p:cNvPr id="5" name="表格 4"/>
          <p:cNvGraphicFramePr>
            <a:graphicFrameLocks noGrp="1"/>
          </p:cNvGraphicFramePr>
          <p:nvPr>
            <p:extLst/>
          </p:nvPr>
        </p:nvGraphicFramePr>
        <p:xfrm>
          <a:off x="467544" y="916361"/>
          <a:ext cx="8074835" cy="2583695"/>
        </p:xfrm>
        <a:graphic>
          <a:graphicData uri="http://schemas.openxmlformats.org/drawingml/2006/table">
            <a:tbl>
              <a:tblPr firstRow="1" bandRow="1">
                <a:tableStyleId>{5C22544A-7EE6-4342-B048-85BDC9FD1C3A}</a:tableStyleId>
              </a:tblPr>
              <a:tblGrid>
                <a:gridCol w="2008222"/>
                <a:gridCol w="2951932"/>
                <a:gridCol w="3114681"/>
              </a:tblGrid>
              <a:tr h="224439">
                <a:tc>
                  <a:txBody>
                    <a:bodyPr/>
                    <a:lstStyle/>
                    <a:p>
                      <a:pPr algn="ctr"/>
                      <a:r>
                        <a:rPr lang="en-US" altLang="zh-CN" sz="1100" dirty="0" smtClean="0">
                          <a:latin typeface="Arial" pitchFamily="34" charset="0"/>
                          <a:ea typeface="微软雅黑"/>
                          <a:cs typeface="Arial" pitchFamily="34" charset="0"/>
                          <a:sym typeface="Arial"/>
                        </a:rPr>
                        <a:t>Key Feature</a:t>
                      </a:r>
                      <a:endParaRPr lang="zh-CN" altLang="en-US" sz="1100" dirty="0">
                        <a:latin typeface="Arial" pitchFamily="34" charset="0"/>
                        <a:ea typeface="微软雅黑"/>
                        <a:cs typeface="Arial" pitchFamily="34" charset="0"/>
                        <a:sym typeface="Arial"/>
                      </a:endParaRPr>
                    </a:p>
                  </a:txBody>
                  <a:tcPr marT="45734" marB="45734">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a:ea typeface="微软雅黑"/>
                          <a:sym typeface="Arial"/>
                        </a:rPr>
                        <a:t>2600 V3</a:t>
                      </a:r>
                      <a:endParaRPr lang="zh-CN" altLang="en-US" sz="1100" dirty="0">
                        <a:latin typeface="Arial"/>
                        <a:ea typeface="微软雅黑"/>
                        <a:sym typeface="Arial"/>
                      </a:endParaRPr>
                    </a:p>
                  </a:txBody>
                  <a:tcPr marT="45734" marB="45734">
                    <a:lnB w="635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1100" dirty="0" smtClean="0">
                          <a:latin typeface="Arial"/>
                          <a:ea typeface="微软雅黑"/>
                          <a:sym typeface="Arial"/>
                        </a:rPr>
                        <a:t>5300 V3</a:t>
                      </a:r>
                      <a:endParaRPr lang="zh-CN" altLang="en-US" sz="1100" dirty="0">
                        <a:latin typeface="Arial"/>
                        <a:ea typeface="微软雅黑"/>
                        <a:sym typeface="Arial"/>
                      </a:endParaRPr>
                    </a:p>
                  </a:txBody>
                  <a:tcPr marT="45734" marB="45734">
                    <a:lnB w="6350" cap="flat" cmpd="sng" algn="ctr">
                      <a:solidFill>
                        <a:schemeClr val="tx1"/>
                      </a:solidFill>
                      <a:prstDash val="solid"/>
                      <a:round/>
                      <a:headEnd type="none" w="med" len="med"/>
                      <a:tailEnd type="none" w="med" len="med"/>
                    </a:lnB>
                    <a:solidFill>
                      <a:srgbClr val="0070C0"/>
                    </a:solidFill>
                  </a:tcPr>
                </a:tc>
              </a:tr>
              <a:tr h="314230">
                <a:tc>
                  <a:txBody>
                    <a:bodyPr/>
                    <a:lstStyle/>
                    <a:p>
                      <a:r>
                        <a:rPr lang="en-US" altLang="zh-CN" sz="1000" b="1" dirty="0" smtClean="0">
                          <a:solidFill>
                            <a:schemeClr val="tx1"/>
                          </a:solidFill>
                          <a:latin typeface="Arial" pitchFamily="34" charset="0"/>
                          <a:ea typeface="微软雅黑"/>
                          <a:cs typeface="Arial" pitchFamily="34" charset="0"/>
                          <a:sym typeface="Arial"/>
                        </a:rPr>
                        <a:t>Hardware form</a:t>
                      </a:r>
                      <a:endParaRPr lang="zh-CN" altLang="en-US" sz="1000" b="1"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(3.5-inch</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12 disk</a:t>
                      </a:r>
                      <a:r>
                        <a:rPr lang="en-US" altLang="zh-CN" sz="1000" baseline="0" dirty="0" smtClean="0">
                          <a:solidFill>
                            <a:schemeClr val="tx1"/>
                          </a:solidFill>
                          <a:latin typeface="Arial" pitchFamily="34" charset="0"/>
                          <a:ea typeface="微软雅黑"/>
                          <a:cs typeface="Arial" pitchFamily="34" charset="0"/>
                          <a:sym typeface="Arial"/>
                        </a:rPr>
                        <a:t> slots, </a:t>
                      </a:r>
                      <a:r>
                        <a:rPr lang="en-US" altLang="zh-CN" sz="1000" dirty="0" smtClean="0">
                          <a:solidFill>
                            <a:schemeClr val="tx1"/>
                          </a:solidFill>
                          <a:latin typeface="Arial" pitchFamily="34" charset="0"/>
                          <a:ea typeface="微软雅黑"/>
                          <a:cs typeface="Arial" pitchFamily="34" charset="0"/>
                          <a:sym typeface="Arial"/>
                        </a:rPr>
                        <a:t>2.5-inch 25 disk slots)</a:t>
                      </a:r>
                      <a:endParaRPr lang="en-US" altLang="zh-CN" sz="1000" dirty="0" smtClean="0">
                        <a:solidFill>
                          <a:schemeClr val="tx1"/>
                        </a:solidFill>
                        <a:latin typeface="Arial"/>
                        <a:ea typeface="微软雅黑"/>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rgbClr val="C00000"/>
                          </a:solidFill>
                          <a:latin typeface="Arial"/>
                          <a:ea typeface="微软雅黑"/>
                          <a:sym typeface="Arial"/>
                        </a:rPr>
                        <a:t>Short</a:t>
                      </a:r>
                      <a:r>
                        <a:rPr lang="en-US" altLang="zh-CN" sz="1000" baseline="0" dirty="0" smtClean="0">
                          <a:solidFill>
                            <a:srgbClr val="C00000"/>
                          </a:solidFill>
                          <a:latin typeface="Arial"/>
                          <a:ea typeface="微软雅黑"/>
                          <a:sym typeface="Arial"/>
                        </a:rPr>
                        <a:t> disk enclosure</a:t>
                      </a:r>
                      <a:endParaRPr lang="zh-CN" altLang="en-US" sz="1000" dirty="0">
                        <a:solidFill>
                          <a:srgbClr val="C00000"/>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2U</a:t>
                      </a:r>
                      <a:r>
                        <a:rPr lang="zh-CN" altLang="en-US" sz="100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disk and controller integration (3.5-inch</a:t>
                      </a:r>
                      <a:r>
                        <a:rPr lang="en-US" altLang="zh-CN" sz="1000" baseline="0" dirty="0" smtClean="0">
                          <a:solidFill>
                            <a:schemeClr val="tx1"/>
                          </a:solidFill>
                          <a:latin typeface="Arial" pitchFamily="34" charset="0"/>
                          <a:ea typeface="微软雅黑"/>
                          <a:cs typeface="Arial" pitchFamily="34" charset="0"/>
                          <a:sym typeface="Arial"/>
                        </a:rPr>
                        <a:t> </a:t>
                      </a:r>
                      <a:r>
                        <a:rPr lang="en-US" altLang="zh-CN" sz="1000" dirty="0" smtClean="0">
                          <a:solidFill>
                            <a:schemeClr val="tx1"/>
                          </a:solidFill>
                          <a:latin typeface="Arial" pitchFamily="34" charset="0"/>
                          <a:ea typeface="微软雅黑"/>
                          <a:cs typeface="Arial" pitchFamily="34" charset="0"/>
                          <a:sym typeface="Arial"/>
                        </a:rPr>
                        <a:t>12 disk</a:t>
                      </a:r>
                      <a:r>
                        <a:rPr lang="en-US" altLang="zh-CN" sz="1000" baseline="0" dirty="0" smtClean="0">
                          <a:solidFill>
                            <a:schemeClr val="tx1"/>
                          </a:solidFill>
                          <a:latin typeface="Arial" pitchFamily="34" charset="0"/>
                          <a:ea typeface="微软雅黑"/>
                          <a:cs typeface="Arial" pitchFamily="34" charset="0"/>
                          <a:sym typeface="Arial"/>
                        </a:rPr>
                        <a:t> slots, </a:t>
                      </a:r>
                      <a:r>
                        <a:rPr lang="en-US" altLang="zh-CN" sz="1000" dirty="0" smtClean="0">
                          <a:solidFill>
                            <a:schemeClr val="tx1"/>
                          </a:solidFill>
                          <a:latin typeface="Arial" pitchFamily="34" charset="0"/>
                          <a:ea typeface="微软雅黑"/>
                          <a:cs typeface="Arial" pitchFamily="34" charset="0"/>
                          <a:sym typeface="Arial"/>
                        </a:rPr>
                        <a:t>2.5-inch 25 disk slots)</a:t>
                      </a:r>
                      <a:endParaRPr lang="en-US" altLang="zh-CN" sz="1000" dirty="0" smtClean="0">
                        <a:solidFill>
                          <a:schemeClr val="tx1"/>
                        </a:solidFill>
                        <a:latin typeface="Arial"/>
                        <a:ea typeface="微软雅黑"/>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rgbClr val="C00000"/>
                          </a:solidFill>
                          <a:latin typeface="Arial"/>
                          <a:ea typeface="微软雅黑"/>
                          <a:sym typeface="Arial"/>
                        </a:rPr>
                        <a:t>Long </a:t>
                      </a:r>
                      <a:r>
                        <a:rPr lang="en-US" altLang="zh-CN" sz="1000" baseline="0" dirty="0" smtClean="0">
                          <a:solidFill>
                            <a:srgbClr val="C00000"/>
                          </a:solidFill>
                          <a:latin typeface="Arial"/>
                          <a:ea typeface="微软雅黑"/>
                          <a:sym typeface="Arial"/>
                        </a:rPr>
                        <a:t>disk enclosure</a:t>
                      </a:r>
                      <a:endParaRPr lang="zh-CN" altLang="en-US" sz="1000" dirty="0">
                        <a:solidFill>
                          <a:srgbClr val="C00000"/>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43247">
                <a:tc>
                  <a:txBody>
                    <a:bodyPr/>
                    <a:lstStyle/>
                    <a:p>
                      <a:r>
                        <a:rPr lang="en-US" altLang="zh-CN" sz="1000" b="1" dirty="0" smtClean="0">
                          <a:solidFill>
                            <a:schemeClr val="tx1"/>
                          </a:solidFill>
                          <a:latin typeface="Arial"/>
                          <a:ea typeface="微软雅黑"/>
                          <a:sym typeface="Arial"/>
                        </a:rPr>
                        <a:t>Host interface types</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GE, 8G FC, 16G FC, 10GE/FCOE</a:t>
                      </a: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GE,</a:t>
                      </a:r>
                      <a:r>
                        <a:rPr lang="en-US" altLang="zh-CN" sz="1000" baseline="0" dirty="0" smtClean="0">
                          <a:solidFill>
                            <a:schemeClr val="tx1"/>
                          </a:solidFill>
                          <a:latin typeface="Arial"/>
                          <a:ea typeface="微软雅黑"/>
                          <a:sym typeface="Arial"/>
                        </a:rPr>
                        <a:t> </a:t>
                      </a:r>
                      <a:r>
                        <a:rPr lang="en-US" altLang="zh-CN" sz="1000" dirty="0" smtClean="0">
                          <a:solidFill>
                            <a:schemeClr val="tx1"/>
                          </a:solidFill>
                          <a:latin typeface="Arial"/>
                          <a:ea typeface="微软雅黑"/>
                          <a:sym typeface="Arial"/>
                        </a:rPr>
                        <a:t>8G FC, 16G FC, 10GE/FCOE, </a:t>
                      </a:r>
                      <a:r>
                        <a:rPr lang="en-US" altLang="zh-CN" sz="1000" kern="1200" dirty="0" smtClean="0">
                          <a:solidFill>
                            <a:srgbClr val="C00000"/>
                          </a:solidFill>
                          <a:latin typeface="Arial"/>
                          <a:ea typeface="微软雅黑"/>
                          <a:cs typeface="+mn-cs"/>
                        </a:rPr>
                        <a:t>56Gbps InfiniBand</a:t>
                      </a:r>
                      <a:endParaRPr lang="en-US" altLang="zh-CN" sz="1000" dirty="0" smtClean="0">
                        <a:solidFill>
                          <a:srgbClr val="C00000"/>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43247">
                <a:tc>
                  <a:txBody>
                    <a:bodyPr/>
                    <a:lstStyle/>
                    <a:p>
                      <a:r>
                        <a:rPr lang="en-US" altLang="zh-CN" sz="1000" b="1" dirty="0" smtClean="0">
                          <a:solidFill>
                            <a:schemeClr val="tx1"/>
                          </a:solidFill>
                          <a:latin typeface="Arial"/>
                          <a:ea typeface="微软雅黑"/>
                          <a:sym typeface="Arial"/>
                        </a:rPr>
                        <a:t>Backend</a:t>
                      </a:r>
                      <a:r>
                        <a:rPr lang="en-US" altLang="zh-CN" sz="1000" b="1" baseline="0" dirty="0" smtClean="0">
                          <a:solidFill>
                            <a:schemeClr val="tx1"/>
                          </a:solidFill>
                          <a:latin typeface="Arial"/>
                          <a:ea typeface="微软雅黑"/>
                          <a:sym typeface="Arial"/>
                        </a:rPr>
                        <a:t> interface types</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On-board</a:t>
                      </a:r>
                      <a:r>
                        <a:rPr lang="en-US" altLang="zh-CN" sz="1000" baseline="0" dirty="0" smtClean="0">
                          <a:solidFill>
                            <a:schemeClr val="tx1"/>
                          </a:solidFill>
                          <a:latin typeface="Arial"/>
                          <a:ea typeface="微软雅黑"/>
                          <a:sym typeface="Arial"/>
                        </a:rPr>
                        <a:t> </a:t>
                      </a:r>
                      <a:r>
                        <a:rPr lang="en-US" altLang="zh-CN" sz="1000" dirty="0" smtClean="0">
                          <a:solidFill>
                            <a:schemeClr val="tx1"/>
                          </a:solidFill>
                          <a:latin typeface="Arial"/>
                          <a:ea typeface="微软雅黑"/>
                          <a:sym typeface="Arial"/>
                        </a:rPr>
                        <a:t>12G SAS</a:t>
                      </a: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On-board</a:t>
                      </a:r>
                      <a:r>
                        <a:rPr lang="en-US" altLang="zh-CN" sz="1000" baseline="0" dirty="0" smtClean="0">
                          <a:solidFill>
                            <a:schemeClr val="tx1"/>
                          </a:solidFill>
                          <a:latin typeface="Arial"/>
                          <a:ea typeface="微软雅黑"/>
                          <a:sym typeface="Arial"/>
                        </a:rPr>
                        <a:t> </a:t>
                      </a:r>
                      <a:r>
                        <a:rPr lang="en-US" altLang="zh-CN" sz="1000" dirty="0" smtClean="0">
                          <a:solidFill>
                            <a:schemeClr val="tx1"/>
                          </a:solidFill>
                          <a:latin typeface="Arial"/>
                          <a:ea typeface="微软雅黑"/>
                          <a:sym typeface="Arial"/>
                        </a:rPr>
                        <a:t>12G SAS + </a:t>
                      </a:r>
                      <a:r>
                        <a:rPr lang="en-US" altLang="zh-CN" sz="1000" dirty="0" smtClean="0">
                          <a:solidFill>
                            <a:srgbClr val="C00000"/>
                          </a:solidFill>
                          <a:latin typeface="Arial"/>
                          <a:ea typeface="微软雅黑"/>
                          <a:sym typeface="Arial"/>
                        </a:rPr>
                        <a:t>12G SAS extended</a:t>
                      </a:r>
                      <a:r>
                        <a:rPr lang="en-US" altLang="zh-CN" sz="1000" baseline="0" dirty="0" smtClean="0">
                          <a:solidFill>
                            <a:srgbClr val="C00000"/>
                          </a:solidFill>
                          <a:latin typeface="Arial"/>
                          <a:ea typeface="微软雅黑"/>
                          <a:sym typeface="Arial"/>
                        </a:rPr>
                        <a:t> card</a:t>
                      </a:r>
                      <a:endParaRPr lang="en-US" altLang="zh-CN" sz="1000" dirty="0" smtClean="0">
                        <a:solidFill>
                          <a:srgbClr val="C00000"/>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26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High-density</a:t>
                      </a:r>
                      <a:r>
                        <a:rPr lang="en-US" altLang="zh-CN" sz="1000" b="1" baseline="0" dirty="0" smtClean="0">
                          <a:solidFill>
                            <a:schemeClr val="tx1"/>
                          </a:solidFill>
                          <a:latin typeface="Arial"/>
                          <a:ea typeface="微软雅黑"/>
                          <a:sym typeface="Arial"/>
                        </a:rPr>
                        <a:t> disks</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Not 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pitchFamily="34" charset="0"/>
                          <a:ea typeface="微软雅黑"/>
                          <a:cs typeface="Arial" pitchFamily="34" charset="0"/>
                          <a:sym typeface="Arial"/>
                        </a:rPr>
                        <a:t>Support</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26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Smart acceleration module (dedup and compression)</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pitchFamily="34" charset="0"/>
                          <a:ea typeface="微软雅黑"/>
                          <a:cs typeface="Arial" pitchFamily="34" charset="0"/>
                          <a:sym typeface="Arial"/>
                        </a:rPr>
                        <a:t>Not support</a:t>
                      </a:r>
                      <a:endParaRPr lang="zh-CN" altLang="en-US" sz="1000" dirty="0">
                        <a:solidFill>
                          <a:schemeClr val="tx1"/>
                        </a:solidFill>
                        <a:latin typeface="Arial" pitchFamily="34" charset="0"/>
                        <a:ea typeface="微软雅黑"/>
                        <a:cs typeface="Arial" pitchFamily="34" charset="0"/>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pitchFamily="34" charset="0"/>
                          <a:ea typeface="微软雅黑"/>
                          <a:cs typeface="Arial" pitchFamily="34" charset="0"/>
                          <a:sym typeface="Arial"/>
                        </a:rPr>
                        <a:t>Support</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11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chemeClr val="tx1"/>
                          </a:solidFill>
                          <a:latin typeface="Arial"/>
                          <a:ea typeface="微软雅黑"/>
                          <a:sym typeface="Arial"/>
                        </a:rPr>
                        <a:t>Power</a:t>
                      </a:r>
                      <a:r>
                        <a:rPr lang="en-US" altLang="zh-CN" sz="1000" b="1" baseline="0" dirty="0" smtClean="0">
                          <a:solidFill>
                            <a:schemeClr val="tx1"/>
                          </a:solidFill>
                          <a:latin typeface="Arial"/>
                          <a:ea typeface="微软雅黑"/>
                          <a:sym typeface="Arial"/>
                        </a:rPr>
                        <a:t> redundancy</a:t>
                      </a:r>
                      <a:endParaRPr lang="zh-CN" altLang="en-US" sz="1000" b="1"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solidFill>
                          <a:latin typeface="Arial"/>
                          <a:ea typeface="微软雅黑"/>
                          <a:cs typeface="+mn-cs"/>
                          <a:sym typeface="Arial"/>
                        </a:rPr>
                        <a:t>CBU (electricity storage on super capacitor,</a:t>
                      </a:r>
                      <a:r>
                        <a:rPr lang="en-US" altLang="zh-CN" sz="1000" kern="1200" baseline="0" dirty="0" smtClean="0">
                          <a:solidFill>
                            <a:schemeClr val="tx1"/>
                          </a:solidFill>
                          <a:latin typeface="Arial"/>
                          <a:ea typeface="微软雅黑"/>
                          <a:cs typeface="+mn-cs"/>
                          <a:sym typeface="Arial"/>
                        </a:rPr>
                        <a:t> free-of-maintenance in five years)</a:t>
                      </a:r>
                      <a:endParaRPr lang="zh-CN" altLang="en-US" sz="1000" kern="1200" dirty="0">
                        <a:solidFill>
                          <a:schemeClr val="tx1"/>
                        </a:solidFill>
                        <a:latin typeface="Arial"/>
                        <a:ea typeface="微软雅黑"/>
                        <a:cs typeface="+mn-cs"/>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Arial"/>
                          <a:ea typeface="微软雅黑"/>
                          <a:sym typeface="Arial"/>
                        </a:rPr>
                        <a:t>BBU</a:t>
                      </a:r>
                      <a:r>
                        <a:rPr lang="zh-CN" altLang="en-US" sz="1000" baseline="0" dirty="0" smtClean="0">
                          <a:solidFill>
                            <a:schemeClr val="tx1"/>
                          </a:solidFill>
                          <a:latin typeface="Arial"/>
                          <a:ea typeface="微软雅黑"/>
                          <a:sym typeface="Arial"/>
                        </a:rPr>
                        <a:t> </a:t>
                      </a:r>
                      <a:r>
                        <a:rPr lang="en-US" altLang="zh-CN" sz="1000" baseline="0" dirty="0" smtClean="0">
                          <a:solidFill>
                            <a:schemeClr val="tx1"/>
                          </a:solidFill>
                          <a:latin typeface="Arial"/>
                          <a:ea typeface="微软雅黑"/>
                          <a:sym typeface="Arial"/>
                        </a:rPr>
                        <a:t>(electricity storage on batteries)</a:t>
                      </a:r>
                      <a:endParaRPr lang="zh-CN" altLang="en-US" sz="1000" dirty="0">
                        <a:solidFill>
                          <a:schemeClr val="tx1"/>
                        </a:solidFill>
                        <a:latin typeface="Arial"/>
                        <a:ea typeface="微软雅黑"/>
                        <a:sym typeface="Arial"/>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318065001"/>
      </p:ext>
    </p:extLst>
  </p:cSld>
  <p:clrMapOvr>
    <a:masterClrMapping/>
  </p:clrMapOvr>
  <p:transition advClick="0" advTm="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335342" y="263696"/>
            <a:ext cx="8125090" cy="652664"/>
          </a:xfrm>
        </p:spPr>
        <p:txBody>
          <a:bodyPr/>
          <a:lstStyle/>
          <a:p>
            <a:pPr algn="l" rtl="0" eaLnBrk="1" fontAlgn="base" latinLnBrk="0" hangingPunct="1"/>
            <a:r>
              <a:rPr lang="en-US" altLang="zh-CN" sz="2200" dirty="0" smtClean="0">
                <a:solidFill>
                  <a:srgbClr val="0070C0"/>
                </a:solidFill>
                <a:latin typeface="Arial"/>
                <a:ea typeface="微软雅黑"/>
                <a:cs typeface="Arial"/>
                <a:sym typeface="Arial"/>
              </a:rPr>
              <a:t>Quotation Elements of V3 Entry-level Storage Products</a:t>
            </a:r>
            <a:endParaRPr lang="zh-CN" altLang="zh-CN" sz="2200" dirty="0" smtClean="0">
              <a:solidFill>
                <a:srgbClr val="0070C0"/>
              </a:solidFill>
              <a:latin typeface="Arial"/>
              <a:ea typeface="微软雅黑"/>
              <a:sym typeface="Arial"/>
            </a:endParaRPr>
          </a:p>
        </p:txBody>
      </p:sp>
      <p:sp>
        <p:nvSpPr>
          <p:cNvPr id="28" name="Rectangle 33"/>
          <p:cNvSpPr>
            <a:spLocks noChangeArrowheads="1"/>
          </p:cNvSpPr>
          <p:nvPr/>
        </p:nvSpPr>
        <p:spPr bwMode="auto">
          <a:xfrm>
            <a:off x="3774820" y="2610808"/>
            <a:ext cx="4072766"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Interface card/optical fiber/Mini SAS cable</a:t>
            </a:r>
            <a:endParaRPr lang="zh-CN" altLang="en-US" sz="1400" dirty="0">
              <a:latin typeface="Arial"/>
              <a:ea typeface="微软雅黑"/>
              <a:sym typeface="Arial"/>
            </a:endParaRPr>
          </a:p>
        </p:txBody>
      </p:sp>
      <p:sp>
        <p:nvSpPr>
          <p:cNvPr id="29" name="Rectangle 33"/>
          <p:cNvSpPr>
            <a:spLocks noChangeArrowheads="1"/>
          </p:cNvSpPr>
          <p:nvPr/>
        </p:nvSpPr>
        <p:spPr bwMode="auto">
          <a:xfrm>
            <a:off x="3774820" y="944530"/>
            <a:ext cx="4072766"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Specifications (AC/DC, cache size)</a:t>
            </a:r>
            <a:endParaRPr lang="zh-CN" altLang="en-US" sz="1400" dirty="0">
              <a:latin typeface="Arial"/>
              <a:ea typeface="微软雅黑"/>
              <a:sym typeface="Arial"/>
            </a:endParaRPr>
          </a:p>
        </p:txBody>
      </p:sp>
      <p:sp>
        <p:nvSpPr>
          <p:cNvPr id="30" name="Rectangle 33"/>
          <p:cNvSpPr>
            <a:spLocks noChangeArrowheads="1"/>
          </p:cNvSpPr>
          <p:nvPr/>
        </p:nvSpPr>
        <p:spPr bwMode="auto">
          <a:xfrm>
            <a:off x="3774820" y="1588278"/>
            <a:ext cx="4072766"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Disk unit (SAS/NL SAS/SSD)</a:t>
            </a:r>
            <a:endParaRPr lang="zh-CN" altLang="en-US" sz="1400" dirty="0">
              <a:latin typeface="Arial"/>
              <a:ea typeface="微软雅黑"/>
              <a:sym typeface="Arial"/>
            </a:endParaRPr>
          </a:p>
        </p:txBody>
      </p:sp>
      <p:sp>
        <p:nvSpPr>
          <p:cNvPr id="32" name="Rectangle 33"/>
          <p:cNvSpPr>
            <a:spLocks noChangeArrowheads="1"/>
          </p:cNvSpPr>
          <p:nvPr/>
        </p:nvSpPr>
        <p:spPr bwMode="auto">
          <a:xfrm>
            <a:off x="3774820" y="2030568"/>
            <a:ext cx="4072766"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Disk enclosure</a:t>
            </a:r>
            <a:endParaRPr lang="zh-CN" altLang="en-US" sz="1400" dirty="0" smtClean="0">
              <a:latin typeface="Arial"/>
              <a:ea typeface="微软雅黑"/>
              <a:sym typeface="Arial"/>
            </a:endParaRPr>
          </a:p>
        </p:txBody>
      </p:sp>
      <p:sp>
        <p:nvSpPr>
          <p:cNvPr id="33" name="Rectangle 33"/>
          <p:cNvSpPr>
            <a:spLocks noChangeArrowheads="1"/>
          </p:cNvSpPr>
          <p:nvPr/>
        </p:nvSpPr>
        <p:spPr bwMode="auto">
          <a:xfrm>
            <a:off x="3774820" y="3311756"/>
            <a:ext cx="4072766"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Modem/cabinet/switch</a:t>
            </a:r>
            <a:endParaRPr lang="zh-CN" altLang="en-US" sz="1400" dirty="0">
              <a:latin typeface="Arial"/>
              <a:ea typeface="微软雅黑"/>
              <a:sym typeface="Arial"/>
            </a:endParaRPr>
          </a:p>
        </p:txBody>
      </p:sp>
      <p:grpSp>
        <p:nvGrpSpPr>
          <p:cNvPr id="2" name="组合 33"/>
          <p:cNvGrpSpPr/>
          <p:nvPr/>
        </p:nvGrpSpPr>
        <p:grpSpPr>
          <a:xfrm>
            <a:off x="708076" y="2440955"/>
            <a:ext cx="1872208" cy="644356"/>
            <a:chOff x="7139780" y="124272"/>
            <a:chExt cx="1872208" cy="745939"/>
          </a:xfrm>
        </p:grpSpPr>
        <p:pic>
          <p:nvPicPr>
            <p:cNvPr id="35"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6" name="TextBox 35"/>
            <p:cNvSpPr txBox="1"/>
            <p:nvPr/>
          </p:nvSpPr>
          <p:spPr>
            <a:xfrm>
              <a:off x="7139780" y="193246"/>
              <a:ext cx="1872208" cy="676965"/>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Interface card and cable</a:t>
              </a:r>
              <a:endParaRPr lang="zh-CN" altLang="en-US" sz="1600" b="1" dirty="0">
                <a:solidFill>
                  <a:schemeClr val="bg1"/>
                </a:solidFill>
                <a:latin typeface="Arial"/>
                <a:ea typeface="微软雅黑"/>
                <a:sym typeface="Arial"/>
              </a:endParaRPr>
            </a:p>
          </p:txBody>
        </p:sp>
      </p:grpSp>
      <p:grpSp>
        <p:nvGrpSpPr>
          <p:cNvPr id="3" name="组合 36"/>
          <p:cNvGrpSpPr/>
          <p:nvPr/>
        </p:nvGrpSpPr>
        <p:grpSpPr>
          <a:xfrm>
            <a:off x="708076" y="827429"/>
            <a:ext cx="1872208" cy="601698"/>
            <a:chOff x="7139780" y="124272"/>
            <a:chExt cx="1872208" cy="696556"/>
          </a:xfrm>
        </p:grpSpPr>
        <p:pic>
          <p:nvPicPr>
            <p:cNvPr id="38"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9" name="TextBox 38"/>
            <p:cNvSpPr txBox="1"/>
            <p:nvPr/>
          </p:nvSpPr>
          <p:spPr>
            <a:xfrm>
              <a:off x="7139780" y="143863"/>
              <a:ext cx="1872208" cy="676965"/>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Controller enclosure</a:t>
              </a:r>
              <a:endParaRPr lang="zh-CN" altLang="en-US" sz="1600" b="1" dirty="0">
                <a:solidFill>
                  <a:schemeClr val="bg1"/>
                </a:solidFill>
                <a:latin typeface="Arial"/>
                <a:ea typeface="微软雅黑"/>
                <a:sym typeface="Arial"/>
              </a:endParaRPr>
            </a:p>
          </p:txBody>
        </p:sp>
      </p:grpSp>
      <p:grpSp>
        <p:nvGrpSpPr>
          <p:cNvPr id="4" name="组合 39"/>
          <p:cNvGrpSpPr/>
          <p:nvPr/>
        </p:nvGrpSpPr>
        <p:grpSpPr>
          <a:xfrm>
            <a:off x="708076" y="1619011"/>
            <a:ext cx="1872208" cy="597600"/>
            <a:chOff x="7139780" y="124272"/>
            <a:chExt cx="1872208" cy="691812"/>
          </a:xfrm>
        </p:grpSpPr>
        <p:pic>
          <p:nvPicPr>
            <p:cNvPr id="4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2" name="TextBox 41"/>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Storage unit</a:t>
              </a:r>
              <a:endParaRPr lang="zh-CN" altLang="en-US" sz="1600" b="1" dirty="0">
                <a:solidFill>
                  <a:schemeClr val="bg1"/>
                </a:solidFill>
                <a:latin typeface="Arial"/>
                <a:ea typeface="微软雅黑"/>
                <a:sym typeface="Arial"/>
              </a:endParaRPr>
            </a:p>
          </p:txBody>
        </p:sp>
      </p:grpSp>
      <p:grpSp>
        <p:nvGrpSpPr>
          <p:cNvPr id="5" name="组合 42"/>
          <p:cNvGrpSpPr/>
          <p:nvPr/>
        </p:nvGrpSpPr>
        <p:grpSpPr>
          <a:xfrm>
            <a:off x="708076" y="3184382"/>
            <a:ext cx="1872208" cy="621009"/>
            <a:chOff x="7139780" y="124272"/>
            <a:chExt cx="1872208" cy="718911"/>
          </a:xfrm>
        </p:grpSpPr>
        <p:pic>
          <p:nvPicPr>
            <p:cNvPr id="44"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5" name="TextBox 44"/>
            <p:cNvSpPr txBox="1"/>
            <p:nvPr/>
          </p:nvSpPr>
          <p:spPr>
            <a:xfrm>
              <a:off x="7139780" y="166218"/>
              <a:ext cx="1872208" cy="676965"/>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Mapping devices (optional)</a:t>
              </a:r>
              <a:endParaRPr lang="zh-CN" altLang="en-US" sz="1600" b="1" dirty="0">
                <a:solidFill>
                  <a:schemeClr val="bg1"/>
                </a:solidFill>
                <a:latin typeface="Arial"/>
                <a:ea typeface="微软雅黑"/>
                <a:sym typeface="Arial"/>
              </a:endParaRPr>
            </a:p>
          </p:txBody>
        </p:sp>
      </p:grpSp>
      <p:grpSp>
        <p:nvGrpSpPr>
          <p:cNvPr id="6" name="组合 45"/>
          <p:cNvGrpSpPr/>
          <p:nvPr/>
        </p:nvGrpSpPr>
        <p:grpSpPr>
          <a:xfrm>
            <a:off x="708076" y="3919160"/>
            <a:ext cx="1872208" cy="606311"/>
            <a:chOff x="7139780" y="124272"/>
            <a:chExt cx="1872208" cy="701896"/>
          </a:xfrm>
        </p:grpSpPr>
        <p:pic>
          <p:nvPicPr>
            <p:cNvPr id="47"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8" name="TextBox 47"/>
            <p:cNvSpPr txBox="1"/>
            <p:nvPr/>
          </p:nvSpPr>
          <p:spPr>
            <a:xfrm>
              <a:off x="7139780" y="149203"/>
              <a:ext cx="1872208" cy="676965"/>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Value-added software</a:t>
              </a:r>
              <a:endParaRPr lang="zh-CN" altLang="en-US" sz="1600" b="1" dirty="0">
                <a:solidFill>
                  <a:schemeClr val="bg1"/>
                </a:solidFill>
                <a:latin typeface="Arial"/>
                <a:ea typeface="微软雅黑"/>
                <a:sym typeface="Arial"/>
              </a:endParaRPr>
            </a:p>
          </p:txBody>
        </p:sp>
      </p:grpSp>
      <p:pic>
        <p:nvPicPr>
          <p:cNvPr id="57" name="Picture 15" descr="箭头第4P"/>
          <p:cNvPicPr>
            <a:picLocks noChangeAspect="1" noChangeArrowheads="1"/>
          </p:cNvPicPr>
          <p:nvPr/>
        </p:nvPicPr>
        <p:blipFill>
          <a:blip r:embed="rId4" cstate="print"/>
          <a:srcRect/>
          <a:stretch>
            <a:fillRect/>
          </a:stretch>
        </p:blipFill>
        <p:spPr bwMode="auto">
          <a:xfrm>
            <a:off x="2195736" y="1697857"/>
            <a:ext cx="1224136" cy="518754"/>
          </a:xfrm>
          <a:prstGeom prst="rect">
            <a:avLst/>
          </a:prstGeom>
          <a:noFill/>
          <a:ln w="9525">
            <a:noFill/>
            <a:miter lim="800000"/>
            <a:headEnd/>
            <a:tailEnd/>
          </a:ln>
        </p:spPr>
      </p:pic>
      <p:pic>
        <p:nvPicPr>
          <p:cNvPr id="58" name="Picture 15" descr="箭头第4P"/>
          <p:cNvPicPr>
            <a:picLocks noChangeAspect="1" noChangeArrowheads="1"/>
          </p:cNvPicPr>
          <p:nvPr/>
        </p:nvPicPr>
        <p:blipFill>
          <a:blip r:embed="rId4" cstate="print"/>
          <a:srcRect/>
          <a:stretch>
            <a:fillRect/>
          </a:stretch>
        </p:blipFill>
        <p:spPr bwMode="auto">
          <a:xfrm>
            <a:off x="2195736" y="3940696"/>
            <a:ext cx="1224136" cy="518754"/>
          </a:xfrm>
          <a:prstGeom prst="rect">
            <a:avLst/>
          </a:prstGeom>
          <a:noFill/>
          <a:ln w="9525">
            <a:noFill/>
            <a:miter lim="800000"/>
            <a:headEnd/>
            <a:tailEnd/>
          </a:ln>
        </p:spPr>
      </p:pic>
      <p:pic>
        <p:nvPicPr>
          <p:cNvPr id="59" name="Picture 15" descr="箭头第4P"/>
          <p:cNvPicPr>
            <a:picLocks noChangeAspect="1" noChangeArrowheads="1"/>
          </p:cNvPicPr>
          <p:nvPr/>
        </p:nvPicPr>
        <p:blipFill>
          <a:blip r:embed="rId4" cstate="print"/>
          <a:srcRect/>
          <a:stretch>
            <a:fillRect/>
          </a:stretch>
        </p:blipFill>
        <p:spPr bwMode="auto">
          <a:xfrm>
            <a:off x="2195736" y="3277926"/>
            <a:ext cx="1224136" cy="518754"/>
          </a:xfrm>
          <a:prstGeom prst="rect">
            <a:avLst/>
          </a:prstGeom>
          <a:noFill/>
          <a:ln w="9525">
            <a:noFill/>
            <a:miter lim="800000"/>
            <a:headEnd/>
            <a:tailEnd/>
          </a:ln>
        </p:spPr>
      </p:pic>
      <p:pic>
        <p:nvPicPr>
          <p:cNvPr id="60" name="Picture 15" descr="箭头第4P"/>
          <p:cNvPicPr>
            <a:picLocks noChangeAspect="1" noChangeArrowheads="1"/>
          </p:cNvPicPr>
          <p:nvPr/>
        </p:nvPicPr>
        <p:blipFill>
          <a:blip r:embed="rId4" cstate="print"/>
          <a:srcRect/>
          <a:stretch>
            <a:fillRect/>
          </a:stretch>
        </p:blipFill>
        <p:spPr bwMode="auto">
          <a:xfrm>
            <a:off x="2195736" y="870501"/>
            <a:ext cx="1224136" cy="518754"/>
          </a:xfrm>
          <a:prstGeom prst="rect">
            <a:avLst/>
          </a:prstGeom>
          <a:noFill/>
          <a:ln w="9525">
            <a:noFill/>
            <a:miter lim="800000"/>
            <a:headEnd/>
            <a:tailEnd/>
          </a:ln>
        </p:spPr>
      </p:pic>
      <p:pic>
        <p:nvPicPr>
          <p:cNvPr id="61" name="Picture 15" descr="箭头第4P"/>
          <p:cNvPicPr>
            <a:picLocks noChangeAspect="1" noChangeArrowheads="1"/>
          </p:cNvPicPr>
          <p:nvPr/>
        </p:nvPicPr>
        <p:blipFill>
          <a:blip r:embed="rId4" cstate="print"/>
          <a:srcRect/>
          <a:stretch>
            <a:fillRect/>
          </a:stretch>
        </p:blipFill>
        <p:spPr bwMode="auto">
          <a:xfrm>
            <a:off x="2204925" y="2540764"/>
            <a:ext cx="1224136" cy="518754"/>
          </a:xfrm>
          <a:prstGeom prst="rect">
            <a:avLst/>
          </a:prstGeom>
          <a:noFill/>
          <a:ln w="9525">
            <a:noFill/>
            <a:miter lim="800000"/>
            <a:headEnd/>
            <a:tailEnd/>
          </a:ln>
        </p:spPr>
      </p:pic>
      <p:sp>
        <p:nvSpPr>
          <p:cNvPr id="62" name="Rectangle 33"/>
          <p:cNvSpPr>
            <a:spLocks noChangeArrowheads="1"/>
          </p:cNvSpPr>
          <p:nvPr/>
        </p:nvSpPr>
        <p:spPr bwMode="auto">
          <a:xfrm>
            <a:off x="3774820" y="4012704"/>
            <a:ext cx="4072766"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Value added storage features (mandatory for the block basic package, and optional for others)</a:t>
            </a:r>
            <a:endParaRPr lang="zh-CN" altLang="en-US" sz="1400" dirty="0">
              <a:latin typeface="Arial"/>
              <a:ea typeface="微软雅黑"/>
              <a:sym typeface="Arial"/>
            </a:endParaRPr>
          </a:p>
        </p:txBody>
      </p:sp>
    </p:spTree>
  </p:cSld>
  <p:clrMapOvr>
    <a:masterClrMapping/>
  </p:clrMapOvr>
  <p:transition advTm="55538">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5529</TotalTime>
  <Words>2629</Words>
  <Application>Microsoft Office PowerPoint</Application>
  <PresentationFormat>自定义</PresentationFormat>
  <Paragraphs>354</Paragraphs>
  <Slides>18</Slides>
  <Notes>18</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Quotation Elements of V3 Entry-level Storage Products</vt:lpstr>
      <vt:lpstr>幻灯片 10</vt:lpstr>
      <vt:lpstr>幻灯片 11</vt:lpstr>
      <vt:lpstr>Notes about Selecting OceanStor V3 Entry-level Storage Interface Cards</vt:lpstr>
      <vt:lpstr>幻灯片 13</vt:lpstr>
      <vt:lpstr>幻灯片 14</vt:lpstr>
      <vt:lpstr>Service Quotation Policy: Installation + Hardware Warranty + Software Warranty (Mandatory)</vt:lpstr>
      <vt:lpstr>Service Quotation Policy: Installation + Hardware Warranty + Software Warranty (Mandatory)</vt:lpstr>
      <vt:lpstr>Service Quotation Guide</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dc:creator>
  <cp:lastModifiedBy>h00254799</cp:lastModifiedBy>
  <cp:revision>487</cp:revision>
  <dcterms:created xsi:type="dcterms:W3CDTF">2014-05-29T13:04:29Z</dcterms:created>
  <dcterms:modified xsi:type="dcterms:W3CDTF">2016-09-21T09:32:29Z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(4)pEkvyk7zG+FjKNds/BsC2lzTQ4d3eJhca0symHw2NWbzSqT8jRr6npH3XZdUOxdDjZyYOlP/_x000d_
Aa0G0JklgL8M/e5tEdq/VD/jZAbP/VBK3ry5RjPkmck5hgbNWXNvwBhNGZT4lqNuai6wPEED_x000d_
ZhlI0yk+UQ198I+gLl89jqftUiH+J21QaIYTVMDmvDE0TkyhP/Bopd2YO2g79fH1MQQ071EC_x000d_
28HvLCYB8w9bi/mHt+</vt:lpwstr>
  </property>
  <property fmtid="{D5CDD505-2E9C-101B-9397-08002B2CF9AE}" pid="3" name="_new_ms_pID_725431">
    <vt:lpwstr>t7sqsQP18pc08C10d7vi++RAQrGLkBSb4SUuWim0zQA4L/QvEhI8Po_x000d_
gSCBop+2N321RcoyCMNVmJy7r+KiSLWZ1gRPgotkn9/Q3OXgaxjY4ouaEMjPIJJjUvy1hyip_x000d_
a4xhYNVmHT6EPIBUTBJGx8vO+uXdsxCRkMv1kzMpPlnGZ/Cm8Y+4Ra+uhmwwsOgG8QFmvzS4_x000d_
f06JO+4RUWsafmUiYyYD47C5WNgfn4Arljqb</vt:lpwstr>
  </property>
  <property fmtid="{D5CDD505-2E9C-101B-9397-08002B2CF9AE}" pid="4" name="_new_ms_pID_725432">
    <vt:lpwstr>4BcFmE0rmSEwjKSZuwfjvM5QKjdVBMRgn8wX_x000d_
5W60+pKaqop2CY8z2hin7t4bpsCpKAGsI8rdw7Gxgn4adtZZp/J9Lctdoga+NBus3naFUXfV_x000d_
k6eIEk6n8lp4UhekgfcUL0pxBor7aDOLRoJphgMjJJNINaNgCxE1t7nqybLKXZn+V5UY+v1S_x000d_
UaDJi7AsbQabIUQEE2LK6+BZwI5nH5YTZ4VFKJ2k+2l3Is/QsTsQnO</vt:lpwstr>
  </property>
  <property fmtid="{D5CDD505-2E9C-101B-9397-08002B2CF9AE}" pid="5" name="_new_ms_pID_72543_00">
    <vt:lpwstr>_new_ms_pID_72543</vt:lpwstr>
  </property>
  <property fmtid="{D5CDD505-2E9C-101B-9397-08002B2CF9AE}" pid="6" name="_new_ms_pID_725431_00">
    <vt:lpwstr>_new_ms_pID_725431</vt:lpwstr>
  </property>
  <property fmtid="{D5CDD505-2E9C-101B-9397-08002B2CF9AE}" pid="7" name="_new_ms_pID_725432_00">
    <vt:lpwstr>_new_ms_pID_725432</vt:lpwstr>
  </property>
  <property fmtid="{D5CDD505-2E9C-101B-9397-08002B2CF9AE}" pid="8" name="_new_ms_pID_725433">
    <vt:lpwstr>tdSm1WPcmCFOx1nlLF_x000d_
CZJp63GsuEwocwRjtRMvlRboDjg=</vt:lpwstr>
  </property>
  <property fmtid="{D5CDD505-2E9C-101B-9397-08002B2CF9AE}" pid="9" name="_new_ms_pID_725433_00">
    <vt:lpwstr>_new_ms_pID_725433</vt:lpwstr>
  </property>
  <property fmtid="{D5CDD505-2E9C-101B-9397-08002B2CF9AE}" pid="10" name="_2015_ms_pID_725343">
    <vt:lpwstr>(3)RtA8xqomkOdgdtfsUCEfy6foM2A5OP+A0wAMBpx0Wv0tkcRUJVh9BWWYO+iBWzSMlkD3dDD/
gxX46wsXTYYQKE6BnAuDTF16eyEFZKCxCfXeIRB2qkLsZMz5bE7lKXnnkX4WKsCf9Krdi5uF
9/l0dPxtGQqjlffjspV0FYBW+IZ/VNW9yiUUwMVh2w5P8nIGchNGvmRB6BqmdbcQizZXJ7Uq
xDzvAvvb5akCkl4gti</vt:lpwstr>
  </property>
  <property fmtid="{D5CDD505-2E9C-101B-9397-08002B2CF9AE}" pid="11" name="_2015_ms_pID_725343_00">
    <vt:lpwstr>_2015_ms_pID_725343</vt:lpwstr>
  </property>
  <property fmtid="{D5CDD505-2E9C-101B-9397-08002B2CF9AE}" pid="12" name="_2015_ms_pID_7253431">
    <vt:lpwstr>5/mt6eMScwn+anpfbWIonpSGHzhL1WA8pabwz1SCe1rk1iDSTTaqjP
5Fun/wb1wOxl0LcF2L+/o5r9/93ajRN5sY5XUrRzwa0imNFYUYT9xkmc7QXgy69IXqcRTBFa
WWu6/lwRtV3byHdd365Rn7t4Evq/Z+jLvrSsUvrFvNOR9OUsF5Qljt3bWv9TMG49LpLmxa47
uQSsfPFUmNDsS7YFGFMVpAQXIhYZk9Qosmd7</vt:lpwstr>
  </property>
  <property fmtid="{D5CDD505-2E9C-101B-9397-08002B2CF9AE}" pid="13" name="_2015_ms_pID_7253431_00">
    <vt:lpwstr>_2015_ms_pID_7253431</vt:lpwstr>
  </property>
  <property fmtid="{D5CDD505-2E9C-101B-9397-08002B2CF9AE}" pid="14" name="_2015_ms_pID_7253432">
    <vt:lpwstr>iMzkjOupGPUW8fNz73BfXAbocbroc3aSJcAD
EdsabHfURRHCWqn6IHdd9GmQTHxwDqGbuB2XMtQ9iQgaKs2OUoP6hsThyEvTzlQ8OEU22sH/
mkDRlC7JdaIRC6vj6hI0m6LYfITmTiaQnMkFobJz7dM=</vt:lpwstr>
  </property>
  <property fmtid="{D5CDD505-2E9C-101B-9397-08002B2CF9AE}" pid="15" name="_2015_ms_pID_7253432_00">
    <vt:lpwstr>_2015_ms_pID_7253432</vt:lpwstr>
  </property>
  <property fmtid="{D5CDD505-2E9C-101B-9397-08002B2CF9AE}" pid="16" name="_readonly">
    <vt:lpwstr/>
  </property>
  <property fmtid="{D5CDD505-2E9C-101B-9397-08002B2CF9AE}" pid="17" name="_change">
    <vt:lpwstr/>
  </property>
  <property fmtid="{D5CDD505-2E9C-101B-9397-08002B2CF9AE}" pid="18" name="_full-control">
    <vt:lpwstr/>
  </property>
  <property fmtid="{D5CDD505-2E9C-101B-9397-08002B2CF9AE}" pid="19" name="sflag">
    <vt:lpwstr>1474445640</vt:lpwstr>
  </property>
</Properties>
</file>