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2" r:id="rId3"/>
    <p:sldMasterId id="2147483687" r:id="rId4"/>
  </p:sldMasterIdLst>
  <p:notesMasterIdLst>
    <p:notesMasterId r:id="rId24"/>
  </p:notesMasterIdLst>
  <p:handoutMasterIdLst>
    <p:handoutMasterId r:id="rId25"/>
  </p:handoutMasterIdLst>
  <p:sldIdLst>
    <p:sldId id="518" r:id="rId5"/>
    <p:sldId id="303" r:id="rId6"/>
    <p:sldId id="656" r:id="rId7"/>
    <p:sldId id="657" r:id="rId8"/>
    <p:sldId id="658" r:id="rId9"/>
    <p:sldId id="659" r:id="rId10"/>
    <p:sldId id="660" r:id="rId11"/>
    <p:sldId id="664" r:id="rId12"/>
    <p:sldId id="647" r:id="rId13"/>
    <p:sldId id="586" r:id="rId14"/>
    <p:sldId id="648" r:id="rId15"/>
    <p:sldId id="588" r:id="rId16"/>
    <p:sldId id="589" r:id="rId17"/>
    <p:sldId id="594" r:id="rId18"/>
    <p:sldId id="593" r:id="rId19"/>
    <p:sldId id="649" r:id="rId20"/>
    <p:sldId id="651" r:id="rId21"/>
    <p:sldId id="652" r:id="rId22"/>
    <p:sldId id="519" r:id="rId23"/>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pos="4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initials="Cind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a:srgbClr val="9BBB5C"/>
    <a:srgbClr val="F29B26"/>
    <a:srgbClr val="1EA185"/>
    <a:srgbClr val="0070C0"/>
    <a:srgbClr val="0076B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0" autoAdjust="0"/>
    <p:restoredTop sz="70913" autoAdjust="0"/>
  </p:normalViewPr>
  <p:slideViewPr>
    <p:cSldViewPr>
      <p:cViewPr varScale="1">
        <p:scale>
          <a:sx n="101" d="100"/>
          <a:sy n="101" d="100"/>
        </p:scale>
        <p:origin x="1194" y="102"/>
      </p:cViewPr>
      <p:guideLst>
        <p:guide orient="horz" pos="214"/>
        <p:guide pos="4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C3B875-2FB2-4388-83AA-CC42E6810B44}" type="datetimeFigureOut">
              <a:rPr lang="zh-CN" altLang="en-US" smtClean="0"/>
              <a:pPr/>
              <a:t>2018/7/6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D120B4-B128-4CE9-86DB-ED2ED4A22308}" type="slidenum">
              <a:rPr lang="zh-CN" altLang="en-US" smtClean="0"/>
              <a:pPr/>
              <a:t>‹#›</a:t>
            </a:fld>
            <a:endParaRPr lang="zh-CN" altLang="en-US"/>
          </a:p>
        </p:txBody>
      </p:sp>
    </p:spTree>
    <p:extLst>
      <p:ext uri="{BB962C8B-B14F-4D97-AF65-F5344CB8AC3E}">
        <p14:creationId xmlns:p14="http://schemas.microsoft.com/office/powerpoint/2010/main" val="60657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A2D3-A27B-4331-9754-699C4829A966}" type="datetimeFigureOut">
              <a:rPr lang="zh-CN" altLang="en-US" smtClean="0"/>
              <a:pPr/>
              <a:t>2018/7/6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99504-0CC2-43D9-9E90-BB44AAD5EC79}" type="slidenum">
              <a:rPr lang="zh-CN" altLang="en-US" smtClean="0"/>
              <a:pPr/>
              <a:t>‹#›</a:t>
            </a:fld>
            <a:endParaRPr lang="zh-CN" altLang="en-US"/>
          </a:p>
        </p:txBody>
      </p:sp>
    </p:spTree>
    <p:extLst>
      <p:ext uri="{BB962C8B-B14F-4D97-AF65-F5344CB8AC3E}">
        <p14:creationId xmlns:p14="http://schemas.microsoft.com/office/powerpoint/2010/main" val="419523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8113" y="768350"/>
            <a:ext cx="6823075" cy="383857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mn-ea"/>
              </a:rPr>
              <a:t>Good afternoon, ladies</a:t>
            </a:r>
            <a:r>
              <a:rPr lang="en-US" altLang="zh-CN" baseline="0" dirty="0" smtClean="0">
                <a:ea typeface="+mn-ea"/>
              </a:rPr>
              <a:t> and gentleman! </a:t>
            </a:r>
            <a:r>
              <a:rPr lang="en-US" altLang="zh-CN" dirty="0" smtClean="0">
                <a:ea typeface="+mn-ea"/>
              </a:rPr>
              <a:t>Welcome to Huawei HCS storage pre-sales training.</a:t>
            </a:r>
            <a:r>
              <a:rPr lang="en-US" dirty="0" smtClean="0"/>
              <a:t> My name</a:t>
            </a:r>
            <a:r>
              <a:rPr lang="en-US" baseline="0" dirty="0" smtClean="0"/>
              <a:t> is </a:t>
            </a:r>
            <a:r>
              <a:rPr lang="en-US" baseline="0" dirty="0" err="1" smtClean="0"/>
              <a:t>GaoJunxia</a:t>
            </a:r>
            <a:r>
              <a:rPr lang="en-US" baseline="0" dirty="0" smtClean="0"/>
              <a:t>, come </a:t>
            </a:r>
            <a:r>
              <a:rPr lang="en-US" dirty="0" smtClean="0"/>
              <a:t>from the storage marketing department, today I will share the information</a:t>
            </a:r>
            <a:r>
              <a:rPr lang="en-US" baseline="0" dirty="0" smtClean="0"/>
              <a:t> about </a:t>
            </a:r>
            <a:r>
              <a:rPr lang="en-US" dirty="0" smtClean="0"/>
              <a:t>Huawei entry-level storage</a:t>
            </a:r>
            <a:r>
              <a:rPr lang="en-US" baseline="0" dirty="0" smtClean="0"/>
              <a:t> </a:t>
            </a:r>
            <a:r>
              <a:rPr lang="en-US" dirty="0" smtClean="0"/>
              <a:t>OceanStor2000( two thousand) V3</a:t>
            </a:r>
            <a:endParaRPr lang="en-US" altLang="zh-CN" dirty="0" smtClean="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pPr eaLnBrk="1" hangingPunct="1"/>
            <a:endParaRPr lang="zh-CN" altLang="zh-CN" dirty="0" smtClean="0">
              <a:ea typeface="宋体" pitchFamily="2" charset="-122"/>
            </a:endParaRPr>
          </a:p>
        </p:txBody>
      </p:sp>
      <p:sp>
        <p:nvSpPr>
          <p:cNvPr id="4" name="灯片编号占位符 3"/>
          <p:cNvSpPr>
            <a:spLocks noGrp="1"/>
          </p:cNvSpPr>
          <p:nvPr>
            <p:ph type="sldNum" sz="quarter" idx="10"/>
          </p:nvPr>
        </p:nvSpPr>
        <p:spPr>
          <a:xfrm>
            <a:off x="4020506" y="9720674"/>
            <a:ext cx="3077137" cy="512303"/>
          </a:xfrm>
          <a:prstGeom prst="rect">
            <a:avLst/>
          </a:prstGeom>
        </p:spPr>
        <p:txBody>
          <a:bodyPr lIns="94763" tIns="47382" rIns="94763" bIns="47382"/>
          <a:lstStyle/>
          <a:p>
            <a:fld id="{E3D1208B-ABB5-48F0-93EC-79B837E3F925}" type="slidenum">
              <a:rPr lang="zh-CN" altLang="en-US" smtClean="0"/>
              <a:pPr/>
              <a:t>1</a:t>
            </a:fld>
            <a:endParaRPr lang="en-US" altLang="zh-CN" dirty="0"/>
          </a:p>
        </p:txBody>
      </p:sp>
    </p:spTree>
    <p:extLst>
      <p:ext uri="{BB962C8B-B14F-4D97-AF65-F5344CB8AC3E}">
        <p14:creationId xmlns:p14="http://schemas.microsoft.com/office/powerpoint/2010/main" val="38337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latin typeface="Arial" panose="020B0604020202020204" pitchFamily="34" charset="0"/>
              </a:rPr>
              <a:t>These are the interface modules of</a:t>
            </a:r>
            <a:r>
              <a:rPr lang="en-US" altLang="zh-CN" baseline="0" dirty="0" smtClean="0">
                <a:latin typeface="Arial" panose="020B0604020202020204" pitchFamily="34" charset="0"/>
              </a:rPr>
              <a:t> 2200 V3. the 2 ports modules only support 10Ge and 16Gb FC. And the 8*8Gb</a:t>
            </a:r>
            <a:r>
              <a:rPr lang="zh-CN" altLang="en-US" baseline="0" dirty="0" smtClean="0">
                <a:latin typeface="Arial" panose="020B0604020202020204" pitchFamily="34" charset="0"/>
              </a:rPr>
              <a:t> </a:t>
            </a:r>
            <a:r>
              <a:rPr lang="en-US" altLang="zh-CN" baseline="0" dirty="0" smtClean="0">
                <a:latin typeface="Arial" panose="020B0604020202020204" pitchFamily="34" charset="0"/>
              </a:rPr>
              <a:t>high density module is special for cable.</a:t>
            </a: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12</a:t>
            </a:fld>
            <a:endParaRPr lang="zh-CN" altLang="en-US">
              <a:latin typeface="Arial" panose="020B0604020202020204" pitchFamily="34" charset="0"/>
            </a:endParaRPr>
          </a:p>
        </p:txBody>
      </p:sp>
    </p:spTree>
    <p:extLst>
      <p:ext uri="{BB962C8B-B14F-4D97-AF65-F5344CB8AC3E}">
        <p14:creationId xmlns:p14="http://schemas.microsoft.com/office/powerpoint/2010/main" val="368404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latin typeface="Arial" panose="020B0604020202020204" pitchFamily="34" charset="0"/>
              </a:rPr>
              <a:t>The</a:t>
            </a:r>
            <a:r>
              <a:rPr lang="en-US" altLang="zh-CN" baseline="0" dirty="0" smtClean="0">
                <a:latin typeface="Arial" panose="020B0604020202020204" pitchFamily="34" charset="0"/>
              </a:rPr>
              <a:t> basic block soft suits is commanded at any configurations. snapshot and </a:t>
            </a:r>
            <a:r>
              <a:rPr lang="en-US" altLang="zh-CN" baseline="0" dirty="0" err="1" smtClean="0">
                <a:latin typeface="Arial" panose="020B0604020202020204" pitchFamily="34" charset="0"/>
              </a:rPr>
              <a:t>lun</a:t>
            </a:r>
            <a:r>
              <a:rPr lang="en-US" altLang="zh-CN" baseline="0" dirty="0" smtClean="0">
                <a:latin typeface="Arial" panose="020B0604020202020204" pitchFamily="34" charset="0"/>
              </a:rPr>
              <a:t> copy are included in basic suit rather than the other model. They are free in 2200 V3.</a:t>
            </a:r>
          </a:p>
          <a:p>
            <a:endParaRPr lang="en-US" altLang="zh-CN" baseline="0" dirty="0" smtClean="0">
              <a:latin typeface="Arial" panose="020B0604020202020204" pitchFamily="34" charset="0"/>
            </a:endParaRPr>
          </a:p>
          <a:p>
            <a:r>
              <a:rPr lang="en-US" altLang="zh-CN" baseline="0" dirty="0" smtClean="0">
                <a:latin typeface="Arial" panose="020B0604020202020204" pitchFamily="34" charset="0"/>
              </a:rPr>
              <a:t>If you choose san and </a:t>
            </a:r>
            <a:r>
              <a:rPr lang="en-US" altLang="zh-CN" baseline="0" dirty="0" err="1" smtClean="0">
                <a:latin typeface="Arial" panose="020B0604020202020204" pitchFamily="34" charset="0"/>
              </a:rPr>
              <a:t>nas</a:t>
            </a:r>
            <a:r>
              <a:rPr lang="en-US" altLang="zh-CN" baseline="0" dirty="0" smtClean="0">
                <a:latin typeface="Arial" panose="020B0604020202020204" pitchFamily="34" charset="0"/>
              </a:rPr>
              <a:t>, the upgrade block to unified software are added.</a:t>
            </a:r>
          </a:p>
          <a:p>
            <a:endParaRPr lang="en-US" altLang="zh-CN" baseline="0" dirty="0" smtClean="0">
              <a:latin typeface="Arial" panose="020B0604020202020204" pitchFamily="34" charset="0"/>
            </a:endParaRPr>
          </a:p>
          <a:p>
            <a:endParaRPr lang="en-US" altLang="zh-CN" baseline="0"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panose="020B0604020202020204" pitchFamily="34" charset="0"/>
              </a:rPr>
              <a:t>If the value-added</a:t>
            </a:r>
            <a:r>
              <a:rPr lang="en-US" altLang="zh-CN" baseline="0" dirty="0" smtClean="0">
                <a:latin typeface="Arial" panose="020B0604020202020204" pitchFamily="34" charset="0"/>
              </a:rPr>
              <a:t> software is supported both block and file , it </a:t>
            </a:r>
            <a:r>
              <a:rPr lang="en-US" dirty="0" smtClean="0"/>
              <a:t>only needs to make quote once. For example, snapshots, regardless of block or file snapshots have been included in the basic function of the package.</a:t>
            </a:r>
          </a:p>
          <a:p>
            <a:endParaRPr lang="en-US" altLang="zh-CN" dirty="0" smtClean="0">
              <a:latin typeface="Arial" panose="020B0604020202020204" pitchFamily="34" charset="0"/>
            </a:endParaRPr>
          </a:p>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13</a:t>
            </a:fld>
            <a:endParaRPr lang="zh-CN" altLang="en-US" dirty="0">
              <a:latin typeface="Arial" panose="020B0604020202020204" pitchFamily="34" charset="0"/>
            </a:endParaRPr>
          </a:p>
        </p:txBody>
      </p:sp>
    </p:spTree>
    <p:extLst>
      <p:ext uri="{BB962C8B-B14F-4D97-AF65-F5344CB8AC3E}">
        <p14:creationId xmlns:p14="http://schemas.microsoft.com/office/powerpoint/2010/main" val="253049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dirty="0" smtClean="0">
                <a:solidFill>
                  <a:srgbClr val="000000"/>
                </a:solidFill>
                <a:latin typeface="Arial"/>
                <a:ea typeface="微软雅黑"/>
                <a:sym typeface="Arial"/>
              </a:rPr>
              <a:t>Software does</a:t>
            </a:r>
            <a:r>
              <a:rPr lang="en-US" altLang="zh-CN" sz="1200" b="0" i="0" u="none" strike="noStrike" baseline="0" dirty="0" smtClean="0">
                <a:solidFill>
                  <a:srgbClr val="000000"/>
                </a:solidFill>
                <a:latin typeface="Arial"/>
                <a:ea typeface="微软雅黑"/>
                <a:sym typeface="Arial"/>
              </a:rPr>
              <a:t> not contain maintenance services. The software  can only be replaced within 90 days since the delivery date if any maintenance are not quoted. So 3 years upgrade service should be added. </a:t>
            </a:r>
          </a:p>
          <a:p>
            <a:endParaRPr lang="en-US" altLang="zh-CN" sz="1200" b="0" i="0" u="none" strike="noStrike" baseline="0" dirty="0" smtClean="0">
              <a:solidFill>
                <a:srgbClr val="000000"/>
              </a:solidFill>
              <a:latin typeface="Arial"/>
              <a:ea typeface="微软雅黑"/>
              <a:sym typeface="Arial"/>
            </a:endParaRPr>
          </a:p>
          <a:p>
            <a:r>
              <a:rPr lang="en-US" altLang="zh-CN" sz="1200" b="0" i="0" u="none" strike="noStrike" baseline="0" dirty="0" smtClean="0">
                <a:solidFill>
                  <a:srgbClr val="000000"/>
                </a:solidFill>
                <a:latin typeface="Arial"/>
                <a:ea typeface="微软雅黑"/>
                <a:sym typeface="Arial"/>
              </a:rPr>
              <a:t>Co care and hi care means on-site service. If customer demand, add it. </a:t>
            </a:r>
          </a:p>
          <a:p>
            <a:endParaRPr lang="en-US" altLang="zh-CN" sz="1200" b="0" i="0" u="none" strike="noStrike" baseline="0" dirty="0" smtClean="0">
              <a:solidFill>
                <a:srgbClr val="000000"/>
              </a:solidFill>
              <a:latin typeface="Arial"/>
              <a:ea typeface="微软雅黑"/>
              <a:sym typeface="Arial"/>
            </a:endParaRPr>
          </a:p>
          <a:p>
            <a:endParaRPr lang="en-US" altLang="zh-CN" dirty="0" smtClean="0">
              <a:latin typeface="Arial" panose="020B0604020202020204" pitchFamily="34" charset="0"/>
            </a:endParaRPr>
          </a:p>
          <a:p>
            <a:endParaRPr lang="en-US" altLang="zh-CN" dirty="0" smtClean="0">
              <a:latin typeface="Arial" panose="020B0604020202020204" pitchFamily="34" charset="0"/>
            </a:endParaRPr>
          </a:p>
          <a:p>
            <a:endParaRPr lang="en-US" altLang="zh-CN" dirty="0" smtClean="0">
              <a:latin typeface="Arial" panose="020B0604020202020204" pitchFamily="34" charset="0"/>
            </a:endParaRPr>
          </a:p>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14</a:t>
            </a:fld>
            <a:endParaRPr lang="zh-CN" altLang="en-US" dirty="0">
              <a:latin typeface="Arial" panose="020B0604020202020204" pitchFamily="34" charset="0"/>
            </a:endParaRPr>
          </a:p>
        </p:txBody>
      </p:sp>
    </p:spTree>
    <p:extLst>
      <p:ext uri="{BB962C8B-B14F-4D97-AF65-F5344CB8AC3E}">
        <p14:creationId xmlns:p14="http://schemas.microsoft.com/office/powerpoint/2010/main" val="167306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a:t>
            </a:r>
            <a:r>
              <a:rPr lang="en-US" baseline="0" dirty="0" smtClean="0"/>
              <a:t> </a:t>
            </a:r>
            <a:r>
              <a:rPr lang="en-US" baseline="0" dirty="0" err="1" smtClean="0"/>
              <a:t>e’xpansion</a:t>
            </a:r>
            <a:r>
              <a:rPr lang="en-US" baseline="0" dirty="0" smtClean="0"/>
              <a:t> configuration, you can choose the extended project rather than  2200 V3 spares. For 2200 V3, all the model are delivered by </a:t>
            </a:r>
            <a:r>
              <a:rPr lang="en-US" baseline="0" dirty="0" err="1" smtClean="0"/>
              <a:t>sparts</a:t>
            </a:r>
            <a:r>
              <a:rPr lang="en-US" baseline="0" dirty="0" smtClean="0"/>
              <a:t>, you can assemble 2200 V3 on site.</a:t>
            </a:r>
            <a:endParaRPr 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15</a:t>
            </a:fld>
            <a:endParaRPr lang="zh-CN" altLang="en-US">
              <a:latin typeface="Arial" panose="020B0604020202020204" pitchFamily="34" charset="0"/>
            </a:endParaRPr>
          </a:p>
        </p:txBody>
      </p:sp>
    </p:spTree>
    <p:extLst>
      <p:ext uri="{BB962C8B-B14F-4D97-AF65-F5344CB8AC3E}">
        <p14:creationId xmlns:p14="http://schemas.microsoft.com/office/powerpoint/2010/main" val="151340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That's all for this training session. Thank you for tuning in.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19</a:t>
            </a:fld>
            <a:endParaRPr lang="zh-CN" altLang="en-US"/>
          </a:p>
        </p:txBody>
      </p:sp>
    </p:spTree>
    <p:extLst>
      <p:ext uri="{BB962C8B-B14F-4D97-AF65-F5344CB8AC3E}">
        <p14:creationId xmlns:p14="http://schemas.microsoft.com/office/powerpoint/2010/main" val="332111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training consists of three parts: product overview, OceanStor</a:t>
            </a:r>
            <a:r>
              <a:rPr lang="en-US" altLang="zh-CN" sz="1200" kern="1200" baseline="0" dirty="0" smtClean="0">
                <a:solidFill>
                  <a:schemeClr val="tx1"/>
                </a:solidFill>
                <a:effectLst/>
                <a:latin typeface="+mn-lt"/>
                <a:ea typeface="+mn-ea"/>
                <a:cs typeface="+mn-cs"/>
              </a:rPr>
              <a:t> 2200(twenty-two hundred) V3 and OceanStor 2600(twenty-six hundred) V3 introduction. </a:t>
            </a:r>
            <a:r>
              <a:rPr lang="en-US" dirty="0" smtClean="0"/>
              <a:t>Product highlights, competition, configuration and other informations will be involved in the introduction.</a:t>
            </a:r>
            <a:endParaRPr lang="zh-CN" altLang="zh-CN" sz="1200" kern="1200" dirty="0" smtClean="0">
              <a:solidFill>
                <a:schemeClr val="tx1"/>
              </a:solidFill>
              <a:effectLst/>
              <a:latin typeface="+mn-lt"/>
              <a:ea typeface="+mn-ea"/>
              <a:cs typeface="+mn-cs"/>
            </a:endParaRPr>
          </a:p>
          <a:p>
            <a:endParaRPr lang="en-US" altLang="zh-CN" dirty="0" smtClean="0"/>
          </a:p>
          <a:p>
            <a:r>
              <a:rPr lang="en-US" dirty="0" smtClean="0"/>
              <a:t>Let's start with the first part.</a:t>
            </a:r>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2</a:t>
            </a:fld>
            <a:endParaRPr lang="zh-CN" altLang="en-US"/>
          </a:p>
        </p:txBody>
      </p:sp>
    </p:spTree>
    <p:extLst>
      <p:ext uri="{BB962C8B-B14F-4D97-AF65-F5344CB8AC3E}">
        <p14:creationId xmlns:p14="http://schemas.microsoft.com/office/powerpoint/2010/main" val="369357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is the </a:t>
            </a:r>
            <a:r>
              <a:rPr lang="en-US" altLang="zh-CN" sz="1200" kern="1200" dirty="0" err="1" smtClean="0">
                <a:solidFill>
                  <a:schemeClr val="tx1"/>
                </a:solidFill>
                <a:effectLst/>
                <a:latin typeface="+mn-lt"/>
                <a:ea typeface="+mn-ea"/>
                <a:cs typeface="+mn-cs"/>
              </a:rPr>
              <a:t>a’ppearance</a:t>
            </a:r>
            <a:r>
              <a:rPr lang="en-US" altLang="zh-CN" sz="1200" kern="1200" dirty="0" smtClean="0">
                <a:solidFill>
                  <a:schemeClr val="tx1"/>
                </a:solidFill>
                <a:effectLst/>
                <a:latin typeface="+mn-lt"/>
                <a:ea typeface="+mn-ea"/>
                <a:cs typeface="+mn-cs"/>
              </a:rPr>
              <a:t> of an OceanStor 2200 V3's controller</a:t>
            </a:r>
            <a:r>
              <a:rPr lang="en-US" altLang="zh-CN"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en’closure</a:t>
            </a:r>
            <a:r>
              <a:rPr lang="en-US" altLang="zh-CN" sz="1200" kern="1200" dirty="0" smtClean="0">
                <a:solidFill>
                  <a:schemeClr val="tx1"/>
                </a:solidFill>
                <a:effectLst/>
                <a:latin typeface="+mn-lt"/>
                <a:ea typeface="+mn-ea"/>
                <a:cs typeface="+mn-cs"/>
              </a:rPr>
              <a:t>. </a:t>
            </a:r>
          </a:p>
          <a:p>
            <a:r>
              <a:rPr lang="en-US" altLang="zh-CN" baseline="0" dirty="0" smtClean="0"/>
              <a:t> Let's look at the back view of the </a:t>
            </a:r>
            <a:r>
              <a:rPr lang="en-US" altLang="zh-CN" dirty="0" smtClean="0"/>
              <a:t>enclosure</a:t>
            </a:r>
            <a:r>
              <a:rPr lang="en-US" altLang="zh-CN" baseline="0" dirty="0" smtClean="0"/>
              <a:t>. </a:t>
            </a:r>
            <a:r>
              <a:rPr lang="en-US" altLang="zh-CN" dirty="0" smtClean="0"/>
              <a:t>As it</a:t>
            </a:r>
            <a:r>
              <a:rPr lang="en-US" altLang="zh-CN" baseline="0" dirty="0" smtClean="0"/>
              <a:t> shows in the </a:t>
            </a:r>
            <a:r>
              <a:rPr lang="en-US" altLang="zh-CN" dirty="0" smtClean="0"/>
              <a:t>picture , </a:t>
            </a:r>
            <a:r>
              <a:rPr lang="en-US" altLang="zh-CN" baseline="0" dirty="0" smtClean="0"/>
              <a:t>It is a fully redundant architecture. Both of the two modules have redundant controllers, </a:t>
            </a:r>
            <a:r>
              <a:rPr lang="en-US" altLang="zh-CN" kern="0" baseline="0" dirty="0" smtClean="0">
                <a:solidFill>
                  <a:srgbClr val="000000"/>
                </a:solidFill>
                <a:latin typeface="Arial" pitchFamily="34" charset="0"/>
                <a:ea typeface="微软雅黑" pitchFamily="34" charset="-122"/>
                <a:cs typeface="Arial" pitchFamily="34" charset="0"/>
              </a:rPr>
              <a:t>it</a:t>
            </a:r>
            <a:r>
              <a:rPr lang="en-US" altLang="zh-CN" kern="0" dirty="0" smtClean="0">
                <a:solidFill>
                  <a:srgbClr val="000000"/>
                </a:solidFill>
                <a:latin typeface="Arial" pitchFamily="34" charset="0"/>
                <a:ea typeface="微软雅黑" pitchFamily="34" charset="-122"/>
                <a:cs typeface="Arial" pitchFamily="34" charset="0"/>
              </a:rPr>
              <a:t> can reach 1 + 1 redundancy.</a:t>
            </a:r>
            <a:endParaRPr lang="en-US" altLang="zh-CN" baseline="0" dirty="0" smtClean="0"/>
          </a:p>
          <a:p>
            <a:r>
              <a:rPr lang="en-US" altLang="zh-CN" baseline="0" dirty="0" smtClean="0"/>
              <a:t>    </a:t>
            </a:r>
            <a:r>
              <a:rPr lang="en-US" altLang="zh-CN" kern="0" dirty="0" smtClean="0">
                <a:solidFill>
                  <a:srgbClr val="000000"/>
                </a:solidFill>
                <a:latin typeface="Arial" pitchFamily="34" charset="0"/>
                <a:ea typeface="微软雅黑" pitchFamily="34" charset="-122"/>
                <a:cs typeface="Arial" pitchFamily="34" charset="0"/>
              </a:rPr>
              <a:t>In the middle of the enclosure are two controller modules(‘</a:t>
            </a:r>
            <a:r>
              <a:rPr lang="en-US" altLang="zh-CN" kern="0" dirty="0" err="1" smtClean="0">
                <a:solidFill>
                  <a:srgbClr val="000000"/>
                </a:solidFill>
                <a:latin typeface="Arial" pitchFamily="34" charset="0"/>
                <a:ea typeface="微软雅黑" pitchFamily="34" charset="-122"/>
                <a:cs typeface="Arial" pitchFamily="34" charset="0"/>
              </a:rPr>
              <a:t>madjul</a:t>
            </a:r>
            <a:r>
              <a:rPr lang="en-US" altLang="zh-CN" kern="0" dirty="0" smtClean="0">
                <a:solidFill>
                  <a:srgbClr val="000000"/>
                </a:solidFill>
                <a:latin typeface="Arial" pitchFamily="34" charset="0"/>
                <a:ea typeface="微软雅黑" pitchFamily="34" charset="-122"/>
                <a:cs typeface="Arial" pitchFamily="34" charset="0"/>
              </a:rPr>
              <a:t>) , </a:t>
            </a:r>
            <a:r>
              <a:rPr lang="en-US" dirty="0" smtClean="0"/>
              <a:t>Each controller has four GE ports and two SAS ports </a:t>
            </a:r>
            <a:r>
              <a:rPr lang="en-US" altLang="zh-CN" kern="0" baseline="0" dirty="0" smtClean="0">
                <a:solidFill>
                  <a:srgbClr val="000000"/>
                </a:solidFill>
                <a:latin typeface="Arial" pitchFamily="34" charset="0"/>
                <a:ea typeface="微软雅黑" pitchFamily="34" charset="-122"/>
                <a:cs typeface="Arial" pitchFamily="34" charset="0"/>
              </a:rPr>
              <a:t>onboard. One </a:t>
            </a:r>
            <a:r>
              <a:rPr lang="en-US" altLang="zh-CN" kern="0" baseline="0" dirty="0" err="1" smtClean="0">
                <a:solidFill>
                  <a:srgbClr val="000000"/>
                </a:solidFill>
                <a:latin typeface="Arial" pitchFamily="34" charset="0"/>
                <a:ea typeface="微软雅黑" pitchFamily="34" charset="-122"/>
                <a:cs typeface="Arial" pitchFamily="34" charset="0"/>
              </a:rPr>
              <a:t>sas</a:t>
            </a:r>
            <a:r>
              <a:rPr lang="en-US" altLang="zh-CN" kern="0" baseline="0" dirty="0" smtClean="0">
                <a:solidFill>
                  <a:srgbClr val="000000"/>
                </a:solidFill>
                <a:latin typeface="Arial" pitchFamily="34" charset="0"/>
                <a:ea typeface="微软雅黑" pitchFamily="34" charset="-122"/>
                <a:cs typeface="Arial" pitchFamily="34" charset="0"/>
              </a:rPr>
              <a:t> ports include 4 12GE SAS channel.  For 2200 V3,there have one hot-pluggable interface module(</a:t>
            </a:r>
            <a:r>
              <a:rPr lang="en-US" altLang="zh-CN" kern="0" baseline="0" dirty="0" err="1" smtClean="0">
                <a:solidFill>
                  <a:srgbClr val="000000"/>
                </a:solidFill>
                <a:latin typeface="Arial" pitchFamily="34" charset="0"/>
                <a:ea typeface="微软雅黑" pitchFamily="34" charset="-122"/>
                <a:cs typeface="Arial" pitchFamily="34" charset="0"/>
              </a:rPr>
              <a:t>madjul</a:t>
            </a:r>
            <a:r>
              <a:rPr lang="en-US" altLang="zh-CN" kern="0" baseline="0" dirty="0" smtClean="0">
                <a:solidFill>
                  <a:srgbClr val="000000"/>
                </a:solidFill>
                <a:latin typeface="Arial" pitchFamily="34" charset="0"/>
                <a:ea typeface="微软雅黑" pitchFamily="34" charset="-122"/>
                <a:cs typeface="Arial" pitchFamily="34" charset="0"/>
              </a:rPr>
              <a:t>) in controller, it can be 4*GE,2/4 *10GE, 4(or 8) 8Gb FC or 2/4*16Gb FC except SAS ports, so the max(</a:t>
            </a:r>
            <a:r>
              <a:rPr lang="en-US" altLang="zh-CN" kern="0" baseline="0" dirty="0" err="1" smtClean="0">
                <a:solidFill>
                  <a:srgbClr val="000000"/>
                </a:solidFill>
                <a:latin typeface="Arial" pitchFamily="34" charset="0"/>
                <a:ea typeface="微软雅黑" pitchFamily="34" charset="-122"/>
                <a:cs typeface="Arial" pitchFamily="34" charset="0"/>
              </a:rPr>
              <a:t>manks</a:t>
            </a:r>
            <a:r>
              <a:rPr lang="en-US" altLang="zh-CN" kern="0" baseline="0" dirty="0" smtClean="0">
                <a:solidFill>
                  <a:srgbClr val="000000"/>
                </a:solidFill>
                <a:latin typeface="Arial" pitchFamily="34" charset="0"/>
                <a:ea typeface="微软雅黑" pitchFamily="34" charset="-122"/>
                <a:cs typeface="Arial" pitchFamily="34" charset="0"/>
              </a:rPr>
              <a:t>) number of host ports are 24=2*(4+8)</a:t>
            </a:r>
            <a:r>
              <a:rPr lang="en-US" dirty="0" smtClean="0"/>
              <a:t> (4 plus 8, and then multiply by 2)</a:t>
            </a:r>
            <a:r>
              <a:rPr lang="en-US" altLang="zh-CN" kern="0" baseline="0" dirty="0" smtClean="0">
                <a:solidFill>
                  <a:srgbClr val="000000"/>
                </a:solidFill>
                <a:latin typeface="Arial" pitchFamily="34" charset="0"/>
                <a:ea typeface="微软雅黑" pitchFamily="34" charset="-122"/>
                <a:cs typeface="Arial" pitchFamily="34" charset="0"/>
              </a:rPr>
              <a:t>, the max number of back-end ports are 4=2*2.</a:t>
            </a:r>
          </a:p>
          <a:p>
            <a:endParaRPr lang="en-US" altLang="zh-CN" kern="0" baseline="0" dirty="0" smtClean="0">
              <a:solidFill>
                <a:srgbClr val="000000"/>
              </a:solidFill>
              <a:latin typeface="Arial" pitchFamily="34" charset="0"/>
              <a:ea typeface="微软雅黑" pitchFamily="34" charset="-122"/>
              <a:cs typeface="Arial" pitchFamily="34" charset="0"/>
            </a:endParaRPr>
          </a:p>
          <a:p>
            <a:r>
              <a:rPr lang="en-US" altLang="zh-CN" kern="0" baseline="0" dirty="0" smtClean="0">
                <a:solidFill>
                  <a:srgbClr val="000000"/>
                </a:solidFill>
                <a:latin typeface="Arial" pitchFamily="34" charset="0"/>
                <a:ea typeface="微软雅黑" pitchFamily="34" charset="-122"/>
                <a:cs typeface="Arial" pitchFamily="34" charset="0"/>
              </a:rPr>
              <a:t>FC and IP ports mixing are rare in entry-level storage. For example, </a:t>
            </a:r>
            <a:r>
              <a:rPr lang="en-US" altLang="zh-CN" kern="0" baseline="0" dirty="0" err="1" smtClean="0">
                <a:solidFill>
                  <a:srgbClr val="000000"/>
                </a:solidFill>
                <a:latin typeface="Arial" pitchFamily="34" charset="0"/>
                <a:ea typeface="微软雅黑" pitchFamily="34" charset="-122"/>
                <a:cs typeface="Arial" pitchFamily="34" charset="0"/>
              </a:rPr>
              <a:t>Netapp</a:t>
            </a:r>
            <a:r>
              <a:rPr lang="en-US" altLang="zh-CN" kern="0" baseline="0" dirty="0" smtClean="0">
                <a:solidFill>
                  <a:srgbClr val="000000"/>
                </a:solidFill>
                <a:latin typeface="Arial" pitchFamily="34" charset="0"/>
                <a:ea typeface="微软雅黑" pitchFamily="34" charset="-122"/>
                <a:cs typeface="Arial" pitchFamily="34" charset="0"/>
              </a:rPr>
              <a:t> E,DELL MD can only support FC or IP </a:t>
            </a:r>
          </a:p>
          <a:p>
            <a:endParaRPr lang="en-US" altLang="zh-CN" sz="1200" kern="0" baseline="0" dirty="0" smtClean="0">
              <a:solidFill>
                <a:srgbClr val="000000"/>
              </a:solidFill>
              <a:effectLst/>
              <a:latin typeface="Arial" pitchFamily="34" charset="0"/>
              <a:ea typeface="微软雅黑" pitchFamily="34" charset="-122"/>
              <a:cs typeface="Arial" pitchFamily="34" charset="0"/>
            </a:endParaRPr>
          </a:p>
          <a:p>
            <a:r>
              <a:rPr lang="en-US" altLang="zh-CN" sz="1200" kern="0" baseline="0" dirty="0" smtClean="0">
                <a:solidFill>
                  <a:srgbClr val="000000"/>
                </a:solidFill>
                <a:effectLst/>
                <a:latin typeface="Arial" pitchFamily="34" charset="0"/>
                <a:ea typeface="微软雅黑" pitchFamily="34" charset="-122"/>
                <a:cs typeface="Arial" pitchFamily="34" charset="0"/>
              </a:rPr>
              <a:t>These three ports are used for manage. If needed, 2 of them can </a:t>
            </a:r>
            <a:r>
              <a:rPr lang="en-US" dirty="0" smtClean="0"/>
              <a:t> be converted to host ports.</a:t>
            </a:r>
            <a:r>
              <a:rPr lang="en-US" baseline="0" dirty="0" smtClean="0"/>
              <a:t> They are combo interface. The other one is RM serial port.</a:t>
            </a:r>
          </a:p>
          <a:p>
            <a:endParaRPr lang="en-US" altLang="zh-CN"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These is the power module, fan and CBU are in modules too. </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3</a:t>
            </a:fld>
            <a:endParaRPr lang="zh-CN" altLang="en-US"/>
          </a:p>
        </p:txBody>
      </p:sp>
    </p:spTree>
    <p:extLst>
      <p:ext uri="{BB962C8B-B14F-4D97-AF65-F5344CB8AC3E}">
        <p14:creationId xmlns:p14="http://schemas.microsoft.com/office/powerpoint/2010/main" val="111018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the </a:t>
            </a:r>
            <a:r>
              <a:rPr lang="en-US" sz="1200" b="0" i="0" u="none" strike="noStrike" kern="1200" baseline="0" dirty="0" err="1" smtClean="0">
                <a:solidFill>
                  <a:schemeClr val="tx1"/>
                </a:solidFill>
                <a:latin typeface="+mn-lt"/>
                <a:ea typeface="+mn-ea"/>
                <a:cs typeface="+mn-cs"/>
              </a:rPr>
              <a:t>Ove’rall</a:t>
            </a:r>
            <a:r>
              <a:rPr lang="en-US" sz="1200" b="0" i="0" u="none" strike="noStrike" kern="1200" baseline="0" dirty="0" smtClean="0">
                <a:solidFill>
                  <a:schemeClr val="tx1"/>
                </a:solidFill>
                <a:latin typeface="+mn-lt"/>
                <a:ea typeface="+mn-ea"/>
                <a:cs typeface="+mn-cs"/>
              </a:rPr>
              <a:t> structure of a 2 U 25-disk controller enclosure. It consists of System enclosure, disk module , power module and the controller.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effectLst/>
                <a:latin typeface="+mn-lt"/>
                <a:ea typeface="+mn-ea"/>
                <a:cs typeface="+mn-cs"/>
              </a:rPr>
              <a:t>This is the control board(</a:t>
            </a:r>
            <a:r>
              <a:rPr lang="en-US" altLang="zh-CN" sz="1200" b="0" i="0" u="none" strike="noStrike" kern="1200" baseline="0" dirty="0" err="1" smtClean="0">
                <a:solidFill>
                  <a:schemeClr val="tx1"/>
                </a:solidFill>
                <a:effectLst/>
                <a:latin typeface="+mn-lt"/>
                <a:ea typeface="+mn-ea"/>
                <a:cs typeface="+mn-cs"/>
              </a:rPr>
              <a:t>bo:d</a:t>
            </a:r>
            <a:r>
              <a:rPr lang="en-US" altLang="zh-CN" sz="1200" b="0" i="0" u="none" strike="noStrike" kern="1200" baseline="0" dirty="0" smtClean="0">
                <a:solidFill>
                  <a:schemeClr val="tx1"/>
                </a:solidFill>
                <a:effectLst/>
                <a:latin typeface="+mn-lt"/>
                <a:ea typeface="+mn-ea"/>
                <a:cs typeface="+mn-cs"/>
              </a:rPr>
              <a:t>). There are two  16GB </a:t>
            </a:r>
            <a:r>
              <a:rPr lang="en-US" altLang="zh-CN" sz="1200" b="0" i="0" u="none" strike="noStrike" kern="1200" baseline="0" dirty="0" err="1" smtClean="0">
                <a:solidFill>
                  <a:schemeClr val="tx1"/>
                </a:solidFill>
                <a:effectLst/>
                <a:latin typeface="+mn-lt"/>
                <a:ea typeface="+mn-ea"/>
                <a:cs typeface="+mn-cs"/>
              </a:rPr>
              <a:t>msata</a:t>
            </a:r>
            <a:r>
              <a:rPr lang="en-US" altLang="zh-CN" sz="1200" b="0" i="0" u="none" strike="noStrike" kern="1200" baseline="0" dirty="0" smtClean="0">
                <a:solidFill>
                  <a:schemeClr val="tx1"/>
                </a:solidFill>
                <a:effectLst/>
                <a:latin typeface="+mn-lt"/>
                <a:ea typeface="+mn-ea"/>
                <a:cs typeface="+mn-cs"/>
              </a:rPr>
              <a:t>  to store the data of </a:t>
            </a:r>
            <a:r>
              <a:rPr lang="en-US" altLang="zh-CN" sz="1200" b="0" i="0" u="none" strike="noStrike" kern="1200" baseline="0" dirty="0" err="1" smtClean="0">
                <a:solidFill>
                  <a:schemeClr val="tx1"/>
                </a:solidFill>
                <a:effectLst/>
                <a:latin typeface="+mn-lt"/>
                <a:ea typeface="+mn-ea"/>
                <a:cs typeface="+mn-cs"/>
              </a:rPr>
              <a:t>os</a:t>
            </a:r>
            <a:r>
              <a:rPr lang="en-US" altLang="zh-CN" sz="1200" b="0" i="0" u="none" strike="noStrike" kern="1200" baseline="0" dirty="0" smtClean="0">
                <a:solidFill>
                  <a:schemeClr val="tx1"/>
                </a:solidFill>
                <a:effectLst/>
                <a:latin typeface="+mn-lt"/>
                <a:ea typeface="+mn-ea"/>
                <a:cs typeface="+mn-cs"/>
              </a:rPr>
              <a:t>, the write cache data before power down </a:t>
            </a:r>
            <a:r>
              <a:rPr lang="en-US" altLang="zh-CN" sz="1200" b="0" i="0" u="none" strike="noStrike" kern="1200" baseline="0" dirty="0" err="1" smtClean="0">
                <a:solidFill>
                  <a:schemeClr val="tx1"/>
                </a:solidFill>
                <a:effectLst/>
                <a:latin typeface="+mn-lt"/>
                <a:ea typeface="+mn-ea"/>
                <a:cs typeface="+mn-cs"/>
              </a:rPr>
              <a:t>etc</a:t>
            </a:r>
            <a:endParaRPr lang="en-US" altLang="zh-CN"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effectLst/>
                <a:latin typeface="+mn-lt"/>
                <a:ea typeface="+mn-ea"/>
                <a:cs typeface="+mn-cs"/>
              </a:rPr>
              <a:t>And the CBU is </a:t>
            </a:r>
            <a:r>
              <a:rPr lang="en-US" altLang="zh-CN" sz="1200" b="1" kern="1200" dirty="0" err="1" smtClean="0">
                <a:solidFill>
                  <a:schemeClr val="tx1"/>
                </a:solidFill>
                <a:effectLst/>
                <a:latin typeface="+mn-lt"/>
                <a:ea typeface="+mn-ea"/>
                <a:cs typeface="+mn-cs"/>
              </a:rPr>
              <a:t>superc</a:t>
            </a:r>
            <a:r>
              <a:rPr lang="en-US" altLang="zh-CN" sz="1200" b="1" i="0" kern="1200" dirty="0" err="1" smtClean="0">
                <a:solidFill>
                  <a:schemeClr val="tx1"/>
                </a:solidFill>
                <a:effectLst/>
                <a:latin typeface="+mn-lt"/>
                <a:ea typeface="+mn-ea"/>
                <a:cs typeface="+mn-cs"/>
              </a:rPr>
              <a:t>apacitance</a:t>
            </a:r>
            <a:r>
              <a:rPr lang="en-US" altLang="zh-CN" sz="1200" b="1" i="0" kern="1200" dirty="0" smtClean="0">
                <a:solidFill>
                  <a:schemeClr val="tx1"/>
                </a:solidFill>
                <a:effectLst/>
                <a:latin typeface="+mn-lt"/>
                <a:ea typeface="+mn-ea"/>
                <a:cs typeface="+mn-cs"/>
              </a:rPr>
              <a:t>(</a:t>
            </a:r>
            <a:r>
              <a:rPr lang="en-US" altLang="zh-CN" sz="1200" b="1" i="0" kern="1200" dirty="0" err="1" smtClean="0">
                <a:solidFill>
                  <a:schemeClr val="tx1"/>
                </a:solidFill>
                <a:effectLst/>
                <a:latin typeface="+mn-lt"/>
                <a:ea typeface="+mn-ea"/>
                <a:cs typeface="+mn-cs"/>
              </a:rPr>
              <a:t>ke’pansitens</a:t>
            </a:r>
            <a:r>
              <a:rPr lang="en-US" altLang="zh-CN" sz="1200" b="1" i="0" kern="1200" dirty="0" smtClean="0">
                <a:solidFill>
                  <a:schemeClr val="tx1"/>
                </a:solidFill>
                <a:effectLst/>
                <a:latin typeface="+mn-lt"/>
                <a:ea typeface="+mn-ea"/>
                <a:cs typeface="+mn-cs"/>
              </a:rPr>
              <a:t>)</a:t>
            </a:r>
            <a:r>
              <a:rPr lang="en-US" altLang="zh-CN" sz="1200" b="1" i="0" kern="1200" baseline="0" dirty="0" smtClean="0">
                <a:solidFill>
                  <a:schemeClr val="tx1"/>
                </a:solidFill>
                <a:effectLst/>
                <a:latin typeface="+mn-lt"/>
                <a:ea typeface="+mn-ea"/>
                <a:cs typeface="+mn-cs"/>
              </a:rPr>
              <a:t> backup unit. When the power is down accidentally(</a:t>
            </a:r>
            <a:r>
              <a:rPr lang="en-US" altLang="zh-CN" sz="1200" b="1" i="0" kern="1200" baseline="0" dirty="0" err="1" smtClean="0">
                <a:solidFill>
                  <a:schemeClr val="tx1"/>
                </a:solidFill>
                <a:effectLst/>
                <a:latin typeface="+mn-lt"/>
                <a:ea typeface="+mn-ea"/>
                <a:cs typeface="+mn-cs"/>
              </a:rPr>
              <a:t>anksidenteli</a:t>
            </a:r>
            <a:r>
              <a:rPr lang="en-US" altLang="zh-CN" sz="1200" b="1" i="0" kern="1200" baseline="0" dirty="0" smtClean="0">
                <a:solidFill>
                  <a:schemeClr val="tx1"/>
                </a:solidFill>
                <a:effectLst/>
                <a:latin typeface="+mn-lt"/>
                <a:ea typeface="+mn-ea"/>
                <a:cs typeface="+mn-cs"/>
              </a:rPr>
              <a:t>), the CBU will support the controller power to write cache to </a:t>
            </a:r>
            <a:r>
              <a:rPr lang="en-US" altLang="zh-CN" sz="1200" b="1" i="0" kern="1200" baseline="0" dirty="0" err="1" smtClean="0">
                <a:solidFill>
                  <a:schemeClr val="tx1"/>
                </a:solidFill>
                <a:effectLst/>
                <a:latin typeface="+mn-lt"/>
                <a:ea typeface="+mn-ea"/>
                <a:cs typeface="+mn-cs"/>
              </a:rPr>
              <a:t>mSATA</a:t>
            </a:r>
            <a:r>
              <a:rPr lang="en-US" altLang="zh-CN" sz="1200" b="1" i="0" kern="1200" baseline="0" dirty="0" smtClean="0">
                <a:solidFill>
                  <a:schemeClr val="tx1"/>
                </a:solidFill>
                <a:effectLst/>
                <a:latin typeface="+mn-lt"/>
                <a:ea typeface="+mn-ea"/>
                <a:cs typeface="+mn-cs"/>
              </a:rPr>
              <a:t>. </a:t>
            </a:r>
            <a:r>
              <a:rPr lang="en-US" dirty="0" smtClean="0"/>
              <a:t>2200 V3 is not used BBU, because CBU life is</a:t>
            </a:r>
            <a:r>
              <a:rPr lang="en-US" baseline="0" dirty="0" smtClean="0"/>
              <a:t> </a:t>
            </a:r>
            <a:r>
              <a:rPr lang="en-US" dirty="0" smtClean="0"/>
              <a:t>longer.</a:t>
            </a:r>
            <a:r>
              <a:rPr lang="en-US" baseline="0" dirty="0" smtClean="0"/>
              <a:t> Battery write times is limited.  But CBU can only used for small-capacity cache just because of the </a:t>
            </a:r>
            <a:r>
              <a:rPr lang="en-US" dirty="0" smtClean="0"/>
              <a:t>Capacitance capacity.</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a:p>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4</a:t>
            </a:fld>
            <a:endParaRPr lang="zh-CN" altLang="en-US"/>
          </a:p>
        </p:txBody>
      </p:sp>
    </p:spTree>
    <p:extLst>
      <p:ext uri="{BB962C8B-B14F-4D97-AF65-F5344CB8AC3E}">
        <p14:creationId xmlns:p14="http://schemas.microsoft.com/office/powerpoint/2010/main" val="20701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a:t>
            </a:r>
            <a:r>
              <a:rPr lang="en-US" altLang="zh-CN" baseline="0" dirty="0" smtClean="0"/>
              <a:t> are the </a:t>
            </a:r>
            <a:r>
              <a:rPr lang="en-US" altLang="zh-CN" baseline="0" dirty="0" err="1" smtClean="0"/>
              <a:t>io</a:t>
            </a:r>
            <a:r>
              <a:rPr lang="en-US" altLang="zh-CN" baseline="0" dirty="0" smtClean="0"/>
              <a:t> cards of 2200 V3. Pay attention to the 2 smart IO ports card.</a:t>
            </a:r>
            <a:r>
              <a:rPr lang="en-US" dirty="0" smtClean="0"/>
              <a:t> It is designed to reduce business</a:t>
            </a:r>
            <a:r>
              <a:rPr lang="en-US" baseline="0" dirty="0" smtClean="0"/>
              <a:t> price. It can only be used in 2200 V3</a:t>
            </a:r>
          </a:p>
          <a:p>
            <a:r>
              <a:rPr lang="en-US" baseline="0" dirty="0" smtClean="0"/>
              <a:t>8 ports 8GB FC high density card is designed to meet the special command ,when connection </a:t>
            </a:r>
            <a:r>
              <a:rPr lang="en-US" dirty="0" smtClean="0"/>
              <a:t>environment is</a:t>
            </a:r>
            <a:r>
              <a:rPr lang="en-US" baseline="0" dirty="0" smtClean="0"/>
              <a:t> no FC switch. But the fiber cable should be special. you can find the prompt(</a:t>
            </a:r>
            <a:r>
              <a:rPr lang="en-US" baseline="0" dirty="0" err="1" smtClean="0"/>
              <a:t>prampt</a:t>
            </a:r>
            <a:r>
              <a:rPr lang="en-US" baseline="0" dirty="0" smtClean="0"/>
              <a:t>) in the SCT-Huawei website for quotation.</a:t>
            </a:r>
          </a:p>
          <a:p>
            <a:endParaRPr lang="en-US" altLang="zh-CN" baseline="0" dirty="0" smtClean="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5</a:t>
            </a:fld>
            <a:endParaRPr lang="zh-CN" altLang="en-US"/>
          </a:p>
        </p:txBody>
      </p:sp>
    </p:spTree>
    <p:extLst>
      <p:ext uri="{BB962C8B-B14F-4D97-AF65-F5344CB8AC3E}">
        <p14:creationId xmlns:p14="http://schemas.microsoft.com/office/powerpoint/2010/main" val="351122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OceanStor 2600 V3 has a similar hardware appearance to 2200 V3. there are two</a:t>
            </a:r>
            <a:r>
              <a:rPr lang="en-US" altLang="zh-CN" sz="1200" kern="1200" baseline="0" dirty="0" smtClean="0">
                <a:solidFill>
                  <a:schemeClr val="tx1"/>
                </a:solidFill>
                <a:effectLst/>
                <a:latin typeface="+mn-lt"/>
                <a:ea typeface="+mn-ea"/>
                <a:cs typeface="+mn-cs"/>
              </a:rPr>
              <a:t> modules slots in one controller.</a:t>
            </a:r>
            <a:endParaRPr lang="zh-CN" altLang="zh-CN" sz="1200" kern="1200" dirty="0" smtClean="0">
              <a:solidFill>
                <a:schemeClr val="tx1"/>
              </a:solidFill>
              <a:effectLst/>
              <a:latin typeface="+mn-lt"/>
              <a:ea typeface="+mn-ea"/>
              <a:cs typeface="+mn-cs"/>
            </a:endParaRPr>
          </a:p>
          <a:p>
            <a:r>
              <a:rPr lang="en-US" altLang="zh-CN" dirty="0" smtClean="0"/>
              <a:t>And 2</a:t>
            </a:r>
            <a:r>
              <a:rPr lang="en-US" altLang="zh-CN" baseline="0" dirty="0" smtClean="0"/>
              <a:t> ports card are not supported.</a:t>
            </a:r>
          </a:p>
          <a:p>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6</a:t>
            </a:fld>
            <a:endParaRPr lang="zh-CN" altLang="en-US"/>
          </a:p>
        </p:txBody>
      </p:sp>
    </p:spTree>
    <p:extLst>
      <p:ext uri="{BB962C8B-B14F-4D97-AF65-F5344CB8AC3E}">
        <p14:creationId xmlns:p14="http://schemas.microsoft.com/office/powerpoint/2010/main" val="265357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Two types</a:t>
            </a:r>
            <a:r>
              <a:rPr lang="en-US" altLang="zh-CN" baseline="0" dirty="0" smtClean="0"/>
              <a:t> disk enclosure are supported. 2U 25 disks and 4U 24 disks. It is same with all V3. high density enclosure are not supported.</a:t>
            </a:r>
          </a:p>
          <a:p>
            <a:r>
              <a:rPr lang="en-US" altLang="zh-CN" baseline="0" dirty="0" smtClean="0"/>
              <a:t>For 2200 V3 ,it have only 4 SAS ports to expend disk enclosure. So it can only support two loops, the max number of disk enclosure is up to 8, but to 2200 V3, only 11 disk  enclosures are cascaded(</a:t>
            </a:r>
            <a:r>
              <a:rPr lang="en-US" altLang="zh-CN" baseline="0" dirty="0" err="1" smtClean="0"/>
              <a:t>kan’skeid</a:t>
            </a:r>
            <a:r>
              <a:rPr lang="en-US" altLang="zh-CN" baseline="0" dirty="0" smtClean="0"/>
              <a:t>), so the max disks number are 300.</a:t>
            </a:r>
          </a:p>
          <a:p>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7</a:t>
            </a:fld>
            <a:endParaRPr lang="zh-CN" altLang="en-US"/>
          </a:p>
        </p:txBody>
      </p:sp>
    </p:spTree>
    <p:extLst>
      <p:ext uri="{BB962C8B-B14F-4D97-AF65-F5344CB8AC3E}">
        <p14:creationId xmlns:p14="http://schemas.microsoft.com/office/powerpoint/2010/main" val="307823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training consists of three parts: product overview, OceanStor</a:t>
            </a:r>
            <a:r>
              <a:rPr lang="en-US" altLang="zh-CN" sz="1200" kern="1200" baseline="0" dirty="0" smtClean="0">
                <a:solidFill>
                  <a:schemeClr val="tx1"/>
                </a:solidFill>
                <a:effectLst/>
                <a:latin typeface="+mn-lt"/>
                <a:ea typeface="+mn-ea"/>
                <a:cs typeface="+mn-cs"/>
              </a:rPr>
              <a:t> 2200(twenty-two hundred) V3 and OceanStor 2600(twenty-six hundred) V3 introduction. </a:t>
            </a:r>
            <a:r>
              <a:rPr lang="en-US" dirty="0" smtClean="0"/>
              <a:t>Product highlights, competition, configuration and other informations will be involved in the introduction.</a:t>
            </a:r>
            <a:endParaRPr lang="zh-CN" altLang="zh-CN" sz="1200" kern="1200" dirty="0" smtClean="0">
              <a:solidFill>
                <a:schemeClr val="tx1"/>
              </a:solidFill>
              <a:effectLst/>
              <a:latin typeface="+mn-lt"/>
              <a:ea typeface="+mn-ea"/>
              <a:cs typeface="+mn-cs"/>
            </a:endParaRPr>
          </a:p>
          <a:p>
            <a:endParaRPr lang="en-US" altLang="zh-CN" dirty="0" smtClean="0"/>
          </a:p>
          <a:p>
            <a:r>
              <a:rPr lang="en-US" dirty="0" smtClean="0"/>
              <a:t>Let's start with the first part.</a:t>
            </a:r>
            <a:endParaRPr lang="zh-CN" altLang="en-US" dirty="0"/>
          </a:p>
        </p:txBody>
      </p:sp>
      <p:sp>
        <p:nvSpPr>
          <p:cNvPr id="4" name="灯片编号占位符 3"/>
          <p:cNvSpPr>
            <a:spLocks noGrp="1"/>
          </p:cNvSpPr>
          <p:nvPr>
            <p:ph type="sldNum" sz="quarter" idx="10"/>
          </p:nvPr>
        </p:nvSpPr>
        <p:spPr/>
        <p:txBody>
          <a:bodyPr/>
          <a:lstStyle/>
          <a:p>
            <a:fld id="{2FE99504-0CC2-43D9-9E90-BB44AAD5EC79}" type="slidenum">
              <a:rPr lang="zh-CN" altLang="en-US" smtClean="0"/>
              <a:pPr/>
              <a:t>8</a:t>
            </a:fld>
            <a:endParaRPr lang="zh-CN" altLang="en-US"/>
          </a:p>
        </p:txBody>
      </p:sp>
    </p:spTree>
    <p:extLst>
      <p:ext uri="{BB962C8B-B14F-4D97-AF65-F5344CB8AC3E}">
        <p14:creationId xmlns:p14="http://schemas.microsoft.com/office/powerpoint/2010/main" val="3794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Arial" panose="020B0604020202020204" pitchFamily="34" charset="0"/>
              </a:rPr>
              <a:t>Now</a:t>
            </a:r>
            <a:r>
              <a:rPr lang="zh-CN" altLang="en-US" dirty="0" smtClean="0">
                <a:latin typeface="Arial" panose="020B0604020202020204" pitchFamily="34" charset="0"/>
              </a:rPr>
              <a:t>，</a:t>
            </a:r>
            <a:r>
              <a:rPr lang="en-US" altLang="zh-CN" dirty="0" smtClean="0">
                <a:latin typeface="Arial" panose="020B0604020202020204" pitchFamily="34" charset="0"/>
              </a:rPr>
              <a:t>let</a:t>
            </a:r>
            <a:r>
              <a:rPr lang="zh-CN" altLang="en-US" baseline="0" dirty="0" smtClean="0">
                <a:latin typeface="Arial" panose="020B0604020202020204" pitchFamily="34" charset="0"/>
              </a:rPr>
              <a:t>‘</a:t>
            </a:r>
            <a:r>
              <a:rPr lang="en-US" altLang="zh-CN" baseline="0" dirty="0" smtClean="0">
                <a:latin typeface="Arial" panose="020B0604020202020204" pitchFamily="34" charset="0"/>
              </a:rPr>
              <a:t>s see the quotation guide.</a:t>
            </a:r>
            <a:r>
              <a:rPr lang="en-US" altLang="zh-CN" sz="1200" kern="1200" dirty="0" smtClean="0">
                <a:solidFill>
                  <a:schemeClr val="tx1"/>
                </a:solidFill>
                <a:effectLst/>
                <a:latin typeface="+mn-lt"/>
                <a:ea typeface="+mn-ea"/>
                <a:cs typeface="+mn-cs"/>
              </a:rPr>
              <a:t> Quotation </a:t>
            </a:r>
            <a:r>
              <a:rPr lang="en-US" altLang="zh-CN" sz="1200" kern="1200" dirty="0" err="1" smtClean="0">
                <a:solidFill>
                  <a:schemeClr val="tx1"/>
                </a:solidFill>
                <a:effectLst/>
                <a:latin typeface="+mn-lt"/>
                <a:ea typeface="+mn-ea"/>
                <a:cs typeface="+mn-cs"/>
              </a:rPr>
              <a:t>pro’ced</a:t>
            </a:r>
            <a:r>
              <a:rPr lang="en-US" altLang="zh-CN" sz="1200" kern="1200" dirty="0" smtClean="0">
                <a:solidFill>
                  <a:schemeClr val="tx1"/>
                </a:solidFill>
                <a:effectLst/>
                <a:latin typeface="+mn-lt"/>
                <a:ea typeface="+mn-ea"/>
                <a:cs typeface="+mn-cs"/>
              </a:rPr>
              <a:t>(j)</a:t>
            </a:r>
            <a:r>
              <a:rPr lang="en-US" altLang="zh-CN" sz="1200" kern="1200" dirty="0" err="1" smtClean="0">
                <a:solidFill>
                  <a:schemeClr val="tx1"/>
                </a:solidFill>
                <a:effectLst/>
                <a:latin typeface="+mn-lt"/>
                <a:ea typeface="+mn-ea"/>
                <a:cs typeface="+mn-cs"/>
              </a:rPr>
              <a:t>ures</a:t>
            </a:r>
            <a:r>
              <a:rPr lang="en-US" altLang="zh-CN" sz="1200" kern="1200" dirty="0" smtClean="0">
                <a:solidFill>
                  <a:schemeClr val="tx1"/>
                </a:solidFill>
                <a:effectLst/>
                <a:latin typeface="+mn-lt"/>
                <a:ea typeface="+mn-ea"/>
                <a:cs typeface="+mn-cs"/>
              </a:rPr>
              <a:t> of OceanStor 2200 V3 are similar to those of OceanStor V3 mid-range storage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a:t>
            </a:r>
            <a:r>
              <a:rPr lang="en-US" altLang="zh-CN"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diffence</a:t>
            </a:r>
            <a:r>
              <a:rPr lang="en-US" altLang="zh-CN" sz="1200" kern="1200" baseline="0" dirty="0" smtClean="0">
                <a:solidFill>
                  <a:schemeClr val="tx1"/>
                </a:solidFill>
                <a:effectLst/>
                <a:latin typeface="+mn-lt"/>
                <a:ea typeface="+mn-ea"/>
                <a:cs typeface="+mn-cs"/>
              </a:rPr>
              <a:t> between 22 and V3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2200 V3 can not select the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And 2200 V3 need not select the multi-controller because it </a:t>
            </a:r>
            <a:r>
              <a:rPr lang="en-US" altLang="zh-CN" sz="1200" kern="1200" baseline="0" dirty="0" err="1" smtClean="0">
                <a:solidFill>
                  <a:schemeClr val="tx1"/>
                </a:solidFill>
                <a:effectLst/>
                <a:latin typeface="+mn-lt"/>
                <a:ea typeface="+mn-ea"/>
                <a:cs typeface="+mn-cs"/>
              </a:rPr>
              <a:t>noly</a:t>
            </a:r>
            <a:r>
              <a:rPr lang="en-US" altLang="zh-CN" sz="1200" kern="1200" baseline="0" dirty="0" smtClean="0">
                <a:solidFill>
                  <a:schemeClr val="tx1"/>
                </a:solidFill>
                <a:effectLst/>
                <a:latin typeface="+mn-lt"/>
                <a:ea typeface="+mn-ea"/>
                <a:cs typeface="+mn-cs"/>
              </a:rPr>
              <a:t> support 2.</a:t>
            </a:r>
            <a:r>
              <a:rPr lang="en-US" altLang="zh-CN" sz="1200" kern="1200" dirty="0" smtClean="0">
                <a:solidFill>
                  <a:schemeClr val="tx1"/>
                </a:solidFill>
                <a:effectLst/>
                <a:latin typeface="+mn-lt"/>
                <a:ea typeface="+mn-ea"/>
                <a:cs typeface="+mn-cs"/>
              </a:rPr>
              <a:t> </a:t>
            </a:r>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10</a:t>
            </a:fld>
            <a:endParaRPr lang="zh-CN" altLang="en-US" dirty="0">
              <a:latin typeface="Arial" panose="020B0604020202020204" pitchFamily="34" charset="0"/>
            </a:endParaRPr>
          </a:p>
        </p:txBody>
      </p:sp>
    </p:spTree>
    <p:extLst>
      <p:ext uri="{BB962C8B-B14F-4D97-AF65-F5344CB8AC3E}">
        <p14:creationId xmlns:p14="http://schemas.microsoft.com/office/powerpoint/2010/main" val="429371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4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081" y="1200243"/>
            <a:ext cx="4057784" cy="3395924"/>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36" y="1200243"/>
            <a:ext cx="4057784" cy="3395924"/>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861"/>
            <a:ext cx="7632700" cy="559511"/>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Tree>
  </p:cSld>
  <p:clrMapOvr>
    <a:masterClrMapping/>
  </p:clrMapOvr>
  <p:transition advClick="0" advTm="8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12738" y="198901"/>
            <a:ext cx="7632700" cy="653855"/>
          </a:xfrm>
          <a:prstGeom prst="rect">
            <a:avLst/>
          </a:prstGeom>
        </p:spPr>
        <p:txBody>
          <a:bodyPr lIns="91427" tIns="45714" rIns="91427" bIns="45714"/>
          <a:lstStyle>
            <a:lvl1pPr>
              <a:defRPr>
                <a:solidFill>
                  <a:srgbClr val="0080CB"/>
                </a:solidFill>
              </a:defRPr>
            </a:lvl1pPr>
          </a:lstStyle>
          <a:p>
            <a:r>
              <a:rPr lang="zh-CN" altLang="en-US" dirty="0" smtClean="0"/>
              <a:t>单击此处编辑母版标题样式</a:t>
            </a:r>
            <a:endParaRPr lang="en-US" dirty="0"/>
          </a:p>
        </p:txBody>
      </p:sp>
      <p:sp>
        <p:nvSpPr>
          <p:cNvPr id="3" name="内容占位符 2"/>
          <p:cNvSpPr>
            <a:spLocks noGrp="1"/>
          </p:cNvSpPr>
          <p:nvPr>
            <p:ph idx="1"/>
          </p:nvPr>
        </p:nvSpPr>
        <p:spPr>
          <a:xfrm>
            <a:off x="312738" y="752713"/>
            <a:ext cx="7632700" cy="3146602"/>
          </a:xfrm>
          <a:prstGeom prst="rect">
            <a:avLst/>
          </a:prstGeom>
        </p:spPr>
        <p:txBody>
          <a:bodyPr lIns="91427" tIns="45714" rIns="91427" bIns="45714"/>
          <a:lstStyle>
            <a:lvl1pPr>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p14="http://schemas.microsoft.com/office/powerpoint/2010/main" val="295968952"/>
      </p:ext>
    </p:extLst>
  </p:cSld>
  <p:clrMapOvr>
    <a:masterClrMapping/>
  </p:clrMapOvr>
  <p:transition advClick="0" advTm="8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2463" y="322765"/>
            <a:ext cx="7745412" cy="65385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2463" y="1231492"/>
            <a:ext cx="7929562" cy="3146602"/>
          </a:xfrm>
          <a:prstGeom prst="rect">
            <a:avLst/>
          </a:prstGeom>
        </p:spPr>
        <p:txBody>
          <a:bodyPr/>
          <a:lstStyle/>
          <a:p>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Title 3"/>
          <p:cNvSpPr>
            <a:spLocks noGrp="1"/>
          </p:cNvSpPr>
          <p:nvPr>
            <p:ph type="title"/>
          </p:nvPr>
        </p:nvSpPr>
        <p:spPr>
          <a:xfrm>
            <a:off x="755652" y="1698037"/>
            <a:ext cx="5688013" cy="58495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38465404"/>
      </p:ext>
    </p:extLst>
  </p:cSld>
  <p:clrMapOvr>
    <a:masterClrMapping/>
  </p:clrMapOvr>
  <p:transition advClick="0" advTm="800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8036"/>
            <a:ext cx="5688013" cy="561674"/>
          </a:xfrm>
          <a:prstGeom prst="rect">
            <a:avLst/>
          </a:prstGeom>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193667499"/>
      </p:ext>
    </p:extLst>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51267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12547" y="923999"/>
            <a:ext cx="7274777" cy="479663"/>
          </a:xfr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062524" y="1563058"/>
            <a:ext cx="7018952" cy="2845832"/>
          </a:xfrm>
        </p:spPr>
        <p:txBody>
          <a:bodyPr/>
          <a:lstStyle>
            <a:lvl1pPr>
              <a:defRPr>
                <a:solidFill>
                  <a:schemeClr val="tx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5625" y="1597942"/>
            <a:ext cx="7772757" cy="1103795"/>
          </a:xfrm>
        </p:spPr>
        <p:txBody>
          <a:bodyPr>
            <a:normAutofit/>
          </a:bodyPr>
          <a:lstStyle>
            <a:lvl1pPr algn="ctr">
              <a:defRPr sz="3000">
                <a:latin typeface="微软雅黑" pitchFamily="34" charset="-122"/>
                <a:ea typeface="微软雅黑" pitchFamily="34" charset="-122"/>
              </a:defRPr>
            </a:lvl1pPr>
          </a:lstStyle>
          <a:p>
            <a:r>
              <a:rPr lang="zh-CN" altLang="en-US" dirty="0" smtClean="0"/>
              <a:t>微软雅黑 </a:t>
            </a:r>
            <a:r>
              <a:rPr lang="en-US" altLang="zh-CN" dirty="0" smtClean="0"/>
              <a:t>40pt </a:t>
            </a:r>
            <a:r>
              <a:rPr lang="zh-CN" altLang="en-US" dirty="0" smtClean="0"/>
              <a:t>，居中，最多两行</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2" descr="dd"/>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4696178"/>
            <a:ext cx="9150350" cy="4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
          <p:cNvSpPr/>
          <p:nvPr userDrawn="1"/>
        </p:nvSpPr>
        <p:spPr>
          <a:xfrm>
            <a:off x="6430092" y="4788995"/>
            <a:ext cx="341760" cy="246221"/>
          </a:xfrm>
          <a:prstGeom prst="rect">
            <a:avLst/>
          </a:prstGeom>
        </p:spPr>
        <p:txBody>
          <a:bodyPr wrap="none">
            <a:spAutoFit/>
          </a:bodyPr>
          <a:lstStyle/>
          <a:p>
            <a:pPr algn="r"/>
            <a:fld id="{240D5ECE-8B49-45CD-BE81-EF81920D1969}" type="slidenum">
              <a:rPr lang="en-US" sz="1000" smtClean="0">
                <a:solidFill>
                  <a:schemeClr val="bg1">
                    <a:lumMod val="50000"/>
                  </a:schemeClr>
                </a:solidFill>
                <a:latin typeface="Arial" charset="0"/>
                <a:ea typeface="+mn-ea"/>
              </a:rPr>
              <a:pPr algn="r"/>
              <a:t>‹#›</a:t>
            </a:fld>
            <a:endParaRPr lang="en-US" sz="1200" dirty="0">
              <a:solidFill>
                <a:schemeClr val="bg1">
                  <a:lumMod val="50000"/>
                </a:schemeClr>
              </a:solidFill>
              <a:latin typeface="Arial" charset="0"/>
              <a:ea typeface="+mn-ea"/>
            </a:endParaRPr>
          </a:p>
        </p:txBody>
      </p:sp>
      <p:sp>
        <p:nvSpPr>
          <p:cNvPr id="9" name="Text Box 8"/>
          <p:cNvSpPr txBox="1">
            <a:spLocks noChangeArrowheads="1"/>
          </p:cNvSpPr>
          <p:nvPr userDrawn="1"/>
        </p:nvSpPr>
        <p:spPr bwMode="auto">
          <a:xfrm>
            <a:off x="974591" y="4840288"/>
            <a:ext cx="2256172" cy="153888"/>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tx1">
                    <a:lumMod val="50000"/>
                  </a:schemeClr>
                </a:solidFill>
                <a:latin typeface="Arial" pitchFamily="34" charset="0"/>
                <a:ea typeface="MS PGothic" pitchFamily="34" charset="-128"/>
                <a:cs typeface="Arial" pitchFamily="34" charset="0"/>
              </a:rPr>
              <a:t>HUAWEI TECHNOLOGIES CO., LTD.</a:t>
            </a:r>
          </a:p>
        </p:txBody>
      </p:sp>
      <p:sp>
        <p:nvSpPr>
          <p:cNvPr id="10" name="Rectangle 21"/>
          <p:cNvSpPr>
            <a:spLocks noChangeArrowheads="1"/>
          </p:cNvSpPr>
          <p:nvPr userDrawn="1"/>
        </p:nvSpPr>
        <p:spPr bwMode="auto">
          <a:xfrm>
            <a:off x="3914813" y="4840288"/>
            <a:ext cx="1331920"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dirty="0">
                <a:solidFill>
                  <a:schemeClr val="tx1">
                    <a:lumMod val="50000"/>
                  </a:schemeClr>
                </a:solidFill>
                <a:latin typeface="Arial" pitchFamily="34" charset="0"/>
                <a:ea typeface="ＭＳ Ｐゴシック" pitchFamily="34" charset="-128"/>
                <a:cs typeface="Arial" pitchFamily="34" charset="0"/>
              </a:rPr>
              <a:t>Huawei Confidential </a:t>
            </a:r>
          </a:p>
        </p:txBody>
      </p:sp>
      <p:pic>
        <p:nvPicPr>
          <p:cNvPr id="11" name="Picture 9" descr="8"/>
          <p:cNvPicPr>
            <a:picLocks noChangeAspect="1" noChangeArrowheads="1"/>
          </p:cNvPicPr>
          <p:nvPr userDrawn="1"/>
        </p:nvPicPr>
        <p:blipFill>
          <a:blip r:embed="rId8" cstate="print"/>
          <a:srcRect/>
          <a:stretch>
            <a:fillRect/>
          </a:stretch>
        </p:blipFill>
        <p:spPr bwMode="auto">
          <a:xfrm>
            <a:off x="7644345" y="4762956"/>
            <a:ext cx="1311275" cy="312810"/>
          </a:xfrm>
          <a:prstGeom prst="rect">
            <a:avLst/>
          </a:prstGeom>
          <a:noFill/>
          <a:ln w="9525">
            <a:noFill/>
            <a:miter lim="800000"/>
            <a:headEnd/>
            <a:tailEnd/>
          </a:ln>
        </p:spPr>
      </p:pic>
    </p:spTree>
    <p:extLst>
      <p:ext uri="{BB962C8B-B14F-4D97-AF65-F5344CB8AC3E}">
        <p14:creationId xmlns:p14="http://schemas.microsoft.com/office/powerpoint/2010/main" val="1947460049"/>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6" r:id="rId3"/>
    <p:sldLayoutId id="2147483677" r:id="rId4"/>
    <p:sldLayoutId id="214748368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p:nvPicPr>
        <p:blipFill>
          <a:blip r:embed="rId3" cstate="print"/>
          <a:srcRect/>
          <a:stretch>
            <a:fillRect/>
          </a:stretch>
        </p:blipFill>
        <p:spPr bwMode="auto">
          <a:xfrm>
            <a:off x="0" y="0"/>
            <a:ext cx="9144000" cy="5145088"/>
          </a:xfrm>
          <a:prstGeom prst="rect">
            <a:avLst/>
          </a:prstGeom>
          <a:noFill/>
        </p:spPr>
      </p:pic>
      <p:sp>
        <p:nvSpPr>
          <p:cNvPr id="9" name="Rectangle 86"/>
          <p:cNvSpPr>
            <a:spLocks noChangeArrowheads="1"/>
          </p:cNvSpPr>
          <p:nvPr/>
        </p:nvSpPr>
        <p:spPr bwMode="auto">
          <a:xfrm>
            <a:off x="7801326" y="4147037"/>
            <a:ext cx="716570" cy="74913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sz="1800" dirty="0">
              <a:latin typeface="FrutigerNext LT Medium" pitchFamily="34" charset="0"/>
            </a:endParaRPr>
          </a:p>
        </p:txBody>
      </p:sp>
      <p:sp>
        <p:nvSpPr>
          <p:cNvPr id="11" name="Rectangle 8"/>
          <p:cNvSpPr>
            <a:spLocks noGrp="1" noChangeArrowheads="1"/>
          </p:cNvSpPr>
          <p:nvPr>
            <p:ph type="title"/>
          </p:nvPr>
        </p:nvSpPr>
        <p:spPr bwMode="auto">
          <a:xfrm>
            <a:off x="657056" y="1978241"/>
            <a:ext cx="5686135" cy="5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zh-CN" altLang="en-US" smtClean="0"/>
              <a:t>单击此处编辑母版标题样式</a:t>
            </a:r>
            <a:endParaRPr lang="zh-CN" altLang="en-US" dirty="0" smtClean="0"/>
          </a:p>
        </p:txBody>
      </p:sp>
      <p:pic>
        <p:nvPicPr>
          <p:cNvPr id="13" name="Picture 77" descr="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94141" y="4043427"/>
            <a:ext cx="768834" cy="76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63551" y="4549279"/>
            <a:ext cx="2350323" cy="261691"/>
          </a:xfrm>
          <a:prstGeom prst="rect">
            <a:avLst/>
          </a:prstGeom>
          <a:noFill/>
        </p:spPr>
        <p:txBody>
          <a:bodyPr wrap="none" rtlCol="0">
            <a:spAutoFit/>
          </a:bodyPr>
          <a:lstStyle/>
          <a:p>
            <a:r>
              <a:rPr lang="en-US" altLang="zh-CN" sz="1100" dirty="0" smtClean="0">
                <a:solidFill>
                  <a:schemeClr val="bg1">
                    <a:lumMod val="65000"/>
                  </a:schemeClr>
                </a:solidFill>
                <a:latin typeface="FrutigerNext LT Medium"/>
              </a:rPr>
              <a:t>HUAWEI TECHNOLOGIES CO., LTD.</a:t>
            </a:r>
            <a:endParaRPr lang="zh-CN" altLang="en-US" sz="1100" dirty="0">
              <a:solidFill>
                <a:schemeClr val="bg1">
                  <a:lumMod val="65000"/>
                </a:schemeClr>
              </a:solidFill>
              <a:latin typeface="FrutigerNext LT Medium"/>
            </a:endParaRPr>
          </a:p>
        </p:txBody>
      </p:sp>
    </p:spTree>
    <p:extLst>
      <p:ext uri="{BB962C8B-B14F-4D97-AF65-F5344CB8AC3E}">
        <p14:creationId xmlns:p14="http://schemas.microsoft.com/office/powerpoint/2010/main" val="464574810"/>
      </p:ext>
    </p:extLst>
  </p:cSld>
  <p:clrMap bg1="lt1" tx1="dk1" bg2="lt2" tx2="dk2" accent1="accent1" accent2="accent2" accent3="accent3" accent4="accent4" accent5="accent5" accent6="accent6" hlink="hlink" folHlink="folHlink"/>
  <p:sldLayoutIdLst>
    <p:sldLayoutId id="2147483681"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5088"/>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4059" y="951095"/>
            <a:ext cx="1657350" cy="1600806"/>
          </a:xfrm>
          <a:prstGeom prst="rect">
            <a:avLst/>
          </a:prstGeom>
          <a:noFill/>
        </p:spPr>
      </p:pic>
      <p:sp>
        <p:nvSpPr>
          <p:cNvPr id="9" name="Rectangle 3"/>
          <p:cNvSpPr>
            <a:spLocks noChangeArrowheads="1"/>
          </p:cNvSpPr>
          <p:nvPr/>
        </p:nvSpPr>
        <p:spPr bwMode="auto">
          <a:xfrm>
            <a:off x="3462884" y="2863157"/>
            <a:ext cx="2299701" cy="3961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2000" b="0" dirty="0" smtClean="0">
                <a:solidFill>
                  <a:srgbClr val="595959"/>
                </a:solidFill>
                <a:latin typeface="FrutigerNext LT Medium" pitchFamily="34" charset="0"/>
                <a:ea typeface="ＭＳ Ｐゴシック" pitchFamily="34" charset="-128"/>
              </a:rPr>
              <a:t>www.huawei.com</a:t>
            </a:r>
            <a:endParaRPr lang="zh-CN" altLang="en-US" sz="2000" b="0" dirty="0">
              <a:solidFill>
                <a:srgbClr val="595959"/>
              </a:solidFill>
              <a:latin typeface="FrutigerNext LT Medium" pitchFamily="34" charset="0"/>
              <a:ea typeface="ＭＳ Ｐゴシック" pitchFamily="34" charset="-128"/>
            </a:endParaRPr>
          </a:p>
        </p:txBody>
      </p:sp>
      <p:sp>
        <p:nvSpPr>
          <p:cNvPr id="7" name="TextBox 6"/>
          <p:cNvSpPr txBox="1"/>
          <p:nvPr/>
        </p:nvSpPr>
        <p:spPr>
          <a:xfrm>
            <a:off x="479291" y="4022992"/>
            <a:ext cx="8265110" cy="8312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 © Huawei Technologies Co., Ltd. 2016.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All logos and images displayed in this document are the sole property of their respective copyright holders. No endorsement, partnership, or affiliation is suggested or implied. </a:t>
            </a:r>
            <a:r>
              <a:rPr kumimoji="0" lang="en-GB"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a:t>
            </a: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spTree>
    <p:extLst>
      <p:ext uri="{BB962C8B-B14F-4D97-AF65-F5344CB8AC3E}">
        <p14:creationId xmlns:p14="http://schemas.microsoft.com/office/powerpoint/2010/main" val="1486076438"/>
      </p:ext>
    </p:extLst>
  </p:cSld>
  <p:clrMap bg1="lt1" tx1="dk1" bg2="lt2" tx2="dk2" accent1="accent1" accent2="accent2" accent3="accent3" accent4="accent4" accent5="accent5" accent6="accent6" hlink="hlink" folHlink="folHlink"/>
  <p:sldLayoutIdLst>
    <p:sldLayoutId id="2147483683" r:id="rId1"/>
  </p:sldLayoutIdLst>
  <p:transition>
    <p:fade/>
  </p:transition>
  <p:timing>
    <p:tnLst>
      <p:par>
        <p:cTn id="1" dur="indefinite" restart="never" nodeType="tmRoot"/>
      </p:par>
    </p:tn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 name="图片 40" descr="PPT白色背景2.jpg"/>
          <p:cNvPicPr>
            <a:picLocks noChangeAspect="1"/>
          </p:cNvPicPr>
          <p:nvPr userDrawn="1"/>
        </p:nvPicPr>
        <p:blipFill>
          <a:blip r:embed="rId6" cstate="print"/>
          <a:srcRect t="5145" b="18636"/>
          <a:stretch>
            <a:fillRect/>
          </a:stretch>
        </p:blipFill>
        <p:spPr>
          <a:xfrm>
            <a:off x="-982" y="2"/>
            <a:ext cx="9163537" cy="5145087"/>
          </a:xfrm>
          <a:prstGeom prst="rect">
            <a:avLst/>
          </a:prstGeom>
        </p:spPr>
      </p:pic>
      <p:sp>
        <p:nvSpPr>
          <p:cNvPr id="36" name="矩形 35"/>
          <p:cNvSpPr/>
          <p:nvPr userDrawn="1"/>
        </p:nvSpPr>
        <p:spPr>
          <a:xfrm>
            <a:off x="-982" y="1"/>
            <a:ext cx="9145734" cy="5145088"/>
          </a:xfrm>
          <a:prstGeom prst="rect">
            <a:avLst/>
          </a:prstGeom>
          <a:gradFill flip="none" rotWithShape="1">
            <a:gsLst>
              <a:gs pos="0">
                <a:schemeClr val="bg1">
                  <a:alpha val="92000"/>
                </a:schemeClr>
              </a:gs>
              <a:gs pos="100000">
                <a:schemeClr val="bg1">
                  <a:alpha val="7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宋体"/>
            </a:endParaRPr>
          </a:p>
        </p:txBody>
      </p:sp>
      <p:sp>
        <p:nvSpPr>
          <p:cNvPr id="2" name="标题占位符 1"/>
          <p:cNvSpPr>
            <a:spLocks noGrp="1"/>
          </p:cNvSpPr>
          <p:nvPr>
            <p:ph type="title"/>
          </p:nvPr>
        </p:nvSpPr>
        <p:spPr>
          <a:xfrm>
            <a:off x="307104" y="351616"/>
            <a:ext cx="8529797" cy="781947"/>
          </a:xfrm>
          <a:prstGeom prst="rect">
            <a:avLst/>
          </a:prstGeom>
        </p:spPr>
        <p:txBody>
          <a:bodyPr vert="horz" lIns="68557" tIns="34279" rIns="68557" bIns="34279"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081" y="1200243"/>
            <a:ext cx="8229838" cy="3395924"/>
          </a:xfrm>
          <a:prstGeom prst="rect">
            <a:avLst/>
          </a:prstGeom>
        </p:spPr>
        <p:txBody>
          <a:bodyPr vert="horz" lIns="68557" tIns="34279" rIns="68557" bIns="34279"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cxnSp>
        <p:nvCxnSpPr>
          <p:cNvPr id="7" name="直接连接符 6"/>
          <p:cNvCxnSpPr/>
          <p:nvPr userDrawn="1"/>
        </p:nvCxnSpPr>
        <p:spPr>
          <a:xfrm>
            <a:off x="226755" y="351616"/>
            <a:ext cx="86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176992" y="123835"/>
            <a:ext cx="2176993" cy="5749480"/>
          </a:xfrm>
          <a:prstGeom prst="rect">
            <a:avLst/>
          </a:prstGeom>
          <a:noFill/>
        </p:spPr>
        <p:txBody>
          <a:bodyPr wrap="square" lIns="68557" tIns="34279" rIns="68557" bIns="34279" rtlCol="0">
            <a:spAutoFit/>
          </a:bodyPr>
          <a:lstStyle/>
          <a:p>
            <a:pPr fontAlgn="base">
              <a:lnSpc>
                <a:spcPct val="150000"/>
              </a:lnSpc>
              <a:spcBef>
                <a:spcPct val="0"/>
              </a:spcBef>
              <a:spcAft>
                <a:spcPct val="0"/>
              </a:spcAft>
            </a:pPr>
            <a:r>
              <a:rPr lang="zh-CN" altLang="en-US" sz="1000" dirty="0" smtClean="0">
                <a:solidFill>
                  <a:prstClr val="white"/>
                </a:solidFill>
              </a:rPr>
              <a:t>排版：</a:t>
            </a:r>
            <a:r>
              <a:rPr lang="zh-CN" altLang="en-US" sz="1000" b="1" dirty="0" smtClean="0">
                <a:solidFill>
                  <a:prstClr val="white"/>
                </a:solidFill>
              </a:rPr>
              <a:t>左对齐</a:t>
            </a:r>
            <a:endParaRPr lang="en-US" altLang="zh-CN" sz="1000" b="1" dirty="0" smtClean="0">
              <a:solidFill>
                <a:prstClr val="white"/>
              </a:solidFill>
            </a:endParaRPr>
          </a:p>
          <a:p>
            <a:pPr fontAlgn="base">
              <a:lnSpc>
                <a:spcPct val="150000"/>
              </a:lnSpc>
              <a:spcBef>
                <a:spcPct val="0"/>
              </a:spcBef>
              <a:spcAft>
                <a:spcPct val="0"/>
              </a:spcAft>
            </a:pPr>
            <a:r>
              <a:rPr lang="zh-CN" altLang="en-US" sz="1000" dirty="0" smtClean="0">
                <a:solidFill>
                  <a:prstClr val="white"/>
                </a:solidFill>
              </a:rPr>
              <a:t>中文字体：</a:t>
            </a:r>
            <a:r>
              <a:rPr lang="zh-CN" altLang="en-US" sz="1000" b="1" dirty="0" smtClean="0">
                <a:solidFill>
                  <a:prstClr val="white"/>
                </a:solidFill>
              </a:rPr>
              <a:t>微软雅黑</a:t>
            </a:r>
            <a:endParaRPr lang="en-US" altLang="zh-CN" sz="1000" dirty="0" smtClean="0">
              <a:solidFill>
                <a:prstClr val="white"/>
              </a:solidFill>
            </a:endParaRPr>
          </a:p>
          <a:p>
            <a:pPr fontAlgn="base">
              <a:lnSpc>
                <a:spcPct val="150000"/>
              </a:lnSpc>
              <a:spcBef>
                <a:spcPct val="0"/>
              </a:spcBef>
              <a:spcAft>
                <a:spcPct val="0"/>
              </a:spcAft>
            </a:pPr>
            <a:r>
              <a:rPr lang="zh-CN" altLang="en-US" sz="1000" dirty="0" smtClean="0">
                <a:solidFill>
                  <a:prstClr val="white"/>
                </a:solidFill>
              </a:rPr>
              <a:t>英文字体：</a:t>
            </a:r>
            <a:r>
              <a:rPr lang="en-US" altLang="zh-CN" sz="1000" b="1" dirty="0" smtClean="0">
                <a:solidFill>
                  <a:prstClr val="white"/>
                </a:solidFill>
              </a:rPr>
              <a:t>Arial</a:t>
            </a:r>
            <a:endParaRPr lang="en-US" altLang="zh-CN" sz="1000" dirty="0" smtClean="0">
              <a:solidFill>
                <a:prstClr val="white"/>
              </a:solidFill>
            </a:endParaRPr>
          </a:p>
          <a:p>
            <a:pPr fontAlgn="base">
              <a:lnSpc>
                <a:spcPct val="150000"/>
              </a:lnSpc>
              <a:spcBef>
                <a:spcPct val="0"/>
              </a:spcBef>
              <a:spcAft>
                <a:spcPct val="0"/>
              </a:spcAft>
            </a:pPr>
            <a:r>
              <a:rPr lang="zh-CN" altLang="en-US" sz="1000" dirty="0" smtClean="0">
                <a:solidFill>
                  <a:prstClr val="white"/>
                </a:solidFill>
              </a:rPr>
              <a:t>正文颜色：</a:t>
            </a:r>
            <a:r>
              <a:rPr lang="en-US" altLang="zh-CN" sz="1000" b="1" dirty="0" smtClean="0">
                <a:solidFill>
                  <a:prstClr val="white"/>
                </a:solidFill>
              </a:rPr>
              <a:t>RGB: 89;89;89    </a:t>
            </a:r>
          </a:p>
          <a:p>
            <a:pPr fontAlgn="base">
              <a:lnSpc>
                <a:spcPct val="150000"/>
              </a:lnSpc>
              <a:spcBef>
                <a:spcPct val="0"/>
              </a:spcBef>
              <a:spcAft>
                <a:spcPct val="0"/>
              </a:spcAft>
            </a:pPr>
            <a:r>
              <a:rPr lang="zh-CN" altLang="en-US" sz="1000" dirty="0" smtClean="0">
                <a:solidFill>
                  <a:prstClr val="white"/>
                </a:solidFill>
              </a:rPr>
              <a:t>标题</a:t>
            </a:r>
            <a:r>
              <a:rPr lang="en-US" altLang="zh-CN" sz="1000" dirty="0" smtClean="0">
                <a:solidFill>
                  <a:prstClr val="white"/>
                </a:solidFill>
              </a:rPr>
              <a:t>/</a:t>
            </a:r>
            <a:r>
              <a:rPr lang="zh-CN" altLang="en-US" sz="1000" dirty="0" smtClean="0">
                <a:solidFill>
                  <a:prstClr val="white"/>
                </a:solidFill>
              </a:rPr>
              <a:t>强调颜色</a:t>
            </a:r>
            <a:r>
              <a:rPr lang="en-US" altLang="zh-CN" sz="1000" dirty="0" smtClean="0">
                <a:solidFill>
                  <a:prstClr val="white"/>
                </a:solidFill>
              </a:rPr>
              <a:t>: </a:t>
            </a:r>
            <a:r>
              <a:rPr lang="en-US" altLang="zh-CN" sz="1000" b="1" dirty="0" smtClean="0">
                <a:solidFill>
                  <a:prstClr val="white"/>
                </a:solidFill>
              </a:rPr>
              <a:t>RGB: 0;0;0</a:t>
            </a:r>
          </a:p>
          <a:p>
            <a:pPr defTabSz="914278">
              <a:lnSpc>
                <a:spcPct val="150000"/>
              </a:lnSpc>
              <a:defRPr/>
            </a:pPr>
            <a:r>
              <a:rPr lang="zh-CN" altLang="en-US" sz="1000" dirty="0" smtClean="0">
                <a:solidFill>
                  <a:prstClr val="white"/>
                </a:solidFill>
              </a:rPr>
              <a:t>分隔线条颜色： </a:t>
            </a:r>
            <a:r>
              <a:rPr lang="en-US" altLang="zh-CN" sz="1000" b="1" dirty="0" smtClean="0">
                <a:solidFill>
                  <a:prstClr val="white"/>
                </a:solidFill>
              </a:rPr>
              <a:t>RGB: 166;166;166</a:t>
            </a:r>
          </a:p>
          <a:p>
            <a:pPr defTabSz="914278">
              <a:lnSpc>
                <a:spcPct val="150000"/>
              </a:lnSpc>
              <a:defRPr/>
            </a:pPr>
            <a:r>
              <a:rPr lang="zh-CN" altLang="en-US" sz="1000" dirty="0" smtClean="0">
                <a:solidFill>
                  <a:prstClr val="white"/>
                </a:solidFill>
              </a:rPr>
              <a:t>分隔线条线粗： </a:t>
            </a:r>
            <a:r>
              <a:rPr lang="en-US" altLang="zh-CN" sz="1000" b="1" dirty="0" smtClean="0">
                <a:solidFill>
                  <a:prstClr val="white"/>
                </a:solidFill>
              </a:rPr>
              <a:t>0.75</a:t>
            </a:r>
            <a:r>
              <a:rPr lang="zh-CN" altLang="en-US" sz="1000" b="1" dirty="0" smtClean="0">
                <a:solidFill>
                  <a:prstClr val="white"/>
                </a:solidFill>
              </a:rPr>
              <a:t>磅</a:t>
            </a:r>
            <a:endParaRPr lang="en-US" altLang="zh-CN" sz="1000" b="1" dirty="0" smtClean="0">
              <a:solidFill>
                <a:prstClr val="white"/>
              </a:solidFill>
            </a:endParaRPr>
          </a:p>
          <a:p>
            <a:pPr defTabSz="914278">
              <a:lnSpc>
                <a:spcPct val="150000"/>
              </a:lnSpc>
              <a:defRPr/>
            </a:pPr>
            <a:r>
              <a:rPr lang="zh-CN" altLang="en-US" sz="1000" dirty="0" smtClean="0">
                <a:solidFill>
                  <a:prstClr val="white"/>
                </a:solidFill>
              </a:rPr>
              <a:t>用做画面色块使用，三种颜色请搭配使用，同一个页面颜色不能重复使用</a:t>
            </a:r>
            <a:endParaRPr lang="en-US" altLang="zh-CN" sz="1000" dirty="0" smtClean="0">
              <a:solidFill>
                <a:prstClr val="white"/>
              </a:solidFill>
            </a:endParaRPr>
          </a:p>
          <a:p>
            <a:pPr defTabSz="914278">
              <a:lnSpc>
                <a:spcPct val="150000"/>
              </a:lnSpc>
              <a:defRPr/>
            </a:pPr>
            <a:r>
              <a:rPr lang="zh-CN" altLang="en-US" sz="1000" dirty="0" smtClean="0">
                <a:solidFill>
                  <a:prstClr val="white"/>
                </a:solidFill>
              </a:rPr>
              <a:t>图形与文字搭配做底色使用，深浅搭配使用</a:t>
            </a:r>
            <a:endParaRPr lang="en-US" altLang="zh-CN" sz="1000" dirty="0" smtClean="0">
              <a:solidFill>
                <a:prstClr val="white"/>
              </a:solidFill>
            </a:endParaRPr>
          </a:p>
          <a:p>
            <a:pPr defTabSz="914278">
              <a:lnSpc>
                <a:spcPct val="150000"/>
              </a:lnSpc>
              <a:defRPr/>
            </a:pPr>
            <a:r>
              <a:rPr lang="zh-CN" altLang="en-US" sz="1000" dirty="0" smtClean="0">
                <a:solidFill>
                  <a:prstClr val="white"/>
                </a:solidFill>
              </a:rPr>
              <a:t>红色仅作局部小范围点缀</a:t>
            </a:r>
          </a:p>
          <a:p>
            <a:pPr defTabSz="914278">
              <a:lnSpc>
                <a:spcPct val="150000"/>
              </a:lnSpc>
              <a:defRPr/>
            </a:pPr>
            <a:r>
              <a:rPr lang="zh-CN" altLang="en-US" sz="1000" dirty="0" smtClean="0">
                <a:solidFill>
                  <a:prstClr val="white"/>
                </a:solidFill>
              </a:rPr>
              <a:t>渐变色只用在数据图形的展示方面</a:t>
            </a:r>
            <a:endParaRPr lang="en-US" altLang="zh-CN" sz="1000" dirty="0" smtClean="0">
              <a:solidFill>
                <a:prstClr val="white"/>
              </a:solidFill>
            </a:endParaRPr>
          </a:p>
          <a:p>
            <a:pPr defTabSz="914278">
              <a:lnSpc>
                <a:spcPct val="150000"/>
              </a:lnSpc>
              <a:defRPr/>
            </a:pPr>
            <a:r>
              <a:rPr lang="zh-CN" altLang="en-US" sz="1000" dirty="0" smtClean="0">
                <a:solidFill>
                  <a:prstClr val="white"/>
                </a:solidFill>
              </a:rPr>
              <a:t>图标：整个胶片出现的图标，使用线稿效果，增加圆形线圈加以辅助；</a:t>
            </a:r>
          </a:p>
          <a:p>
            <a:pPr defTabSz="914278">
              <a:lnSpc>
                <a:spcPct val="150000"/>
              </a:lnSpc>
              <a:defRPr/>
            </a:pPr>
            <a:r>
              <a:rPr lang="zh-CN" altLang="en-US" sz="1000" dirty="0" smtClean="0">
                <a:solidFill>
                  <a:prstClr val="white"/>
                </a:solidFill>
              </a:rPr>
              <a:t>图标尺寸为三种</a:t>
            </a:r>
            <a:r>
              <a:rPr lang="en-US" altLang="zh-CN" sz="1000" b="1" dirty="0" smtClean="0">
                <a:solidFill>
                  <a:prstClr val="white"/>
                </a:solidFill>
              </a:rPr>
              <a:t>2.4x2.4cm</a:t>
            </a:r>
            <a:r>
              <a:rPr lang="zh-CN" altLang="en-US" sz="1000" b="1" dirty="0" smtClean="0">
                <a:solidFill>
                  <a:prstClr val="white"/>
                </a:solidFill>
              </a:rPr>
              <a:t>，</a:t>
            </a:r>
            <a:r>
              <a:rPr lang="en-US" altLang="zh-CN" sz="1000" b="1" dirty="0" smtClean="0">
                <a:solidFill>
                  <a:prstClr val="white"/>
                </a:solidFill>
              </a:rPr>
              <a:t>1.6x1.6cm</a:t>
            </a:r>
            <a:r>
              <a:rPr lang="zh-CN" altLang="en-US" sz="1000" b="1" dirty="0" smtClean="0">
                <a:solidFill>
                  <a:prstClr val="white"/>
                </a:solidFill>
              </a:rPr>
              <a:t>，</a:t>
            </a:r>
            <a:r>
              <a:rPr lang="en-US" altLang="zh-CN" sz="1000" b="1" dirty="0" smtClean="0">
                <a:solidFill>
                  <a:prstClr val="white"/>
                </a:solidFill>
              </a:rPr>
              <a:t>0.9x0.9cm</a:t>
            </a:r>
          </a:p>
          <a:p>
            <a:pPr defTabSz="914278">
              <a:lnSpc>
                <a:spcPct val="150000"/>
              </a:lnSpc>
              <a:defRPr/>
            </a:pPr>
            <a:r>
              <a:rPr lang="zh-CN" altLang="en-US" sz="1000" dirty="0" smtClean="0">
                <a:solidFill>
                  <a:prstClr val="white"/>
                </a:solidFill>
              </a:rPr>
              <a:t>图片：</a:t>
            </a:r>
            <a:r>
              <a:rPr lang="zh-CN" altLang="en-US" sz="1000" b="1" dirty="0" smtClean="0">
                <a:solidFill>
                  <a:prstClr val="white"/>
                </a:solidFill>
              </a:rPr>
              <a:t>选择亮度高、自然化的图片；</a:t>
            </a:r>
          </a:p>
          <a:p>
            <a:pPr defTabSz="914278">
              <a:lnSpc>
                <a:spcPct val="150000"/>
              </a:lnSpc>
              <a:defRPr/>
            </a:pPr>
            <a:endParaRPr lang="en-US" altLang="zh-CN" sz="1000" dirty="0" smtClean="0">
              <a:solidFill>
                <a:prstClr val="white"/>
              </a:solidFill>
            </a:endParaRPr>
          </a:p>
          <a:p>
            <a:pPr defTabSz="914278">
              <a:lnSpc>
                <a:spcPct val="150000"/>
              </a:lnSpc>
              <a:defRPr/>
            </a:pPr>
            <a:endParaRPr lang="zh-CN" altLang="en-US" sz="1000" dirty="0" smtClean="0">
              <a:solidFill>
                <a:prstClr val="white"/>
              </a:solidFill>
            </a:endParaRPr>
          </a:p>
          <a:p>
            <a:pPr defTabSz="914278">
              <a:lnSpc>
                <a:spcPct val="150000"/>
              </a:lnSpc>
              <a:defRPr/>
            </a:pPr>
            <a:endParaRPr lang="zh-CN" altLang="en-US" sz="1000" dirty="0" smtClean="0">
              <a:solidFill>
                <a:prstClr val="white"/>
              </a:solidFill>
            </a:endParaRPr>
          </a:p>
          <a:p>
            <a:pPr defTabSz="914278">
              <a:lnSpc>
                <a:spcPct val="150000"/>
              </a:lnSpc>
              <a:defRPr/>
            </a:pPr>
            <a:endParaRPr lang="zh-CN" altLang="en-US" sz="1000" dirty="0" smtClean="0">
              <a:solidFill>
                <a:prstClr val="white"/>
              </a:solidFill>
            </a:endParaRPr>
          </a:p>
          <a:p>
            <a:pPr defTabSz="914278">
              <a:lnSpc>
                <a:spcPct val="150000"/>
              </a:lnSpc>
              <a:defRPr/>
            </a:pPr>
            <a:endParaRPr lang="en-US" altLang="zh-CN" sz="1000" dirty="0" smtClean="0">
              <a:solidFill>
                <a:prstClr val="white"/>
              </a:solidFill>
            </a:endParaRPr>
          </a:p>
          <a:p>
            <a:pPr fontAlgn="base">
              <a:lnSpc>
                <a:spcPct val="150000"/>
              </a:lnSpc>
              <a:spcBef>
                <a:spcPct val="0"/>
              </a:spcBef>
              <a:spcAft>
                <a:spcPct val="0"/>
              </a:spcAft>
            </a:pPr>
            <a:endParaRPr lang="zh-CN" altLang="en-US" sz="1000" dirty="0">
              <a:solidFill>
                <a:prstClr val="white"/>
              </a:solidFill>
            </a:endParaRPr>
          </a:p>
        </p:txBody>
      </p:sp>
      <p:sp>
        <p:nvSpPr>
          <p:cNvPr id="14" name="矩形 13"/>
          <p:cNvSpPr/>
          <p:nvPr userDrawn="1"/>
        </p:nvSpPr>
        <p:spPr>
          <a:xfrm>
            <a:off x="10835004" y="1133565"/>
            <a:ext cx="269930" cy="27002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sym typeface="Arial"/>
            </a:endParaRPr>
          </a:p>
        </p:txBody>
      </p:sp>
      <p:sp>
        <p:nvSpPr>
          <p:cNvPr id="15" name="矩形 14"/>
          <p:cNvSpPr/>
          <p:nvPr userDrawn="1"/>
        </p:nvSpPr>
        <p:spPr>
          <a:xfrm>
            <a:off x="10835004" y="736200"/>
            <a:ext cx="269930" cy="27002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16" name="矩形 15"/>
          <p:cNvSpPr/>
          <p:nvPr userDrawn="1"/>
        </p:nvSpPr>
        <p:spPr>
          <a:xfrm>
            <a:off x="10835004" y="351843"/>
            <a:ext cx="269930" cy="27002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endParaRPr>
          </a:p>
        </p:txBody>
      </p:sp>
      <p:sp>
        <p:nvSpPr>
          <p:cNvPr id="17" name="矩形 16"/>
          <p:cNvSpPr/>
          <p:nvPr userDrawn="1"/>
        </p:nvSpPr>
        <p:spPr>
          <a:xfrm>
            <a:off x="11104934" y="1133565"/>
            <a:ext cx="269930" cy="27002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latin typeface="宋体"/>
              <a:sym typeface="Arial"/>
            </a:endParaRPr>
          </a:p>
        </p:txBody>
      </p:sp>
      <p:sp>
        <p:nvSpPr>
          <p:cNvPr id="18" name="矩形 17"/>
          <p:cNvSpPr/>
          <p:nvPr userDrawn="1"/>
        </p:nvSpPr>
        <p:spPr>
          <a:xfrm>
            <a:off x="11104934" y="736200"/>
            <a:ext cx="269930" cy="270020"/>
          </a:xfrm>
          <a:prstGeom prst="rect">
            <a:avLst/>
          </a:prstGeom>
          <a:gradFill flip="none" rotWithShape="1">
            <a:gsLst>
              <a:gs pos="0">
                <a:srgbClr val="E3E9EF"/>
              </a:gs>
              <a:gs pos="100000">
                <a:srgbClr val="EBEF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sym typeface="Arial"/>
            </a:endParaRPr>
          </a:p>
        </p:txBody>
      </p:sp>
      <p:sp>
        <p:nvSpPr>
          <p:cNvPr id="19" name="矩形 18"/>
          <p:cNvSpPr/>
          <p:nvPr userDrawn="1"/>
        </p:nvSpPr>
        <p:spPr>
          <a:xfrm>
            <a:off x="11104934" y="351617"/>
            <a:ext cx="269930" cy="27002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sym typeface="Arial"/>
            </a:endParaRPr>
          </a:p>
        </p:txBody>
      </p:sp>
      <p:sp>
        <p:nvSpPr>
          <p:cNvPr id="20" name="矩形 19"/>
          <p:cNvSpPr/>
          <p:nvPr userDrawn="1"/>
        </p:nvSpPr>
        <p:spPr>
          <a:xfrm>
            <a:off x="10835004" y="1508428"/>
            <a:ext cx="269930" cy="270020"/>
          </a:xfrm>
          <a:prstGeom prst="rect">
            <a:avLst/>
          </a:prstGeom>
          <a:gradFill flip="none" rotWithShape="1">
            <a:gsLst>
              <a:gs pos="0">
                <a:srgbClr val="EBEBEB"/>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latin typeface="宋体"/>
              <a:sym typeface="Arial"/>
            </a:endParaRPr>
          </a:p>
        </p:txBody>
      </p:sp>
      <p:sp>
        <p:nvSpPr>
          <p:cNvPr id="21" name="TextBox 20"/>
          <p:cNvSpPr txBox="1"/>
          <p:nvPr userDrawn="1"/>
        </p:nvSpPr>
        <p:spPr>
          <a:xfrm>
            <a:off x="9269299" y="367701"/>
            <a:ext cx="651414"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图标底色</a:t>
            </a:r>
            <a:endParaRPr lang="en-US" altLang="zh-CN" sz="1000" dirty="0" smtClean="0">
              <a:solidFill>
                <a:prstClr val="white"/>
              </a:solidFill>
            </a:endParaRPr>
          </a:p>
        </p:txBody>
      </p:sp>
      <p:sp>
        <p:nvSpPr>
          <p:cNvPr id="22" name="TextBox 21"/>
          <p:cNvSpPr txBox="1"/>
          <p:nvPr userDrawn="1"/>
        </p:nvSpPr>
        <p:spPr>
          <a:xfrm>
            <a:off x="9269299" y="753305"/>
            <a:ext cx="651414"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文字底色</a:t>
            </a:r>
            <a:endParaRPr lang="en-US" altLang="zh-CN" sz="1000" dirty="0" smtClean="0">
              <a:solidFill>
                <a:prstClr val="white"/>
              </a:solidFill>
            </a:endParaRPr>
          </a:p>
        </p:txBody>
      </p:sp>
      <p:sp>
        <p:nvSpPr>
          <p:cNvPr id="23" name="TextBox 22"/>
          <p:cNvSpPr txBox="1"/>
          <p:nvPr userDrawn="1"/>
        </p:nvSpPr>
        <p:spPr>
          <a:xfrm>
            <a:off x="9269299" y="1138909"/>
            <a:ext cx="651414"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图标底色</a:t>
            </a:r>
            <a:endParaRPr lang="en-US" altLang="zh-CN" sz="1000" dirty="0" smtClean="0">
              <a:solidFill>
                <a:prstClr val="white"/>
              </a:solidFill>
            </a:endParaRPr>
          </a:p>
        </p:txBody>
      </p:sp>
      <p:sp>
        <p:nvSpPr>
          <p:cNvPr id="24" name="TextBox 23"/>
          <p:cNvSpPr txBox="1"/>
          <p:nvPr userDrawn="1"/>
        </p:nvSpPr>
        <p:spPr>
          <a:xfrm>
            <a:off x="9269299" y="1524512"/>
            <a:ext cx="651414"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文字底色</a:t>
            </a:r>
            <a:endParaRPr lang="en-US" altLang="zh-CN" sz="1000" dirty="0" smtClean="0">
              <a:solidFill>
                <a:prstClr val="white"/>
              </a:solidFill>
            </a:endParaRPr>
          </a:p>
        </p:txBody>
      </p:sp>
      <p:sp>
        <p:nvSpPr>
          <p:cNvPr id="25" name="矩形 24"/>
          <p:cNvSpPr/>
          <p:nvPr userDrawn="1"/>
        </p:nvSpPr>
        <p:spPr>
          <a:xfrm>
            <a:off x="10835004" y="1924424"/>
            <a:ext cx="269930" cy="270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indent="-171392" algn="ctr" fontAlgn="ctr">
              <a:spcBef>
                <a:spcPct val="0"/>
              </a:spcBef>
              <a:spcAft>
                <a:spcPct val="0"/>
              </a:spcAft>
              <a:buClr>
                <a:srgbClr val="990000"/>
              </a:buClr>
              <a:buSzPct val="60000"/>
              <a:defRPr/>
            </a:pPr>
            <a:endParaRPr lang="zh-CN" altLang="en-US">
              <a:solidFill>
                <a:prstClr val="white"/>
              </a:solidFill>
              <a:latin typeface="宋体"/>
              <a:sym typeface="Arial"/>
            </a:endParaRPr>
          </a:p>
        </p:txBody>
      </p:sp>
      <p:sp>
        <p:nvSpPr>
          <p:cNvPr id="26" name="矩形 25"/>
          <p:cNvSpPr/>
          <p:nvPr userDrawn="1"/>
        </p:nvSpPr>
        <p:spPr>
          <a:xfrm>
            <a:off x="10835004" y="2351506"/>
            <a:ext cx="269930" cy="270020"/>
          </a:xfrm>
          <a:prstGeom prst="rect">
            <a:avLst/>
          </a:prstGeom>
          <a:gradFill flip="none" rotWithShape="1">
            <a:gsLst>
              <a:gs pos="0">
                <a:srgbClr val="C2D3E2"/>
              </a:gs>
              <a:gs pos="100000">
                <a:srgbClr val="CCDAE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27" name="矩形 26"/>
          <p:cNvSpPr/>
          <p:nvPr userDrawn="1"/>
        </p:nvSpPr>
        <p:spPr>
          <a:xfrm>
            <a:off x="11104934" y="2351506"/>
            <a:ext cx="269930" cy="270020"/>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28" name="矩形 27"/>
          <p:cNvSpPr/>
          <p:nvPr userDrawn="1"/>
        </p:nvSpPr>
        <p:spPr>
          <a:xfrm>
            <a:off x="10835004" y="2788616"/>
            <a:ext cx="269930" cy="27002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29" name="矩形 28"/>
          <p:cNvSpPr/>
          <p:nvPr userDrawn="1"/>
        </p:nvSpPr>
        <p:spPr>
          <a:xfrm>
            <a:off x="11104934" y="2788616"/>
            <a:ext cx="269930" cy="270020"/>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30" name="TextBox 29"/>
          <p:cNvSpPr txBox="1"/>
          <p:nvPr userDrawn="1"/>
        </p:nvSpPr>
        <p:spPr>
          <a:xfrm>
            <a:off x="9269300" y="2367592"/>
            <a:ext cx="394933"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白底</a:t>
            </a:r>
            <a:endParaRPr lang="en-US" altLang="zh-CN" sz="1000" dirty="0" smtClean="0">
              <a:solidFill>
                <a:prstClr val="white"/>
              </a:solidFill>
            </a:endParaRPr>
          </a:p>
        </p:txBody>
      </p:sp>
      <p:sp>
        <p:nvSpPr>
          <p:cNvPr id="31" name="TextBox 30"/>
          <p:cNvSpPr txBox="1"/>
          <p:nvPr userDrawn="1"/>
        </p:nvSpPr>
        <p:spPr>
          <a:xfrm>
            <a:off x="9269299" y="2804701"/>
            <a:ext cx="523174" cy="223185"/>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有色底</a:t>
            </a:r>
            <a:endParaRPr lang="en-US" altLang="zh-CN" sz="1000" dirty="0" smtClean="0">
              <a:solidFill>
                <a:prstClr val="white"/>
              </a:solidFill>
            </a:endParaRPr>
          </a:p>
        </p:txBody>
      </p:sp>
      <p:sp>
        <p:nvSpPr>
          <p:cNvPr id="32" name="矩形 31"/>
          <p:cNvSpPr/>
          <p:nvPr userDrawn="1"/>
        </p:nvSpPr>
        <p:spPr>
          <a:xfrm>
            <a:off x="11104934" y="3201691"/>
            <a:ext cx="269930" cy="270020"/>
          </a:xfrm>
          <a:prstGeom prst="rect">
            <a:avLst/>
          </a:prstGeom>
          <a:gradFill flip="none" rotWithShape="1">
            <a:gsLst>
              <a:gs pos="0">
                <a:srgbClr val="F5D9D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33" name="矩形 32"/>
          <p:cNvSpPr/>
          <p:nvPr userDrawn="1"/>
        </p:nvSpPr>
        <p:spPr>
          <a:xfrm>
            <a:off x="10835004" y="3201691"/>
            <a:ext cx="269930" cy="270020"/>
          </a:xfrm>
          <a:prstGeom prst="rect">
            <a:avLst/>
          </a:prstGeom>
          <a:gradFill flip="none" rotWithShape="1">
            <a:gsLst>
              <a:gs pos="0">
                <a:srgbClr val="DCDFE3">
                  <a:alpha val="51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57" tIns="34279" rIns="68557" bIns="34279" rtlCol="0" anchor="ctr"/>
          <a:lstStyle/>
          <a:p>
            <a:pPr algn="ctr" fontAlgn="base">
              <a:spcBef>
                <a:spcPct val="0"/>
              </a:spcBef>
              <a:spcAft>
                <a:spcPct val="0"/>
              </a:spcAft>
            </a:pPr>
            <a:endParaRPr lang="zh-CN" altLang="en-US">
              <a:solidFill>
                <a:prstClr val="white"/>
              </a:solidFill>
              <a:latin typeface="宋体"/>
            </a:endParaRPr>
          </a:p>
        </p:txBody>
      </p:sp>
      <p:sp>
        <p:nvSpPr>
          <p:cNvPr id="34" name="TextBox 33"/>
          <p:cNvSpPr txBox="1"/>
          <p:nvPr userDrawn="1"/>
        </p:nvSpPr>
        <p:spPr>
          <a:xfrm>
            <a:off x="9269301" y="3201689"/>
            <a:ext cx="1292625" cy="223189"/>
          </a:xfrm>
          <a:prstGeom prst="rect">
            <a:avLst/>
          </a:prstGeom>
          <a:noFill/>
        </p:spPr>
        <p:txBody>
          <a:bodyPr wrap="none" lIns="68557" tIns="34279" rIns="68557" bIns="34279" rtlCol="0">
            <a:spAutoFit/>
          </a:bodyPr>
          <a:lstStyle/>
          <a:p>
            <a:pPr fontAlgn="base">
              <a:spcBef>
                <a:spcPct val="0"/>
              </a:spcBef>
              <a:spcAft>
                <a:spcPct val="0"/>
              </a:spcAft>
            </a:pPr>
            <a:r>
              <a:rPr lang="zh-CN" altLang="en-US" sz="1000" dirty="0" smtClean="0">
                <a:solidFill>
                  <a:prstClr val="white"/>
                </a:solidFill>
              </a:rPr>
              <a:t>与渐变图形搭配使用</a:t>
            </a:r>
            <a:endParaRPr lang="en-US" altLang="zh-CN" sz="1000" dirty="0" smtClean="0">
              <a:solidFill>
                <a:prstClr val="white"/>
              </a:solidFill>
            </a:endParaRPr>
          </a:p>
        </p:txBody>
      </p:sp>
      <p:sp>
        <p:nvSpPr>
          <p:cNvPr id="42" name="矩形 41"/>
          <p:cNvSpPr/>
          <p:nvPr userDrawn="1"/>
        </p:nvSpPr>
        <p:spPr>
          <a:xfrm>
            <a:off x="-867" y="0"/>
            <a:ext cx="9145734" cy="5145088"/>
          </a:xfrm>
          <a:prstGeom prst="rect">
            <a:avLst/>
          </a:prstGeom>
          <a:gradFill flip="none" rotWithShape="1">
            <a:gsLst>
              <a:gs pos="0">
                <a:schemeClr val="bg1">
                  <a:alpha val="0"/>
                </a:schemeClr>
              </a:gs>
              <a:gs pos="100000">
                <a:schemeClr val="bg1">
                  <a:alpha val="73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latin typeface="宋体"/>
            </a:endParaRPr>
          </a:p>
        </p:txBody>
      </p:sp>
      <p:pic>
        <p:nvPicPr>
          <p:cNvPr id="12" name="图片 11" descr="leading-new-ict.png"/>
          <p:cNvPicPr>
            <a:picLocks noChangeAspect="1"/>
          </p:cNvPicPr>
          <p:nvPr userDrawn="1"/>
        </p:nvPicPr>
        <p:blipFill>
          <a:blip r:embed="rId7" cstate="print"/>
          <a:stretch>
            <a:fillRect/>
          </a:stretch>
        </p:blipFill>
        <p:spPr>
          <a:xfrm>
            <a:off x="7824653" y="182590"/>
            <a:ext cx="1073549" cy="81006"/>
          </a:xfrm>
          <a:prstGeom prst="rect">
            <a:avLst/>
          </a:prstGeom>
        </p:spPr>
      </p:pic>
      <p:sp>
        <p:nvSpPr>
          <p:cNvPr id="8" name="Rectangle 5"/>
          <p:cNvSpPr>
            <a:spLocks noChangeArrowheads="1"/>
          </p:cNvSpPr>
          <p:nvPr userDrawn="1"/>
        </p:nvSpPr>
        <p:spPr bwMode="auto">
          <a:xfrm>
            <a:off x="2279797" y="4904862"/>
            <a:ext cx="203988" cy="146968"/>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fld id="{F350CB96-EF0E-44F1-90D2-2D2DCEB1810F}" type="slidenum">
              <a:rPr lang="de-DE" altLang="zh-CN" sz="700" smtClean="0">
                <a:solidFill>
                  <a:prstClr val="white">
                    <a:lumMod val="65000"/>
                  </a:prstClr>
                </a:solidFill>
              </a:rPr>
              <a:pPr eaLnBrk="0" fontAlgn="base" hangingPunct="0">
                <a:lnSpc>
                  <a:spcPct val="85000"/>
                </a:lnSpc>
                <a:spcBef>
                  <a:spcPct val="0"/>
                </a:spcBef>
                <a:spcAft>
                  <a:spcPct val="0"/>
                </a:spcAft>
                <a:defRPr/>
              </a:pPr>
              <a:t>‹#›</a:t>
            </a:fld>
            <a:endParaRPr lang="en-GB" altLang="zh-CN" sz="700" dirty="0">
              <a:solidFill>
                <a:prstClr val="white">
                  <a:lumMod val="65000"/>
                </a:prstClr>
              </a:solidFill>
            </a:endParaRPr>
          </a:p>
        </p:txBody>
      </p:sp>
      <p:pic>
        <p:nvPicPr>
          <p:cNvPr id="9" name="Picture 2" descr="C:\Users\z00124665\Desktop\图形1.wmf"/>
          <p:cNvPicPr>
            <a:picLocks noChangeAspect="1" noChangeArrowheads="1"/>
          </p:cNvPicPr>
          <p:nvPr userDrawn="1"/>
        </p:nvPicPr>
        <p:blipFill>
          <a:blip r:embed="rId8" cstate="print"/>
          <a:srcRect/>
          <a:stretch>
            <a:fillRect/>
          </a:stretch>
        </p:blipFill>
        <p:spPr bwMode="auto">
          <a:xfrm>
            <a:off x="241637" y="4894836"/>
            <a:ext cx="1991397" cy="90732"/>
          </a:xfrm>
          <a:prstGeom prst="rect">
            <a:avLst/>
          </a:prstGeom>
          <a:noFill/>
        </p:spPr>
      </p:pic>
      <p:cxnSp>
        <p:nvCxnSpPr>
          <p:cNvPr id="11" name="直接连接符 10"/>
          <p:cNvCxnSpPr/>
          <p:nvPr userDrawn="1"/>
        </p:nvCxnSpPr>
        <p:spPr>
          <a:xfrm>
            <a:off x="245800" y="4780325"/>
            <a:ext cx="865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E:\01 日常工作\03 品牌规范设计\公司广告源文档\HW LOGO(horizontal）111.png"/>
          <p:cNvPicPr>
            <a:picLocks noChangeAspect="1" noChangeArrowheads="1"/>
          </p:cNvPicPr>
          <p:nvPr userDrawn="1"/>
        </p:nvPicPr>
        <p:blipFill>
          <a:blip r:embed="rId9" cstate="print"/>
          <a:srcRect/>
          <a:stretch>
            <a:fillRect/>
          </a:stretch>
        </p:blipFill>
        <p:spPr bwMode="auto">
          <a:xfrm>
            <a:off x="7961544" y="4824558"/>
            <a:ext cx="936656" cy="227270"/>
          </a:xfrm>
          <a:prstGeom prst="rect">
            <a:avLst/>
          </a:prstGeom>
          <a:noFill/>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685571" rtl="0" eaLnBrk="1" latinLnBrk="0" hangingPunct="1">
        <a:spcBef>
          <a:spcPct val="0"/>
        </a:spcBef>
        <a:buNone/>
        <a:defRPr sz="2400" kern="1200">
          <a:solidFill>
            <a:schemeClr val="tx1"/>
          </a:solidFill>
          <a:latin typeface="微软雅黑" pitchFamily="34" charset="-122"/>
          <a:ea typeface="微软雅黑" pitchFamily="34" charset="-122"/>
          <a:cs typeface="+mj-cs"/>
        </a:defRPr>
      </a:lvl1pPr>
    </p:titleStyle>
    <p:bodyStyle>
      <a:lvl1pPr marL="257089" indent="-257089" algn="l" defTabSz="685571" rtl="0" eaLnBrk="1" latinLnBrk="0" hangingPunct="1">
        <a:spcBef>
          <a:spcPct val="20000"/>
        </a:spcBef>
        <a:buFont typeface="Arial" pitchFamily="34" charset="0"/>
        <a:buChar char="•"/>
        <a:defRPr sz="2100" kern="1200">
          <a:solidFill>
            <a:srgbClr val="595959"/>
          </a:solidFill>
          <a:latin typeface="微软雅黑" pitchFamily="34" charset="-122"/>
          <a:ea typeface="微软雅黑" pitchFamily="34" charset="-122"/>
          <a:cs typeface="+mn-cs"/>
        </a:defRPr>
      </a:lvl1pPr>
      <a:lvl2pPr marL="557027" indent="-214240" algn="l" defTabSz="685571" rtl="0" eaLnBrk="1" latinLnBrk="0" hangingPunct="1">
        <a:spcBef>
          <a:spcPct val="20000"/>
        </a:spcBef>
        <a:buFont typeface="Arial" pitchFamily="34" charset="0"/>
        <a:buChar char="–"/>
        <a:defRPr sz="1800" kern="1200">
          <a:solidFill>
            <a:srgbClr val="595959"/>
          </a:solidFill>
          <a:latin typeface="微软雅黑" pitchFamily="34" charset="-122"/>
          <a:ea typeface="微软雅黑" pitchFamily="34" charset="-122"/>
          <a:cs typeface="+mn-cs"/>
        </a:defRPr>
      </a:lvl2pPr>
      <a:lvl3pPr marL="856964" indent="-171392" algn="l" defTabSz="685571" rtl="0" eaLnBrk="1" latinLnBrk="0" hangingPunct="1">
        <a:spcBef>
          <a:spcPct val="20000"/>
        </a:spcBef>
        <a:buFont typeface="Arial" pitchFamily="34" charset="0"/>
        <a:buChar char="•"/>
        <a:defRPr sz="1500" kern="1200">
          <a:solidFill>
            <a:srgbClr val="595959"/>
          </a:solidFill>
          <a:latin typeface="微软雅黑" pitchFamily="34" charset="-122"/>
          <a:ea typeface="微软雅黑" pitchFamily="34" charset="-122"/>
          <a:cs typeface="+mn-cs"/>
        </a:defRPr>
      </a:lvl3pPr>
      <a:lvl4pPr marL="1199750" indent="-171392" algn="l" defTabSz="685571" rtl="0" eaLnBrk="1" latinLnBrk="0" hangingPunct="1">
        <a:spcBef>
          <a:spcPct val="20000"/>
        </a:spcBef>
        <a:buFont typeface="Arial" pitchFamily="34" charset="0"/>
        <a:buChar char="–"/>
        <a:defRPr sz="1300" kern="1200">
          <a:solidFill>
            <a:srgbClr val="595959"/>
          </a:solidFill>
          <a:latin typeface="微软雅黑" pitchFamily="34" charset="-122"/>
          <a:ea typeface="微软雅黑" pitchFamily="34" charset="-122"/>
          <a:cs typeface="+mn-cs"/>
        </a:defRPr>
      </a:lvl4pPr>
      <a:lvl5pPr marL="1542536" indent="-171392" algn="l" defTabSz="685571" rtl="0" eaLnBrk="1" latinLnBrk="0" hangingPunct="1">
        <a:spcBef>
          <a:spcPct val="20000"/>
        </a:spcBef>
        <a:buFont typeface="Arial" pitchFamily="34" charset="0"/>
        <a:buChar char="»"/>
        <a:defRPr sz="1200" kern="1200">
          <a:solidFill>
            <a:srgbClr val="595959"/>
          </a:solidFill>
          <a:latin typeface="微软雅黑" pitchFamily="34" charset="-122"/>
          <a:ea typeface="微软雅黑" pitchFamily="34" charset="-122"/>
          <a:cs typeface="+mn-cs"/>
        </a:defRPr>
      </a:lvl5pPr>
      <a:lvl6pPr marL="1885321" indent="-171392" algn="l" defTabSz="68557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107" indent="-171392" algn="l" defTabSz="68557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892" indent="-171392" algn="l" defTabSz="68557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679" indent="-171392" algn="l" defTabSz="68557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571" rtl="0" eaLnBrk="1" latinLnBrk="0" hangingPunct="1">
        <a:defRPr sz="1300" kern="1200">
          <a:solidFill>
            <a:schemeClr val="tx1"/>
          </a:solidFill>
          <a:latin typeface="+mn-lt"/>
          <a:ea typeface="+mn-ea"/>
          <a:cs typeface="+mn-cs"/>
        </a:defRPr>
      </a:lvl1pPr>
      <a:lvl2pPr marL="342786" algn="l" defTabSz="685571" rtl="0" eaLnBrk="1" latinLnBrk="0" hangingPunct="1">
        <a:defRPr sz="1300" kern="1200">
          <a:solidFill>
            <a:schemeClr val="tx1"/>
          </a:solidFill>
          <a:latin typeface="+mn-lt"/>
          <a:ea typeface="+mn-ea"/>
          <a:cs typeface="+mn-cs"/>
        </a:defRPr>
      </a:lvl2pPr>
      <a:lvl3pPr marL="685571" algn="l" defTabSz="685571" rtl="0" eaLnBrk="1" latinLnBrk="0" hangingPunct="1">
        <a:defRPr sz="1300" kern="1200">
          <a:solidFill>
            <a:schemeClr val="tx1"/>
          </a:solidFill>
          <a:latin typeface="+mn-lt"/>
          <a:ea typeface="+mn-ea"/>
          <a:cs typeface="+mn-cs"/>
        </a:defRPr>
      </a:lvl3pPr>
      <a:lvl4pPr marL="1028357" algn="l" defTabSz="685571" rtl="0" eaLnBrk="1" latinLnBrk="0" hangingPunct="1">
        <a:defRPr sz="1300" kern="1200">
          <a:solidFill>
            <a:schemeClr val="tx1"/>
          </a:solidFill>
          <a:latin typeface="+mn-lt"/>
          <a:ea typeface="+mn-ea"/>
          <a:cs typeface="+mn-cs"/>
        </a:defRPr>
      </a:lvl4pPr>
      <a:lvl5pPr marL="1371143" algn="l" defTabSz="685571" rtl="0" eaLnBrk="1" latinLnBrk="0" hangingPunct="1">
        <a:defRPr sz="1300" kern="1200">
          <a:solidFill>
            <a:schemeClr val="tx1"/>
          </a:solidFill>
          <a:latin typeface="+mn-lt"/>
          <a:ea typeface="+mn-ea"/>
          <a:cs typeface="+mn-cs"/>
        </a:defRPr>
      </a:lvl5pPr>
      <a:lvl6pPr marL="1713929" algn="l" defTabSz="685571" rtl="0" eaLnBrk="1" latinLnBrk="0" hangingPunct="1">
        <a:defRPr sz="1300" kern="1200">
          <a:solidFill>
            <a:schemeClr val="tx1"/>
          </a:solidFill>
          <a:latin typeface="+mn-lt"/>
          <a:ea typeface="+mn-ea"/>
          <a:cs typeface="+mn-cs"/>
        </a:defRPr>
      </a:lvl6pPr>
      <a:lvl7pPr marL="2056713" algn="l" defTabSz="685571" rtl="0" eaLnBrk="1" latinLnBrk="0" hangingPunct="1">
        <a:defRPr sz="1300" kern="1200">
          <a:solidFill>
            <a:schemeClr val="tx1"/>
          </a:solidFill>
          <a:latin typeface="+mn-lt"/>
          <a:ea typeface="+mn-ea"/>
          <a:cs typeface="+mn-cs"/>
        </a:defRPr>
      </a:lvl7pPr>
      <a:lvl8pPr marL="2399500" algn="l" defTabSz="685571" rtl="0" eaLnBrk="1" latinLnBrk="0" hangingPunct="1">
        <a:defRPr sz="1300" kern="1200">
          <a:solidFill>
            <a:schemeClr val="tx1"/>
          </a:solidFill>
          <a:latin typeface="+mn-lt"/>
          <a:ea typeface="+mn-ea"/>
          <a:cs typeface="+mn-cs"/>
        </a:defRPr>
      </a:lvl8pPr>
      <a:lvl9pPr marL="2742285" algn="l" defTabSz="68557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app.huawei.com/unistar/edesigner/login!index.action" TargetMode="Externa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unistar.huawei.com/sct/login!loginChoose.action"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p:cNvPicPr>
            <a:picLocks noChangeAspect="1" noChangeArrowheads="1"/>
          </p:cNvPicPr>
          <p:nvPr/>
        </p:nvPicPr>
        <p:blipFill>
          <a:blip r:embed="rId3" cstate="print"/>
          <a:srcRect/>
          <a:stretch>
            <a:fillRect/>
          </a:stretch>
        </p:blipFill>
        <p:spPr bwMode="auto">
          <a:xfrm>
            <a:off x="701" y="1378927"/>
            <a:ext cx="8836260" cy="1935958"/>
          </a:xfrm>
          <a:prstGeom prst="rect">
            <a:avLst/>
          </a:prstGeom>
          <a:noFill/>
          <a:ln w="9525">
            <a:noFill/>
            <a:miter lim="800000"/>
            <a:headEnd/>
            <a:tailEnd/>
          </a:ln>
        </p:spPr>
      </p:pic>
      <p:grpSp>
        <p:nvGrpSpPr>
          <p:cNvPr id="2" name="组合 17"/>
          <p:cNvGrpSpPr/>
          <p:nvPr/>
        </p:nvGrpSpPr>
        <p:grpSpPr>
          <a:xfrm>
            <a:off x="7430409" y="1372102"/>
            <a:ext cx="1712892" cy="1954015"/>
            <a:chOff x="7430846" y="1377388"/>
            <a:chExt cx="1713154" cy="1944749"/>
          </a:xfrm>
        </p:grpSpPr>
        <p:grpSp>
          <p:nvGrpSpPr>
            <p:cNvPr id="3" name="Group 70"/>
            <p:cNvGrpSpPr>
              <a:grpSpLocks/>
            </p:cNvGrpSpPr>
            <p:nvPr/>
          </p:nvGrpSpPr>
          <p:grpSpPr bwMode="auto">
            <a:xfrm>
              <a:off x="7554309" y="1380616"/>
              <a:ext cx="1589691" cy="1936680"/>
              <a:chOff x="3789" y="492"/>
              <a:chExt cx="1970" cy="2400"/>
            </a:xfrm>
            <a:solidFill>
              <a:srgbClr val="00458B"/>
            </a:solidFill>
          </p:grpSpPr>
          <p:sp>
            <p:nvSpPr>
              <p:cNvPr id="16" name="Freeform 71"/>
              <p:cNvSpPr>
                <a:spLocks/>
              </p:cNvSpPr>
              <p:nvPr/>
            </p:nvSpPr>
            <p:spPr bwMode="auto">
              <a:xfrm>
                <a:off x="3789" y="492"/>
                <a:ext cx="1140" cy="2400"/>
              </a:xfrm>
              <a:custGeom>
                <a:avLst/>
                <a:gdLst>
                  <a:gd name="T0" fmla="*/ 1140 w 1140"/>
                  <a:gd name="T1" fmla="*/ 0 h 2400"/>
                  <a:gd name="T2" fmla="*/ 660 w 1140"/>
                  <a:gd name="T3" fmla="*/ 0 h 2400"/>
                  <a:gd name="T4" fmla="*/ 0 w 1140"/>
                  <a:gd name="T5" fmla="*/ 2400 h 2400"/>
                  <a:gd name="T6" fmla="*/ 294 w 1140"/>
                  <a:gd name="T7" fmla="*/ 2400 h 2400"/>
                  <a:gd name="T8" fmla="*/ 1140 w 1140"/>
                  <a:gd name="T9" fmla="*/ 0 h 2400"/>
                </a:gdLst>
                <a:ahLst/>
                <a:cxnLst>
                  <a:cxn ang="0">
                    <a:pos x="T0" y="T1"/>
                  </a:cxn>
                  <a:cxn ang="0">
                    <a:pos x="T2" y="T3"/>
                  </a:cxn>
                  <a:cxn ang="0">
                    <a:pos x="T4" y="T5"/>
                  </a:cxn>
                  <a:cxn ang="0">
                    <a:pos x="T6" y="T7"/>
                  </a:cxn>
                  <a:cxn ang="0">
                    <a:pos x="T8" y="T9"/>
                  </a:cxn>
                </a:cxnLst>
                <a:rect l="0" t="0" r="r" b="b"/>
                <a:pathLst>
                  <a:path w="1140" h="2400">
                    <a:moveTo>
                      <a:pt x="1140" y="0"/>
                    </a:moveTo>
                    <a:cubicBezTo>
                      <a:pt x="1140" y="0"/>
                      <a:pt x="900" y="0"/>
                      <a:pt x="660" y="0"/>
                    </a:cubicBezTo>
                    <a:cubicBezTo>
                      <a:pt x="594" y="966"/>
                      <a:pt x="0" y="2400"/>
                      <a:pt x="0" y="2400"/>
                    </a:cubicBezTo>
                    <a:lnTo>
                      <a:pt x="294" y="2400"/>
                    </a:lnTo>
                    <a:cubicBezTo>
                      <a:pt x="294" y="2400"/>
                      <a:pt x="636" y="720"/>
                      <a:pt x="1140" y="0"/>
                    </a:cubicBez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88" tIns="39594" rIns="79188" bIns="39594">
                <a:noAutofit/>
              </a:bodyPr>
              <a:lstStyle/>
              <a:p>
                <a:endParaRPr lang="en-US" sz="1428" dirty="0">
                  <a:latin typeface="Arial" pitchFamily="34" charset="0"/>
                  <a:cs typeface="Arial" pitchFamily="34" charset="0"/>
                </a:endParaRPr>
              </a:p>
            </p:txBody>
          </p:sp>
          <p:sp>
            <p:nvSpPr>
              <p:cNvPr id="17" name="Freeform 72"/>
              <p:cNvSpPr>
                <a:spLocks noChangeAspect="1"/>
              </p:cNvSpPr>
              <p:nvPr/>
            </p:nvSpPr>
            <p:spPr bwMode="auto">
              <a:xfrm>
                <a:off x="4074" y="494"/>
                <a:ext cx="1685" cy="2394"/>
              </a:xfrm>
              <a:custGeom>
                <a:avLst/>
                <a:gdLst>
                  <a:gd name="T0" fmla="*/ 1685 w 1685"/>
                  <a:gd name="T1" fmla="*/ 0 h 2398"/>
                  <a:gd name="T2" fmla="*/ 843 w 1685"/>
                  <a:gd name="T3" fmla="*/ 0 h 2398"/>
                  <a:gd name="T4" fmla="*/ 0 w 1685"/>
                  <a:gd name="T5" fmla="*/ 2398 h 2398"/>
                  <a:gd name="T6" fmla="*/ 1685 w 1685"/>
                  <a:gd name="T7" fmla="*/ 2398 h 2398"/>
                  <a:gd name="T8" fmla="*/ 1685 w 1685"/>
                  <a:gd name="T9" fmla="*/ 0 h 2398"/>
                </a:gdLst>
                <a:ahLst/>
                <a:cxnLst>
                  <a:cxn ang="0">
                    <a:pos x="T0" y="T1"/>
                  </a:cxn>
                  <a:cxn ang="0">
                    <a:pos x="T2" y="T3"/>
                  </a:cxn>
                  <a:cxn ang="0">
                    <a:pos x="T4" y="T5"/>
                  </a:cxn>
                  <a:cxn ang="0">
                    <a:pos x="T6" y="T7"/>
                  </a:cxn>
                  <a:cxn ang="0">
                    <a:pos x="T8" y="T9"/>
                  </a:cxn>
                </a:cxnLst>
                <a:rect l="0" t="0" r="r" b="b"/>
                <a:pathLst>
                  <a:path w="1685" h="2398">
                    <a:moveTo>
                      <a:pt x="1685" y="0"/>
                    </a:moveTo>
                    <a:cubicBezTo>
                      <a:pt x="1685" y="0"/>
                      <a:pt x="1264" y="0"/>
                      <a:pt x="843" y="0"/>
                    </a:cubicBezTo>
                    <a:cubicBezTo>
                      <a:pt x="342" y="736"/>
                      <a:pt x="0" y="2398"/>
                      <a:pt x="0" y="2398"/>
                    </a:cubicBezTo>
                    <a:lnTo>
                      <a:pt x="1685" y="2398"/>
                    </a:lnTo>
                    <a:lnTo>
                      <a:pt x="1685" y="0"/>
                    </a:lnTo>
                    <a:close/>
                  </a:path>
                </a:pathLst>
              </a:custGeom>
              <a:grpFill/>
              <a:ln>
                <a:noFill/>
              </a:ln>
              <a:effectLst/>
              <a:extLst>
                <a:ext uri="{91240B29-F687-4F45-9708-019B960494DF}">
                  <a14:hiddenLine xmlns:a14="http://schemas.microsoft.com/office/drawing/2010/main" w="9525" cap="flat" cmpd="sng">
                    <a:solidFill>
                      <a:srgbClr val="969696"/>
                    </a:solidFill>
                    <a:prstDash val="lgDash"/>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88" tIns="39594" rIns="79188" bIns="39594">
                <a:noAutofit/>
              </a:bodyPr>
              <a:lstStyle/>
              <a:p>
                <a:endParaRPr lang="en-US" sz="1428" dirty="0">
                  <a:latin typeface="Arial" pitchFamily="34" charset="0"/>
                  <a:cs typeface="Arial" pitchFamily="34" charset="0"/>
                </a:endParaRPr>
              </a:p>
            </p:txBody>
          </p:sp>
        </p:grpSp>
        <p:sp>
          <p:nvSpPr>
            <p:cNvPr id="14" name="Freeform 73"/>
            <p:cNvSpPr>
              <a:spLocks/>
            </p:cNvSpPr>
            <p:nvPr/>
          </p:nvSpPr>
          <p:spPr bwMode="auto">
            <a:xfrm>
              <a:off x="7430846" y="1377388"/>
              <a:ext cx="1586463" cy="1944749"/>
            </a:xfrm>
            <a:custGeom>
              <a:avLst/>
              <a:gdLst>
                <a:gd name="T0" fmla="*/ 1966 w 1966"/>
                <a:gd name="T1" fmla="*/ 0 h 2410"/>
                <a:gd name="T2" fmla="*/ 1776 w 1966"/>
                <a:gd name="T3" fmla="*/ 2410 h 2410"/>
                <a:gd name="T4" fmla="*/ 423 w 1966"/>
                <a:gd name="T5" fmla="*/ 2404 h 2410"/>
                <a:gd name="T6" fmla="*/ 1285 w 1966"/>
                <a:gd name="T7" fmla="*/ 0 h 2410"/>
                <a:gd name="T8" fmla="*/ 1966 w 1966"/>
                <a:gd name="T9" fmla="*/ 0 h 2410"/>
              </a:gdLst>
              <a:ahLst/>
              <a:cxnLst>
                <a:cxn ang="0">
                  <a:pos x="T0" y="T1"/>
                </a:cxn>
                <a:cxn ang="0">
                  <a:pos x="T2" y="T3"/>
                </a:cxn>
                <a:cxn ang="0">
                  <a:pos x="T4" y="T5"/>
                </a:cxn>
                <a:cxn ang="0">
                  <a:pos x="T6" y="T7"/>
                </a:cxn>
                <a:cxn ang="0">
                  <a:pos x="T8" y="T9"/>
                </a:cxn>
              </a:cxnLst>
              <a:rect l="0" t="0" r="r" b="b"/>
              <a:pathLst>
                <a:path w="1966" h="2410">
                  <a:moveTo>
                    <a:pt x="1966" y="0"/>
                  </a:moveTo>
                  <a:cubicBezTo>
                    <a:pt x="0" y="2008"/>
                    <a:pt x="1776" y="2410"/>
                    <a:pt x="1776" y="2410"/>
                  </a:cubicBezTo>
                  <a:cubicBezTo>
                    <a:pt x="1776" y="2410"/>
                    <a:pt x="1099" y="2407"/>
                    <a:pt x="423" y="2404"/>
                  </a:cubicBezTo>
                  <a:cubicBezTo>
                    <a:pt x="496" y="2160"/>
                    <a:pt x="820" y="664"/>
                    <a:pt x="1285" y="0"/>
                  </a:cubicBezTo>
                  <a:cubicBezTo>
                    <a:pt x="1625" y="0"/>
                    <a:pt x="1625" y="0"/>
                    <a:pt x="1966" y="0"/>
                  </a:cubicBezTo>
                  <a:close/>
                </a:path>
              </a:pathLst>
            </a:custGeom>
            <a:solidFill>
              <a:schemeClr val="bg1">
                <a:alpha val="30000"/>
              </a:schemeClr>
            </a:solidFill>
            <a:ln>
              <a:noFill/>
            </a:ln>
            <a:effectLst/>
            <a:extLst>
              <a:ext uri="{91240B29-F687-4F45-9708-019B960494DF}">
                <a14:hiddenLine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88" tIns="39594" rIns="79188" bIns="39594">
              <a:noAutofit/>
            </a:bodyPr>
            <a:lstStyle/>
            <a:p>
              <a:endParaRPr lang="en-US" sz="1428" dirty="0">
                <a:latin typeface="Arial" pitchFamily="34" charset="0"/>
                <a:cs typeface="Arial" pitchFamily="34" charset="0"/>
              </a:endParaRPr>
            </a:p>
          </p:txBody>
        </p:sp>
        <p:sp>
          <p:nvSpPr>
            <p:cNvPr id="15" name="Freeform 74"/>
            <p:cNvSpPr>
              <a:spLocks/>
            </p:cNvSpPr>
            <p:nvPr/>
          </p:nvSpPr>
          <p:spPr bwMode="auto">
            <a:xfrm>
              <a:off x="7785904" y="1383844"/>
              <a:ext cx="1056297" cy="1930224"/>
            </a:xfrm>
            <a:custGeom>
              <a:avLst/>
              <a:gdLst>
                <a:gd name="T0" fmla="*/ 844 w 1309"/>
                <a:gd name="T1" fmla="*/ 0 h 2396"/>
                <a:gd name="T2" fmla="*/ 0 w 1309"/>
                <a:gd name="T3" fmla="*/ 2396 h 2396"/>
                <a:gd name="T4" fmla="*/ 1309 w 1309"/>
                <a:gd name="T5" fmla="*/ 2396 h 2396"/>
                <a:gd name="T6" fmla="*/ 844 w 1309"/>
                <a:gd name="T7" fmla="*/ 0 h 2396"/>
              </a:gdLst>
              <a:ahLst/>
              <a:cxnLst>
                <a:cxn ang="0">
                  <a:pos x="T0" y="T1"/>
                </a:cxn>
                <a:cxn ang="0">
                  <a:pos x="T2" y="T3"/>
                </a:cxn>
                <a:cxn ang="0">
                  <a:pos x="T4" y="T5"/>
                </a:cxn>
                <a:cxn ang="0">
                  <a:pos x="T6" y="T7"/>
                </a:cxn>
              </a:cxnLst>
              <a:rect l="0" t="0" r="r" b="b"/>
              <a:pathLst>
                <a:path w="1309" h="2396">
                  <a:moveTo>
                    <a:pt x="844" y="0"/>
                  </a:moveTo>
                  <a:cubicBezTo>
                    <a:pt x="548" y="396"/>
                    <a:pt x="228" y="1352"/>
                    <a:pt x="0" y="2396"/>
                  </a:cubicBezTo>
                  <a:lnTo>
                    <a:pt x="1309" y="2396"/>
                  </a:lnTo>
                  <a:cubicBezTo>
                    <a:pt x="763" y="1604"/>
                    <a:pt x="816" y="296"/>
                    <a:pt x="844" y="0"/>
                  </a:cubicBezTo>
                  <a:close/>
                </a:path>
              </a:pathLst>
            </a:custGeom>
            <a:solidFill>
              <a:schemeClr val="bg1">
                <a:alpha val="27000"/>
              </a:schemeClr>
            </a:solidFill>
            <a:ln>
              <a:noFill/>
            </a:ln>
            <a:effectLst/>
            <a:extLst>
              <a:ext uri="{91240B29-F687-4F45-9708-019B960494DF}">
                <a14:hiddenLine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188" tIns="39594" rIns="79188" bIns="39594">
              <a:noAutofit/>
            </a:bodyPr>
            <a:lstStyle/>
            <a:p>
              <a:endParaRPr lang="en-US" sz="1428" dirty="0">
                <a:latin typeface="Arial" pitchFamily="34" charset="0"/>
                <a:cs typeface="Arial" pitchFamily="34" charset="0"/>
              </a:endParaRPr>
            </a:p>
          </p:txBody>
        </p:sp>
      </p:grpSp>
      <p:sp>
        <p:nvSpPr>
          <p:cNvPr id="10" name="Rectangle 39"/>
          <p:cNvSpPr txBox="1">
            <a:spLocks noChangeArrowheads="1"/>
          </p:cNvSpPr>
          <p:nvPr/>
        </p:nvSpPr>
        <p:spPr bwMode="auto">
          <a:xfrm>
            <a:off x="468172" y="1708581"/>
            <a:ext cx="7761175"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13" rIns="91426" bIns="45713" numCol="1" anchor="t" anchorCtr="0" compatLnSpc="1">
            <a:prstTxWarp prst="textNoShape">
              <a:avLst/>
            </a:prstTxWarp>
            <a:spAutoFit/>
          </a:bodyPr>
          <a:lstStyle/>
          <a:p>
            <a:pPr eaLnBrk="0" fontAlgn="base" hangingPunct="0">
              <a:spcBef>
                <a:spcPct val="20000"/>
              </a:spcBef>
              <a:spcAft>
                <a:spcPct val="0"/>
              </a:spcAft>
              <a:buClr>
                <a:srgbClr val="990000"/>
              </a:buClr>
              <a:defRPr/>
            </a:pPr>
            <a:r>
              <a:rPr kumimoji="1" lang="en-US" altLang="zh-CN" sz="3200" b="1" kern="0" dirty="0">
                <a:solidFill>
                  <a:schemeClr val="bg1"/>
                </a:solidFill>
                <a:latin typeface="Arial" pitchFamily="34" charset="0"/>
                <a:ea typeface="微软雅黑" pitchFamily="34" charset="-122"/>
                <a:cs typeface="Arial" pitchFamily="34" charset="0"/>
              </a:rPr>
              <a:t>Huawei OceanStor </a:t>
            </a:r>
            <a:r>
              <a:rPr kumimoji="1" lang="en-US" altLang="zh-CN" sz="3200" b="1" kern="0" dirty="0" smtClean="0">
                <a:solidFill>
                  <a:schemeClr val="bg1"/>
                </a:solidFill>
                <a:latin typeface="Arial" pitchFamily="34" charset="0"/>
                <a:ea typeface="微软雅黑" pitchFamily="34" charset="-122"/>
                <a:cs typeface="Arial" pitchFamily="34" charset="0"/>
              </a:rPr>
              <a:t>Entry-level </a:t>
            </a:r>
            <a:r>
              <a:rPr kumimoji="1" lang="en-US" altLang="zh-CN" sz="3200" b="1" kern="0" dirty="0">
                <a:solidFill>
                  <a:schemeClr val="bg1"/>
                </a:solidFill>
                <a:latin typeface="Arial" pitchFamily="34" charset="0"/>
                <a:ea typeface="微软雅黑" pitchFamily="34" charset="-122"/>
                <a:cs typeface="Arial" pitchFamily="34" charset="0"/>
              </a:rPr>
              <a:t>Storage </a:t>
            </a:r>
            <a:r>
              <a:rPr kumimoji="1" lang="en-US" altLang="zh-CN" sz="3200" b="1" kern="0" dirty="0" err="1" smtClean="0">
                <a:solidFill>
                  <a:schemeClr val="bg1"/>
                </a:solidFill>
                <a:latin typeface="Arial" pitchFamily="34" charset="0"/>
                <a:ea typeface="微软雅黑" pitchFamily="34" charset="-122"/>
                <a:cs typeface="Arial" pitchFamily="34" charset="0"/>
              </a:rPr>
              <a:t>Quotatoin</a:t>
            </a:r>
            <a:r>
              <a:rPr kumimoji="1" lang="en-US" altLang="zh-CN" sz="3200" b="1" kern="0" dirty="0" smtClean="0">
                <a:solidFill>
                  <a:schemeClr val="bg1"/>
                </a:solidFill>
                <a:latin typeface="Arial" pitchFamily="34" charset="0"/>
                <a:ea typeface="微软雅黑" pitchFamily="34" charset="-122"/>
                <a:cs typeface="Arial" pitchFamily="34" charset="0"/>
              </a:rPr>
              <a:t> Guide</a:t>
            </a:r>
            <a:endParaRPr kumimoji="1" lang="en-US" altLang="zh-CN" sz="2400" b="1" kern="0" dirty="0" smtClean="0">
              <a:solidFill>
                <a:schemeClr val="bg1"/>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971209990"/>
      </p:ext>
    </p:extLst>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407133755"/>
          <p:cNvSpPr>
            <a:spLocks noGrp="1"/>
          </p:cNvSpPr>
          <p:nvPr>
            <p:ph type="title"/>
          </p:nvPr>
        </p:nvSpPr>
        <p:spPr>
          <a:xfrm>
            <a:off x="335342" y="191688"/>
            <a:ext cx="8125090" cy="652664"/>
          </a:xfrm>
        </p:spPr>
        <p:txBody>
          <a:bodyPr/>
          <a:lstStyle/>
          <a:p>
            <a:pPr algn="l" rtl="0" eaLnBrk="1" fontAlgn="base" latinLnBrk="0" hangingPunct="1"/>
            <a:r>
              <a:rPr lang="en-US" altLang="zh-CN" sz="2200" b="1" dirty="0" smtClean="0">
                <a:solidFill>
                  <a:srgbClr val="0076B0"/>
                </a:solidFill>
                <a:latin typeface="Arial"/>
                <a:ea typeface="微软雅黑" pitchFamily="34" charset="-122"/>
                <a:cs typeface="+mn-cs"/>
                <a:sym typeface="Arial"/>
              </a:rPr>
              <a:t>Quotation Items and steps</a:t>
            </a:r>
            <a:endParaRPr lang="zh-CN" altLang="zh-CN" sz="2200" b="1" dirty="0" smtClean="0">
              <a:solidFill>
                <a:srgbClr val="0076B0"/>
              </a:solidFill>
              <a:latin typeface="Arial"/>
              <a:ea typeface="微软雅黑" pitchFamily="34" charset="-122"/>
              <a:cs typeface="+mn-cs"/>
              <a:sym typeface="Arial"/>
            </a:endParaRPr>
          </a:p>
        </p:txBody>
      </p:sp>
      <p:sp>
        <p:nvSpPr>
          <p:cNvPr id="28" name="1706979608"/>
          <p:cNvSpPr>
            <a:spLocks noChangeArrowheads="1"/>
          </p:cNvSpPr>
          <p:nvPr/>
        </p:nvSpPr>
        <p:spPr bwMode="auto">
          <a:xfrm>
            <a:off x="4350884" y="916360"/>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SAN or SAN-NAS integration</a:t>
            </a:r>
            <a:endParaRPr lang="zh-CN" altLang="en-US" sz="1400" dirty="0">
              <a:latin typeface="Arial"/>
              <a:ea typeface="微软雅黑"/>
              <a:sym typeface="Arial"/>
            </a:endParaRPr>
          </a:p>
        </p:txBody>
      </p:sp>
      <p:sp>
        <p:nvSpPr>
          <p:cNvPr id="29" name="304496990"/>
          <p:cNvSpPr>
            <a:spLocks noChangeArrowheads="1"/>
          </p:cNvSpPr>
          <p:nvPr/>
        </p:nvSpPr>
        <p:spPr bwMode="auto">
          <a:xfrm>
            <a:off x="4350884" y="1492424"/>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Controller enclosure specifications (Cache, disk size)</a:t>
            </a:r>
            <a:endParaRPr lang="zh-CN" altLang="en-US" sz="1400" dirty="0">
              <a:latin typeface="Arial"/>
              <a:ea typeface="微软雅黑"/>
              <a:sym typeface="Arial"/>
            </a:endParaRPr>
          </a:p>
        </p:txBody>
      </p:sp>
      <p:sp>
        <p:nvSpPr>
          <p:cNvPr id="30" name="1513791625"/>
          <p:cNvSpPr>
            <a:spLocks noChangeArrowheads="1"/>
          </p:cNvSpPr>
          <p:nvPr/>
        </p:nvSpPr>
        <p:spPr bwMode="auto">
          <a:xfrm>
            <a:off x="4350884" y="2088227"/>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types (SSD, SAS, NL-SAS)</a:t>
            </a:r>
            <a:endParaRPr lang="zh-CN" altLang="en-US" sz="1400" dirty="0">
              <a:latin typeface="Arial"/>
              <a:ea typeface="微软雅黑"/>
              <a:sym typeface="Arial"/>
            </a:endParaRPr>
          </a:p>
        </p:txBody>
      </p:sp>
      <p:sp>
        <p:nvSpPr>
          <p:cNvPr id="32" name="1624597907"/>
          <p:cNvSpPr>
            <a:spLocks noChangeArrowheads="1"/>
          </p:cNvSpPr>
          <p:nvPr/>
        </p:nvSpPr>
        <p:spPr bwMode="auto">
          <a:xfrm>
            <a:off x="4350884" y="2428528"/>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Disk enclosure</a:t>
            </a:r>
            <a:endParaRPr lang="zh-CN" altLang="en-US" sz="1400" dirty="0" smtClean="0">
              <a:latin typeface="Arial"/>
              <a:ea typeface="微软雅黑"/>
              <a:sym typeface="Arial"/>
            </a:endParaRPr>
          </a:p>
        </p:txBody>
      </p:sp>
      <p:sp>
        <p:nvSpPr>
          <p:cNvPr id="33" name="288755755"/>
          <p:cNvSpPr>
            <a:spLocks noChangeArrowheads="1"/>
          </p:cNvSpPr>
          <p:nvPr/>
        </p:nvSpPr>
        <p:spPr bwMode="auto">
          <a:xfrm>
            <a:off x="4350884" y="2987950"/>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SAS cable</a:t>
            </a:r>
            <a:endParaRPr lang="zh-CN" altLang="en-US" sz="1400" dirty="0">
              <a:latin typeface="Arial"/>
              <a:ea typeface="微软雅黑"/>
              <a:sym typeface="Arial"/>
            </a:endParaRPr>
          </a:p>
        </p:txBody>
      </p:sp>
      <p:grpSp>
        <p:nvGrpSpPr>
          <p:cNvPr id="34" name="组合 33"/>
          <p:cNvGrpSpPr/>
          <p:nvPr/>
        </p:nvGrpSpPr>
        <p:grpSpPr>
          <a:xfrm>
            <a:off x="1667172" y="906807"/>
            <a:ext cx="1752700" cy="369593"/>
            <a:chOff x="7139780" y="124272"/>
            <a:chExt cx="1872208" cy="691812"/>
          </a:xfrm>
        </p:grpSpPr>
        <p:pic>
          <p:nvPicPr>
            <p:cNvPr id="35"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6" name="TextBox 35"/>
            <p:cNvSpPr txBox="1"/>
            <p:nvPr/>
          </p:nvSpPr>
          <p:spPr>
            <a:xfrm>
              <a:off x="7139780" y="227047"/>
              <a:ext cx="1872208" cy="302853"/>
            </a:xfrm>
            <a:prstGeom prst="rect">
              <a:avLst/>
            </a:prstGeom>
            <a:noFill/>
          </p:spPr>
          <p:txBody>
            <a:bodyPr wrap="square" rtlCol="0">
              <a:spAutoFit/>
            </a:bodyPr>
            <a:lstStyle/>
            <a:p>
              <a:pPr algn="ctr"/>
              <a:r>
                <a:rPr lang="en-US" altLang="zh-CN" sz="1100" b="1" dirty="0" smtClean="0">
                  <a:solidFill>
                    <a:schemeClr val="bg1"/>
                  </a:solidFill>
                  <a:latin typeface="Arial"/>
                  <a:ea typeface="微软雅黑"/>
                  <a:sym typeface="Arial"/>
                </a:rPr>
                <a:t>Storage Form</a:t>
              </a:r>
              <a:endParaRPr lang="zh-CN" altLang="en-US" sz="1100" b="1" dirty="0">
                <a:solidFill>
                  <a:schemeClr val="bg1"/>
                </a:solidFill>
                <a:latin typeface="Arial"/>
                <a:ea typeface="微软雅黑"/>
                <a:sym typeface="Arial"/>
              </a:endParaRPr>
            </a:p>
          </p:txBody>
        </p:sp>
      </p:grpSp>
      <p:grpSp>
        <p:nvGrpSpPr>
          <p:cNvPr id="37" name="组合 36"/>
          <p:cNvGrpSpPr/>
          <p:nvPr/>
        </p:nvGrpSpPr>
        <p:grpSpPr>
          <a:xfrm>
            <a:off x="1691680" y="1516944"/>
            <a:ext cx="1752700" cy="407528"/>
            <a:chOff x="7139780" y="124272"/>
            <a:chExt cx="1872208" cy="691812"/>
          </a:xfrm>
        </p:grpSpPr>
        <p:pic>
          <p:nvPicPr>
            <p:cNvPr id="38"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9" name="TextBox 38"/>
            <p:cNvSpPr txBox="1"/>
            <p:nvPr/>
          </p:nvSpPr>
          <p:spPr>
            <a:xfrm>
              <a:off x="7139780" y="268753"/>
              <a:ext cx="1872208" cy="302852"/>
            </a:xfrm>
            <a:prstGeom prst="rect">
              <a:avLst/>
            </a:prstGeom>
            <a:noFill/>
          </p:spPr>
          <p:txBody>
            <a:bodyPr wrap="square" rtlCol="0">
              <a:spAutoFit/>
            </a:bodyPr>
            <a:lstStyle/>
            <a:p>
              <a:pPr algn="ctr"/>
              <a:r>
                <a:rPr lang="en-US" altLang="zh-CN" sz="1100" b="1" dirty="0" smtClean="0">
                  <a:solidFill>
                    <a:schemeClr val="bg1"/>
                  </a:solidFill>
                  <a:latin typeface="Arial"/>
                  <a:ea typeface="微软雅黑"/>
                  <a:sym typeface="Arial"/>
                </a:rPr>
                <a:t>Controller Enclosure</a:t>
              </a:r>
              <a:endParaRPr lang="zh-CN" altLang="en-US" sz="1100" b="1" dirty="0">
                <a:solidFill>
                  <a:schemeClr val="bg1"/>
                </a:solidFill>
                <a:latin typeface="Arial"/>
                <a:ea typeface="微软雅黑"/>
                <a:sym typeface="Arial"/>
              </a:endParaRPr>
            </a:p>
          </p:txBody>
        </p:sp>
      </p:grpSp>
      <p:grpSp>
        <p:nvGrpSpPr>
          <p:cNvPr id="40" name="组合 39"/>
          <p:cNvGrpSpPr/>
          <p:nvPr/>
        </p:nvGrpSpPr>
        <p:grpSpPr>
          <a:xfrm>
            <a:off x="1691680" y="2212504"/>
            <a:ext cx="1752700" cy="506351"/>
            <a:chOff x="7139780" y="124272"/>
            <a:chExt cx="1872208" cy="691812"/>
          </a:xfrm>
        </p:grpSpPr>
        <p:pic>
          <p:nvPicPr>
            <p:cNvPr id="4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2" name="TextBox 41"/>
            <p:cNvSpPr txBox="1"/>
            <p:nvPr/>
          </p:nvSpPr>
          <p:spPr>
            <a:xfrm>
              <a:off x="7139780" y="227047"/>
              <a:ext cx="1872208" cy="302853"/>
            </a:xfrm>
            <a:prstGeom prst="rect">
              <a:avLst/>
            </a:prstGeom>
            <a:noFill/>
          </p:spPr>
          <p:txBody>
            <a:bodyPr wrap="square" rtlCol="0">
              <a:spAutoFit/>
            </a:bodyPr>
            <a:lstStyle/>
            <a:p>
              <a:pPr algn="ctr"/>
              <a:r>
                <a:rPr lang="en-US" altLang="zh-CN" sz="1100" b="1" dirty="0" smtClean="0">
                  <a:solidFill>
                    <a:schemeClr val="bg1"/>
                  </a:solidFill>
                  <a:latin typeface="Arial"/>
                  <a:ea typeface="微软雅黑"/>
                  <a:sym typeface="Arial"/>
                </a:rPr>
                <a:t>Storage Unit</a:t>
              </a:r>
              <a:endParaRPr lang="zh-CN" altLang="en-US" sz="1100" b="1" dirty="0">
                <a:solidFill>
                  <a:schemeClr val="bg1"/>
                </a:solidFill>
                <a:latin typeface="Arial"/>
                <a:ea typeface="微软雅黑"/>
                <a:sym typeface="Arial"/>
              </a:endParaRPr>
            </a:p>
          </p:txBody>
        </p:sp>
      </p:grpSp>
      <p:grpSp>
        <p:nvGrpSpPr>
          <p:cNvPr id="43" name="组合 42"/>
          <p:cNvGrpSpPr/>
          <p:nvPr/>
        </p:nvGrpSpPr>
        <p:grpSpPr>
          <a:xfrm>
            <a:off x="1691680" y="2932584"/>
            <a:ext cx="1752700" cy="484672"/>
            <a:chOff x="7139780" y="124272"/>
            <a:chExt cx="1872208" cy="691812"/>
          </a:xfrm>
        </p:grpSpPr>
        <p:pic>
          <p:nvPicPr>
            <p:cNvPr id="44"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5" name="TextBox 44"/>
            <p:cNvSpPr txBox="1"/>
            <p:nvPr/>
          </p:nvSpPr>
          <p:spPr>
            <a:xfrm>
              <a:off x="7139780" y="227047"/>
              <a:ext cx="1872208" cy="302853"/>
            </a:xfrm>
            <a:prstGeom prst="rect">
              <a:avLst/>
            </a:prstGeom>
            <a:noFill/>
          </p:spPr>
          <p:txBody>
            <a:bodyPr wrap="square" rtlCol="0">
              <a:spAutoFit/>
            </a:bodyPr>
            <a:lstStyle/>
            <a:p>
              <a:pPr algn="ctr"/>
              <a:r>
                <a:rPr lang="en-US" altLang="zh-CN" sz="1100" b="1" dirty="0" smtClean="0">
                  <a:solidFill>
                    <a:schemeClr val="bg1"/>
                  </a:solidFill>
                  <a:latin typeface="Arial"/>
                  <a:ea typeface="微软雅黑"/>
                  <a:sym typeface="Arial"/>
                </a:rPr>
                <a:t>Auxiliary Devices</a:t>
              </a:r>
              <a:endParaRPr lang="zh-CN" altLang="en-US" sz="1100" b="1" dirty="0">
                <a:solidFill>
                  <a:schemeClr val="bg1"/>
                </a:solidFill>
                <a:latin typeface="Arial"/>
                <a:ea typeface="微软雅黑"/>
                <a:sym typeface="Arial"/>
              </a:endParaRPr>
            </a:p>
          </p:txBody>
        </p:sp>
      </p:grpSp>
      <p:grpSp>
        <p:nvGrpSpPr>
          <p:cNvPr id="46" name="组合 45"/>
          <p:cNvGrpSpPr/>
          <p:nvPr/>
        </p:nvGrpSpPr>
        <p:grpSpPr>
          <a:xfrm>
            <a:off x="1739180" y="3629769"/>
            <a:ext cx="1752700" cy="310927"/>
            <a:chOff x="7139780" y="124272"/>
            <a:chExt cx="1872208" cy="691812"/>
          </a:xfrm>
        </p:grpSpPr>
        <p:pic>
          <p:nvPicPr>
            <p:cNvPr id="47"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8" name="TextBox 47"/>
            <p:cNvSpPr txBox="1"/>
            <p:nvPr/>
          </p:nvSpPr>
          <p:spPr>
            <a:xfrm>
              <a:off x="7139780" y="140987"/>
              <a:ext cx="1872208" cy="302853"/>
            </a:xfrm>
            <a:prstGeom prst="rect">
              <a:avLst/>
            </a:prstGeom>
            <a:noFill/>
          </p:spPr>
          <p:txBody>
            <a:bodyPr wrap="square" rtlCol="0">
              <a:spAutoFit/>
            </a:bodyPr>
            <a:lstStyle/>
            <a:p>
              <a:pPr algn="ctr"/>
              <a:r>
                <a:rPr lang="en-US" altLang="zh-CN" sz="1100" b="1" dirty="0" smtClean="0">
                  <a:solidFill>
                    <a:schemeClr val="bg1"/>
                  </a:solidFill>
                  <a:latin typeface="Arial"/>
                  <a:ea typeface="微软雅黑"/>
                  <a:sym typeface="Arial"/>
                </a:rPr>
                <a:t>Value-added Software</a:t>
              </a:r>
              <a:endParaRPr lang="zh-CN" altLang="en-US" sz="1100" b="1" dirty="0">
                <a:solidFill>
                  <a:schemeClr val="bg1"/>
                </a:solidFill>
                <a:latin typeface="Arial"/>
                <a:ea typeface="微软雅黑"/>
                <a:sym typeface="Arial"/>
              </a:endParaRPr>
            </a:p>
          </p:txBody>
        </p:sp>
      </p:grpSp>
      <p:pic>
        <p:nvPicPr>
          <p:cNvPr id="57" name="Picture 15" descr="箭头第4P"/>
          <p:cNvPicPr>
            <a:picLocks noChangeAspect="1" noChangeArrowheads="1"/>
          </p:cNvPicPr>
          <p:nvPr/>
        </p:nvPicPr>
        <p:blipFill>
          <a:blip r:embed="rId4" cstate="print"/>
          <a:srcRect/>
          <a:stretch>
            <a:fillRect/>
          </a:stretch>
        </p:blipFill>
        <p:spPr bwMode="auto">
          <a:xfrm>
            <a:off x="3131840" y="2197806"/>
            <a:ext cx="1224136" cy="518754"/>
          </a:xfrm>
          <a:prstGeom prst="rect">
            <a:avLst/>
          </a:prstGeom>
          <a:noFill/>
          <a:ln w="9525">
            <a:noFill/>
            <a:miter lim="800000"/>
            <a:headEnd/>
            <a:tailEnd/>
          </a:ln>
        </p:spPr>
      </p:pic>
      <p:pic>
        <p:nvPicPr>
          <p:cNvPr id="59" name="Picture 15" descr="箭头第4P"/>
          <p:cNvPicPr>
            <a:picLocks noChangeAspect="1" noChangeArrowheads="1"/>
          </p:cNvPicPr>
          <p:nvPr/>
        </p:nvPicPr>
        <p:blipFill>
          <a:blip r:embed="rId4" cstate="print"/>
          <a:srcRect/>
          <a:stretch>
            <a:fillRect/>
          </a:stretch>
        </p:blipFill>
        <p:spPr bwMode="auto">
          <a:xfrm>
            <a:off x="3131840" y="2954120"/>
            <a:ext cx="1224136" cy="518754"/>
          </a:xfrm>
          <a:prstGeom prst="rect">
            <a:avLst/>
          </a:prstGeom>
          <a:noFill/>
          <a:ln w="9525">
            <a:noFill/>
            <a:miter lim="800000"/>
            <a:headEnd/>
            <a:tailEnd/>
          </a:ln>
        </p:spPr>
      </p:pic>
      <p:pic>
        <p:nvPicPr>
          <p:cNvPr id="60" name="Picture 15" descr="箭头第4P"/>
          <p:cNvPicPr>
            <a:picLocks noChangeAspect="1" noChangeArrowheads="1"/>
          </p:cNvPicPr>
          <p:nvPr/>
        </p:nvPicPr>
        <p:blipFill>
          <a:blip r:embed="rId4" cstate="print"/>
          <a:srcRect/>
          <a:stretch>
            <a:fillRect/>
          </a:stretch>
        </p:blipFill>
        <p:spPr bwMode="auto">
          <a:xfrm>
            <a:off x="3131840" y="1492424"/>
            <a:ext cx="1224136" cy="518754"/>
          </a:xfrm>
          <a:prstGeom prst="rect">
            <a:avLst/>
          </a:prstGeom>
          <a:noFill/>
          <a:ln w="9525">
            <a:noFill/>
            <a:miter lim="800000"/>
            <a:headEnd/>
            <a:tailEnd/>
          </a:ln>
        </p:spPr>
      </p:pic>
      <p:pic>
        <p:nvPicPr>
          <p:cNvPr id="61" name="Picture 15" descr="箭头第4P"/>
          <p:cNvPicPr>
            <a:picLocks noChangeAspect="1" noChangeArrowheads="1"/>
          </p:cNvPicPr>
          <p:nvPr/>
        </p:nvPicPr>
        <p:blipFill>
          <a:blip r:embed="rId4" cstate="print"/>
          <a:srcRect/>
          <a:stretch>
            <a:fillRect/>
          </a:stretch>
        </p:blipFill>
        <p:spPr bwMode="auto">
          <a:xfrm>
            <a:off x="3131840" y="844352"/>
            <a:ext cx="1224136" cy="518754"/>
          </a:xfrm>
          <a:prstGeom prst="rect">
            <a:avLst/>
          </a:prstGeom>
          <a:noFill/>
          <a:ln w="9525">
            <a:noFill/>
            <a:miter lim="800000"/>
            <a:headEnd/>
            <a:tailEnd/>
          </a:ln>
        </p:spPr>
      </p:pic>
      <p:sp>
        <p:nvSpPr>
          <p:cNvPr id="62" name="1567555973"/>
          <p:cNvSpPr>
            <a:spLocks noChangeArrowheads="1"/>
          </p:cNvSpPr>
          <p:nvPr/>
        </p:nvSpPr>
        <p:spPr bwMode="auto">
          <a:xfrm>
            <a:off x="4350884" y="3602192"/>
            <a:ext cx="4685612"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Value-added storage software</a:t>
            </a:r>
            <a:endParaRPr lang="zh-CN" altLang="en-US" sz="1400" dirty="0">
              <a:latin typeface="Arial"/>
              <a:ea typeface="微软雅黑"/>
              <a:sym typeface="Arial"/>
            </a:endParaRPr>
          </a:p>
        </p:txBody>
      </p:sp>
      <p:grpSp>
        <p:nvGrpSpPr>
          <p:cNvPr id="50" name="组合 49"/>
          <p:cNvGrpSpPr/>
          <p:nvPr/>
        </p:nvGrpSpPr>
        <p:grpSpPr>
          <a:xfrm>
            <a:off x="35496" y="4156720"/>
            <a:ext cx="1297663" cy="597600"/>
            <a:chOff x="7139780" y="124272"/>
            <a:chExt cx="1872208" cy="691812"/>
          </a:xfrm>
        </p:grpSpPr>
        <p:pic>
          <p:nvPicPr>
            <p:cNvPr id="5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52" name="TextBox 51"/>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Service</a:t>
              </a:r>
              <a:endParaRPr lang="zh-CN" altLang="en-US" sz="1600" b="1" dirty="0">
                <a:solidFill>
                  <a:schemeClr val="bg1"/>
                </a:solidFill>
                <a:latin typeface="Arial"/>
                <a:ea typeface="微软雅黑"/>
                <a:sym typeface="Arial"/>
              </a:endParaRPr>
            </a:p>
          </p:txBody>
        </p:sp>
      </p:grpSp>
      <p:sp>
        <p:nvSpPr>
          <p:cNvPr id="54" name="164060838"/>
          <p:cNvSpPr>
            <a:spLocks noChangeArrowheads="1"/>
          </p:cNvSpPr>
          <p:nvPr/>
        </p:nvSpPr>
        <p:spPr bwMode="auto">
          <a:xfrm>
            <a:off x="4326376" y="4250264"/>
            <a:ext cx="4710120" cy="357298"/>
          </a:xfrm>
          <a:prstGeom prst="rect">
            <a:avLst/>
          </a:prstGeom>
          <a:solidFill>
            <a:srgbClr val="99CCFF"/>
          </a:solidFill>
          <a:ln w="9525" algn="ctr">
            <a:noFill/>
            <a:miter lim="800000"/>
            <a:headEnd/>
            <a:tailEnd/>
          </a:ln>
        </p:spPr>
        <p:txBody>
          <a:bodyPr lIns="59299" tIns="29651" rIns="59299" bIns="29651" anchor="ctr"/>
          <a:lstStyle/>
          <a:p>
            <a:pPr algn="ctr" defTabSz="514795"/>
            <a:r>
              <a:rPr lang="en-US" altLang="zh-CN" sz="1400" dirty="0" smtClean="0">
                <a:latin typeface="Arial"/>
                <a:ea typeface="微软雅黑"/>
                <a:sym typeface="Arial"/>
              </a:rPr>
              <a:t>Installation and maintenance</a:t>
            </a:r>
            <a:endParaRPr lang="zh-CN" altLang="en-US" sz="1400" dirty="0">
              <a:latin typeface="Arial"/>
              <a:ea typeface="微软雅黑"/>
              <a:sym typeface="Arial"/>
            </a:endParaRPr>
          </a:p>
        </p:txBody>
      </p:sp>
      <p:grpSp>
        <p:nvGrpSpPr>
          <p:cNvPr id="55" name="组合 54"/>
          <p:cNvGrpSpPr/>
          <p:nvPr/>
        </p:nvGrpSpPr>
        <p:grpSpPr>
          <a:xfrm>
            <a:off x="35496" y="1758920"/>
            <a:ext cx="1345363" cy="597600"/>
            <a:chOff x="7139780" y="124272"/>
            <a:chExt cx="1872208" cy="691812"/>
          </a:xfrm>
        </p:grpSpPr>
        <p:pic>
          <p:nvPicPr>
            <p:cNvPr id="56"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63" name="TextBox 35"/>
            <p:cNvSpPr txBox="1"/>
            <p:nvPr/>
          </p:nvSpPr>
          <p:spPr>
            <a:xfrm>
              <a:off x="7139780" y="227047"/>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Hardware</a:t>
              </a:r>
              <a:endParaRPr lang="zh-CN" altLang="en-US" sz="1600" b="1" dirty="0">
                <a:solidFill>
                  <a:schemeClr val="bg1"/>
                </a:solidFill>
                <a:latin typeface="Arial"/>
                <a:ea typeface="微软雅黑"/>
                <a:sym typeface="Arial"/>
              </a:endParaRPr>
            </a:p>
          </p:txBody>
        </p:sp>
      </p:grpSp>
      <p:grpSp>
        <p:nvGrpSpPr>
          <p:cNvPr id="64" name="组合 63"/>
          <p:cNvGrpSpPr/>
          <p:nvPr/>
        </p:nvGrpSpPr>
        <p:grpSpPr>
          <a:xfrm>
            <a:off x="35496" y="3487112"/>
            <a:ext cx="1324228" cy="597600"/>
            <a:chOff x="7164288" y="124272"/>
            <a:chExt cx="1872208" cy="691812"/>
          </a:xfrm>
        </p:grpSpPr>
        <p:pic>
          <p:nvPicPr>
            <p:cNvPr id="65"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66" name="TextBox 35"/>
            <p:cNvSpPr txBox="1"/>
            <p:nvPr/>
          </p:nvSpPr>
          <p:spPr>
            <a:xfrm>
              <a:off x="7164288" y="193549"/>
              <a:ext cx="1872208" cy="391927"/>
            </a:xfrm>
            <a:prstGeom prst="rect">
              <a:avLst/>
            </a:prstGeom>
            <a:noFill/>
          </p:spPr>
          <p:txBody>
            <a:bodyPr wrap="square" rtlCol="0">
              <a:spAutoFit/>
            </a:bodyPr>
            <a:lstStyle/>
            <a:p>
              <a:pPr algn="ctr"/>
              <a:r>
                <a:rPr lang="en-US" altLang="zh-CN" sz="1600" b="1" dirty="0" smtClean="0">
                  <a:solidFill>
                    <a:schemeClr val="bg1"/>
                  </a:solidFill>
                  <a:latin typeface="Arial"/>
                  <a:ea typeface="微软雅黑"/>
                  <a:sym typeface="Arial"/>
                </a:rPr>
                <a:t>Software</a:t>
              </a:r>
              <a:endParaRPr lang="zh-CN" altLang="en-US" sz="1600" b="1" dirty="0">
                <a:solidFill>
                  <a:schemeClr val="bg1"/>
                </a:solidFill>
                <a:latin typeface="Arial"/>
                <a:ea typeface="微软雅黑"/>
                <a:sym typeface="Arial"/>
              </a:endParaRPr>
            </a:p>
          </p:txBody>
        </p:sp>
      </p:grpSp>
      <p:sp>
        <p:nvSpPr>
          <p:cNvPr id="2" name="左大括号 1"/>
          <p:cNvSpPr/>
          <p:nvPr/>
        </p:nvSpPr>
        <p:spPr>
          <a:xfrm>
            <a:off x="1333159" y="1060376"/>
            <a:ext cx="358521" cy="2156384"/>
          </a:xfrm>
          <a:prstGeom prst="leftBrace">
            <a:avLst>
              <a:gd name="adj1" fmla="val 8333"/>
              <a:gd name="adj2" fmla="val 4947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直接箭头连接符 3"/>
          <p:cNvCxnSpPr/>
          <p:nvPr/>
        </p:nvCxnSpPr>
        <p:spPr>
          <a:xfrm>
            <a:off x="1403648" y="4444752"/>
            <a:ext cx="273630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1403648" y="3792354"/>
            <a:ext cx="360040" cy="43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3635896" y="3792354"/>
            <a:ext cx="504056" cy="43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53" name="矩形 52"/>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3470143071"/>
      </p:ext>
    </p:extLst>
  </p:cSld>
  <p:clrMapOvr>
    <a:masterClrMapping/>
  </p:clrMapOvr>
  <p:transition spd="slow" advTm="5553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9744"/>
            <a:ext cx="9144000" cy="1258895"/>
          </a:xfrm>
          <a:prstGeom prst="rect">
            <a:avLst/>
          </a:prstGeom>
        </p:spPr>
      </p:pic>
      <p:pic>
        <p:nvPicPr>
          <p:cNvPr id="5" name="图片 4"/>
          <p:cNvPicPr>
            <a:picLocks noChangeAspect="1"/>
          </p:cNvPicPr>
          <p:nvPr/>
        </p:nvPicPr>
        <p:blipFill>
          <a:blip r:embed="rId3"/>
          <a:stretch>
            <a:fillRect/>
          </a:stretch>
        </p:blipFill>
        <p:spPr>
          <a:xfrm>
            <a:off x="179512" y="1303065"/>
            <a:ext cx="4848225" cy="333375"/>
          </a:xfrm>
          <a:prstGeom prst="rect">
            <a:avLst/>
          </a:prstGeom>
        </p:spPr>
      </p:pic>
      <p:pic>
        <p:nvPicPr>
          <p:cNvPr id="6" name="图片 5"/>
          <p:cNvPicPr>
            <a:picLocks noChangeAspect="1"/>
          </p:cNvPicPr>
          <p:nvPr/>
        </p:nvPicPr>
        <p:blipFill>
          <a:blip r:embed="rId4"/>
          <a:stretch>
            <a:fillRect/>
          </a:stretch>
        </p:blipFill>
        <p:spPr>
          <a:xfrm>
            <a:off x="142875" y="1666858"/>
            <a:ext cx="8858250" cy="1047750"/>
          </a:xfrm>
          <a:prstGeom prst="rect">
            <a:avLst/>
          </a:prstGeom>
        </p:spPr>
      </p:pic>
      <p:sp>
        <p:nvSpPr>
          <p:cNvPr id="7" name="椭圆 6"/>
          <p:cNvSpPr/>
          <p:nvPr/>
        </p:nvSpPr>
        <p:spPr>
          <a:xfrm>
            <a:off x="7020272" y="1780456"/>
            <a:ext cx="1296144"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236296" y="2190733"/>
            <a:ext cx="1512168" cy="307777"/>
          </a:xfrm>
          <a:prstGeom prst="rect">
            <a:avLst/>
          </a:prstGeom>
          <a:noFill/>
        </p:spPr>
        <p:txBody>
          <a:bodyPr wrap="square" rtlCol="0">
            <a:spAutoFit/>
          </a:bodyPr>
          <a:lstStyle/>
          <a:p>
            <a:r>
              <a:rPr lang="en-US" altLang="zh-CN" sz="1400" dirty="0" smtClean="0">
                <a:solidFill>
                  <a:srgbClr val="FF0000"/>
                </a:solidFill>
              </a:rPr>
              <a:t>Recommend/all</a:t>
            </a:r>
            <a:endParaRPr lang="zh-CN" altLang="en-US" sz="1400" dirty="0">
              <a:solidFill>
                <a:srgbClr val="FF0000"/>
              </a:solidFill>
            </a:endParaRPr>
          </a:p>
        </p:txBody>
      </p:sp>
      <p:pic>
        <p:nvPicPr>
          <p:cNvPr id="9" name="图片 8"/>
          <p:cNvPicPr>
            <a:picLocks noChangeAspect="1"/>
          </p:cNvPicPr>
          <p:nvPr/>
        </p:nvPicPr>
        <p:blipFill>
          <a:blip r:embed="rId5"/>
          <a:stretch>
            <a:fillRect/>
          </a:stretch>
        </p:blipFill>
        <p:spPr>
          <a:xfrm>
            <a:off x="142875" y="2677297"/>
            <a:ext cx="8305800" cy="1352550"/>
          </a:xfrm>
          <a:prstGeom prst="rect">
            <a:avLst/>
          </a:prstGeom>
        </p:spPr>
      </p:pic>
      <p:pic>
        <p:nvPicPr>
          <p:cNvPr id="10" name="图片 9"/>
          <p:cNvPicPr>
            <a:picLocks noChangeAspect="1"/>
          </p:cNvPicPr>
          <p:nvPr/>
        </p:nvPicPr>
        <p:blipFill>
          <a:blip r:embed="rId6"/>
          <a:stretch>
            <a:fillRect/>
          </a:stretch>
        </p:blipFill>
        <p:spPr>
          <a:xfrm>
            <a:off x="142875" y="3951459"/>
            <a:ext cx="5048250" cy="514350"/>
          </a:xfrm>
          <a:prstGeom prst="rect">
            <a:avLst/>
          </a:prstGeom>
        </p:spPr>
      </p:pic>
      <p:pic>
        <p:nvPicPr>
          <p:cNvPr id="11" name="图片 10"/>
          <p:cNvPicPr>
            <a:picLocks noChangeAspect="1"/>
          </p:cNvPicPr>
          <p:nvPr/>
        </p:nvPicPr>
        <p:blipFill>
          <a:blip r:embed="rId7"/>
          <a:stretch>
            <a:fillRect/>
          </a:stretch>
        </p:blipFill>
        <p:spPr>
          <a:xfrm>
            <a:off x="142875" y="4422632"/>
            <a:ext cx="5010150" cy="361950"/>
          </a:xfrm>
          <a:prstGeom prst="rect">
            <a:avLst/>
          </a:prstGeom>
        </p:spPr>
      </p:pic>
    </p:spTree>
    <p:extLst>
      <p:ext uri="{BB962C8B-B14F-4D97-AF65-F5344CB8AC3E}">
        <p14:creationId xmlns:p14="http://schemas.microsoft.com/office/powerpoint/2010/main" val="1332807601"/>
      </p:ext>
    </p:extLst>
  </p:cSld>
  <p:clrMapOvr>
    <a:masterClrMapping/>
  </p:clrMapOvr>
  <p:transition advClick="0" advTm="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61488488"/>
          <p:cNvGraphicFramePr>
            <a:graphicFrameLocks noGrp="1"/>
          </p:cNvGraphicFramePr>
          <p:nvPr>
            <p:ph type="tbl" idx="1"/>
            <p:extLst/>
          </p:nvPr>
        </p:nvGraphicFramePr>
        <p:xfrm>
          <a:off x="467544" y="884816"/>
          <a:ext cx="8352928" cy="3271904"/>
        </p:xfrm>
        <a:graphic>
          <a:graphicData uri="http://schemas.openxmlformats.org/drawingml/2006/table">
            <a:tbl>
              <a:tblPr firstRow="1" bandRow="1">
                <a:tableStyleId>{5C22544A-7EE6-4342-B048-85BDC9FD1C3A}</a:tableStyleId>
              </a:tblPr>
              <a:tblGrid>
                <a:gridCol w="3057768"/>
                <a:gridCol w="5295160"/>
              </a:tblGrid>
              <a:tr h="423353">
                <a:tc>
                  <a:txBody>
                    <a:bodyPr/>
                    <a:lstStyle/>
                    <a:p>
                      <a:r>
                        <a:rPr lang="en-US" altLang="zh-CN" sz="1400" b="1" dirty="0" smtClean="0">
                          <a:latin typeface="Arial" panose="020B0604020202020204" pitchFamily="34" charset="0"/>
                          <a:ea typeface="微软雅黑" pitchFamily="34" charset="-122"/>
                        </a:rPr>
                        <a:t>Configuration Item</a:t>
                      </a:r>
                      <a:endParaRPr lang="zh-CN" altLang="en-US" sz="1400" b="1" dirty="0">
                        <a:latin typeface="Arial" panose="020B0604020202020204" pitchFamily="34" charset="0"/>
                        <a:ea typeface="微软雅黑" pitchFamily="34" charset="-122"/>
                      </a:endParaRPr>
                    </a:p>
                  </a:txBody>
                  <a:tcPr/>
                </a:tc>
                <a:tc>
                  <a:txBody>
                    <a:bodyPr/>
                    <a:lstStyle/>
                    <a:p>
                      <a:r>
                        <a:rPr lang="en-US" altLang="zh-CN" sz="1400" b="1" dirty="0" smtClean="0">
                          <a:latin typeface="Arial" panose="020B0604020202020204" pitchFamily="34" charset="0"/>
                          <a:ea typeface="微软雅黑" pitchFamily="34" charset="-122"/>
                        </a:rPr>
                        <a:t>Description</a:t>
                      </a:r>
                      <a:endParaRPr lang="zh-CN" altLang="en-US" sz="1400" b="1" dirty="0">
                        <a:latin typeface="Arial" panose="020B0604020202020204" pitchFamily="34" charset="0"/>
                        <a:ea typeface="微软雅黑" pitchFamily="34" charset="-122"/>
                      </a:endParaRPr>
                    </a:p>
                  </a:txBody>
                  <a:tcPr/>
                </a:tc>
              </a:tr>
              <a:tr h="316701">
                <a:tc>
                  <a:txBody>
                    <a:bodyPr/>
                    <a:lstStyle/>
                    <a:p>
                      <a:pPr marL="87313" indent="0" algn="l" defTabSz="914400" rtl="0" eaLnBrk="1" fontAlgn="ctr" latinLnBrk="0" hangingPunct="1"/>
                      <a:r>
                        <a:rPr lang="en-US" sz="1100" b="0" kern="1200" dirty="0" smtClean="0">
                          <a:solidFill>
                            <a:schemeClr val="dk1"/>
                          </a:solidFill>
                          <a:latin typeface="Arial" panose="020B0604020202020204" pitchFamily="34" charset="0"/>
                          <a:ea typeface="微软雅黑" pitchFamily="34" charset="-122"/>
                          <a:cs typeface="+mn-cs"/>
                        </a:rPr>
                        <a:t>4 x GE I/O modules (4 ports)</a:t>
                      </a:r>
                      <a:endParaRPr lang="en-US" altLang="zh-CN" sz="1100" b="0" kern="1200" dirty="0">
                        <a:solidFill>
                          <a:schemeClr val="dk1"/>
                        </a:solidFill>
                        <a:latin typeface="Arial" panose="020B0604020202020204" pitchFamily="34" charset="0"/>
                        <a:ea typeface="微软雅黑" pitchFamily="34" charset="-122"/>
                        <a:cs typeface="+mn-cs"/>
                      </a:endParaRPr>
                    </a:p>
                  </a:txBody>
                  <a:tcPr marL="9525" marR="9525" marT="9528" marB="0" anchor="ctr"/>
                </a:tc>
                <a:tc>
                  <a:txBody>
                    <a:bodyPr/>
                    <a:lstStyle/>
                    <a:p>
                      <a:r>
                        <a:rPr lang="en-US" altLang="zh-CN" sz="1100" b="0" dirty="0" smtClean="0">
                          <a:latin typeface="Arial" panose="020B0604020202020204" pitchFamily="34" charset="0"/>
                          <a:ea typeface="微软雅黑" pitchFamily="34" charset="-122"/>
                        </a:rPr>
                        <a:t>Optional, configured in pairs</a:t>
                      </a:r>
                      <a:endParaRPr lang="zh-CN" altLang="en-US" sz="1100" b="0" dirty="0">
                        <a:latin typeface="Arial" panose="020B0604020202020204" pitchFamily="34" charset="0"/>
                        <a:ea typeface="微软雅黑" pitchFamily="34" charset="-122"/>
                      </a:endParaRPr>
                    </a:p>
                  </a:txBody>
                  <a:tcPr/>
                </a:tc>
              </a:tr>
              <a:tr h="521625">
                <a:tc>
                  <a:txBody>
                    <a:bodyPr/>
                    <a:lstStyle/>
                    <a:p>
                      <a:r>
                        <a:rPr lang="pt-BR" altLang="zh-CN" sz="1100" b="0" dirty="0" smtClean="0">
                          <a:latin typeface="Arial" panose="020B0604020202020204" pitchFamily="34" charset="0"/>
                          <a:ea typeface="微软雅黑" pitchFamily="34" charset="-122"/>
                        </a:rPr>
                        <a:t>8 x 8 Gbit/s FC I/O modules (QSFP+)</a:t>
                      </a:r>
                      <a:endParaRPr lang="zh-CN" altLang="en-US" sz="1100" b="0" dirty="0">
                        <a:latin typeface="Arial" panose="020B0604020202020204" pitchFamily="34" charset="0"/>
                        <a:ea typeface="微软雅黑" pitchFamily="34" charset="-122"/>
                      </a:endParaRPr>
                    </a:p>
                  </a:txBody>
                  <a:tcPr/>
                </a:tc>
                <a:tc>
                  <a:txBody>
                    <a:bodyPr/>
                    <a:lstStyle/>
                    <a:p>
                      <a:r>
                        <a:rPr lang="en-US" altLang="zh-CN" sz="1100" b="0" dirty="0" smtClean="0">
                          <a:latin typeface="Arial" panose="020B0604020202020204" pitchFamily="34" charset="0"/>
                          <a:ea typeface="微软雅黑" pitchFamily="34" charset="-122"/>
                        </a:rPr>
                        <a:t>Optional. High-density cards. Use QSFP+ interfaces</a:t>
                      </a:r>
                      <a:r>
                        <a:rPr lang="en-US" altLang="zh-CN" sz="1100" b="0" smtClean="0">
                          <a:latin typeface="Arial" panose="020B0604020202020204" pitchFamily="34" charset="0"/>
                          <a:ea typeface="微软雅黑" pitchFamily="34" charset="-122"/>
                        </a:rPr>
                        <a:t>. Pay </a:t>
                      </a:r>
                      <a:r>
                        <a:rPr lang="en-US" altLang="zh-CN" sz="1100" b="0" dirty="0" smtClean="0">
                          <a:latin typeface="Arial" panose="020B0604020202020204" pitchFamily="34" charset="0"/>
                          <a:ea typeface="微软雅黑" pitchFamily="34" charset="-122"/>
                        </a:rPr>
                        <a:t>attention to the form. For details, see related technical white papers.</a:t>
                      </a:r>
                      <a:endParaRPr lang="zh-CN" altLang="en-US" sz="1100" b="0" dirty="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4 x SmartIO modules (SFP+, 10GE)</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Configuration in pairs. Supports 10GE and </a:t>
                      </a:r>
                      <a:r>
                        <a:rPr lang="en-US" altLang="zh-CN" sz="1100" b="0" dirty="0" err="1" smtClean="0">
                          <a:latin typeface="Arial" panose="020B0604020202020204" pitchFamily="34" charset="0"/>
                          <a:ea typeface="微软雅黑" pitchFamily="34" charset="-122"/>
                        </a:rPr>
                        <a:t>FCoE</a:t>
                      </a:r>
                      <a:r>
                        <a:rPr lang="en-US" altLang="zh-CN" sz="1100" b="0" dirty="0" smtClean="0">
                          <a:latin typeface="Arial" panose="020B0604020202020204" pitchFamily="34" charset="0"/>
                          <a:ea typeface="微软雅黑" pitchFamily="34" charset="-122"/>
                        </a:rPr>
                        <a:t> (VN2VF).  </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4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8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4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16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en-US" altLang="zh-CN" sz="1100" b="0" dirty="0" smtClean="0">
                          <a:latin typeface="Arial" panose="020B0604020202020204" pitchFamily="34" charset="0"/>
                          <a:ea typeface="微软雅黑" pitchFamily="34" charset="-122"/>
                        </a:rPr>
                        <a:t>2 x </a:t>
                      </a:r>
                      <a:r>
                        <a:rPr lang="en-US" altLang="zh-CN" sz="1100" b="0" dirty="0" err="1" smtClean="0">
                          <a:latin typeface="Arial" panose="020B0604020202020204" pitchFamily="34" charset="0"/>
                          <a:ea typeface="微软雅黑" pitchFamily="34" charset="-122"/>
                        </a:rPr>
                        <a:t>SmartIO</a:t>
                      </a:r>
                      <a:r>
                        <a:rPr lang="en-US" altLang="zh-CN" sz="1100" b="0" dirty="0" smtClean="0">
                          <a:latin typeface="Arial" panose="020B0604020202020204" pitchFamily="34" charset="0"/>
                          <a:ea typeface="微软雅黑" pitchFamily="34" charset="-122"/>
                        </a:rPr>
                        <a:t> modules (SFP+, 16 </a:t>
                      </a:r>
                      <a:r>
                        <a:rPr lang="en-US" altLang="zh-CN" sz="1100" b="0" dirty="0" err="1" smtClean="0">
                          <a:latin typeface="Arial" panose="020B0604020202020204" pitchFamily="34" charset="0"/>
                          <a:ea typeface="微软雅黑" pitchFamily="34" charset="-122"/>
                        </a:rPr>
                        <a:t>Gbit</a:t>
                      </a:r>
                      <a:r>
                        <a:rPr lang="en-US" altLang="zh-CN" sz="1100" b="0" dirty="0" smtClean="0">
                          <a:latin typeface="Arial" panose="020B0604020202020204" pitchFamily="34" charset="0"/>
                          <a:ea typeface="微软雅黑" pitchFamily="34" charset="-122"/>
                        </a:rPr>
                        <a:t>/s FC)</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2 x SmartIO modules (SFP+, 10GE)</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txBody>
                  <a:tcPr/>
                </a:tc>
              </a:tr>
              <a:tr h="316701">
                <a:tc>
                  <a:txBody>
                    <a:bodyPr/>
                    <a:lstStyle/>
                    <a:p>
                      <a:r>
                        <a:rPr lang="sv-SE" altLang="zh-CN" sz="1100" b="0" dirty="0" smtClean="0">
                          <a:latin typeface="Arial" panose="020B0604020202020204" pitchFamily="34" charset="0"/>
                          <a:ea typeface="微软雅黑" pitchFamily="34" charset="-122"/>
                        </a:rPr>
                        <a:t>4-port 10GE I/O modules (RJ45)</a:t>
                      </a:r>
                      <a:endParaRPr lang="zh-CN" altLang="en-US" sz="1100" b="0" dirty="0">
                        <a:latin typeface="Arial" panose="020B0604020202020204" pitchFamily="34" charset="0"/>
                        <a:ea typeface="微软雅黑"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anose="020B0604020202020204" pitchFamily="34" charset="0"/>
                          <a:ea typeface="微软雅黑" pitchFamily="34" charset="-122"/>
                        </a:rPr>
                        <a:t>Optional, configured in pairs</a:t>
                      </a:r>
                      <a:endParaRPr lang="zh-CN" altLang="en-US" sz="1100" b="0" dirty="0" smtClean="0">
                        <a:latin typeface="Arial" panose="020B0604020202020204" pitchFamily="34" charset="0"/>
                        <a:ea typeface="微软雅黑"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b="0" dirty="0" smtClean="0">
                        <a:latin typeface="Arial" panose="020B0604020202020204" pitchFamily="34" charset="0"/>
                        <a:ea typeface="微软雅黑" pitchFamily="34" charset="-122"/>
                      </a:endParaRPr>
                    </a:p>
                  </a:txBody>
                  <a:tcPr/>
                </a:tc>
              </a:tr>
            </a:tbl>
          </a:graphicData>
        </a:graphic>
      </p:graphicFrame>
      <p:sp>
        <p:nvSpPr>
          <p:cNvPr id="5" name="1850432025"/>
          <p:cNvSpPr>
            <a:spLocks noGrp="1"/>
          </p:cNvSpPr>
          <p:nvPr>
            <p:ph type="title"/>
          </p:nvPr>
        </p:nvSpPr>
        <p:spPr>
          <a:xfrm>
            <a:off x="354980" y="190497"/>
            <a:ext cx="7745412" cy="653855"/>
          </a:xfrm>
        </p:spPr>
        <p:txBody>
          <a:bodyPr/>
          <a:lstStyle/>
          <a:p>
            <a:pPr algn="l"/>
            <a:r>
              <a:rPr lang="en-US" altLang="zh-CN" sz="2000" b="1" dirty="0" smtClean="0">
                <a:solidFill>
                  <a:srgbClr val="0070C0"/>
                </a:solidFill>
                <a:latin typeface="Arial"/>
                <a:ea typeface="微软雅黑" pitchFamily="34" charset="-122"/>
                <a:sym typeface="Arial"/>
              </a:rPr>
              <a:t>Precautions on Interface Modules</a:t>
            </a:r>
            <a:endParaRPr lang="zh-CN" altLang="en-US" sz="2000" b="1" dirty="0">
              <a:solidFill>
                <a:srgbClr val="0070C0"/>
              </a:solidFill>
              <a:latin typeface="Arial"/>
              <a:ea typeface="微软雅黑"/>
              <a:sym typeface="Arial"/>
            </a:endParaRPr>
          </a:p>
        </p:txBody>
      </p:sp>
      <p:sp>
        <p:nvSpPr>
          <p:cNvPr id="6" name="矩形 5"/>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7" name="矩形 6"/>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3031753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en-US"/>
          </a:p>
        </p:txBody>
      </p:sp>
      <p:sp>
        <p:nvSpPr>
          <p:cNvPr id="6" name="590508415"/>
          <p:cNvSpPr>
            <a:spLocks noGrp="1"/>
          </p:cNvSpPr>
          <p:nvPr>
            <p:ph type="title"/>
          </p:nvPr>
        </p:nvSpPr>
        <p:spPr>
          <a:xfrm>
            <a:off x="323528" y="124272"/>
            <a:ext cx="7848872" cy="653855"/>
          </a:xfrm>
        </p:spPr>
        <p:txBody>
          <a:bodyPr/>
          <a:lstStyle/>
          <a:p>
            <a:pPr algn="l"/>
            <a:r>
              <a:rPr lang="en-US" altLang="zh-CN" sz="2000" b="1" dirty="0" smtClean="0">
                <a:solidFill>
                  <a:srgbClr val="0070C0"/>
                </a:solidFill>
                <a:latin typeface="Arial"/>
                <a:ea typeface="微软雅黑" pitchFamily="34" charset="-122"/>
                <a:sym typeface="Arial"/>
              </a:rPr>
              <a:t>Precautions on Software and Value-added Features </a:t>
            </a:r>
            <a:endParaRPr lang="zh-CN" altLang="en-US" sz="2000" b="1" dirty="0">
              <a:solidFill>
                <a:srgbClr val="0070C0"/>
              </a:solidFill>
              <a:latin typeface="Arial"/>
              <a:ea typeface="微软雅黑" pitchFamily="34" charset="-122"/>
              <a:sym typeface="Arial"/>
            </a:endParaRPr>
          </a:p>
        </p:txBody>
      </p:sp>
      <p:graphicFrame>
        <p:nvGraphicFramePr>
          <p:cNvPr id="9" name="表格 8"/>
          <p:cNvGraphicFramePr>
            <a:graphicFrameLocks noGrp="1"/>
          </p:cNvGraphicFramePr>
          <p:nvPr>
            <p:extLst/>
          </p:nvPr>
        </p:nvGraphicFramePr>
        <p:xfrm>
          <a:off x="251520" y="686691"/>
          <a:ext cx="8280921" cy="3654741"/>
        </p:xfrm>
        <a:graphic>
          <a:graphicData uri="http://schemas.openxmlformats.org/drawingml/2006/table">
            <a:tbl>
              <a:tblPr firstRow="1">
                <a:tableStyleId>{21E4AEA4-8DFA-4A89-87EB-49C32662AFE0}</a:tableStyleId>
              </a:tblPr>
              <a:tblGrid>
                <a:gridCol w="1152128"/>
                <a:gridCol w="4834692"/>
                <a:gridCol w="2294101"/>
              </a:tblGrid>
              <a:tr h="360040">
                <a:tc>
                  <a:txBody>
                    <a:bodyPr/>
                    <a:lstStyle/>
                    <a:p>
                      <a:pPr algn="ctr" fontAlgn="ctr"/>
                      <a:endParaRPr lang="zh-CN" altLang="en-US" sz="1400" b="1" i="0" u="none" strike="noStrike" dirty="0">
                        <a:latin typeface="Arial"/>
                        <a:ea typeface="微软雅黑"/>
                        <a:sym typeface="Arial"/>
                      </a:endParaRPr>
                    </a:p>
                  </a:txBody>
                  <a:tcPr marL="36000" marR="36000" marT="27008" marB="27008" anchor="ctr">
                    <a:solidFill>
                      <a:srgbClr val="0070C0"/>
                    </a:solidFill>
                  </a:tcPr>
                </a:tc>
                <a:tc>
                  <a:txBody>
                    <a:bodyPr/>
                    <a:lstStyle/>
                    <a:p>
                      <a:pPr algn="ctr" fontAlgn="ctr"/>
                      <a:r>
                        <a:rPr lang="en-US" altLang="zh-CN" sz="1400" b="1" i="0" u="none" strike="noStrike" dirty="0" smtClean="0">
                          <a:latin typeface="Arial"/>
                          <a:ea typeface="微软雅黑"/>
                          <a:sym typeface="Arial"/>
                        </a:rPr>
                        <a:t>Software and Value-added Features</a:t>
                      </a:r>
                      <a:endParaRPr lang="zh-CN" altLang="en-US" sz="1400" b="1" i="0" u="none" strike="noStrike" dirty="0">
                        <a:latin typeface="Arial"/>
                        <a:ea typeface="微软雅黑"/>
                        <a:sym typeface="Arial"/>
                      </a:endParaRPr>
                    </a:p>
                  </a:txBody>
                  <a:tcPr marL="36000" marR="36000" marT="27008" marB="27008" anchor="ctr">
                    <a:solidFill>
                      <a:srgbClr val="0070C0"/>
                    </a:solidFill>
                  </a:tcPr>
                </a:tc>
                <a:tc>
                  <a:txBody>
                    <a:bodyPr/>
                    <a:lstStyle/>
                    <a:p>
                      <a:pPr algn="ctr" fontAlgn="ctr"/>
                      <a:r>
                        <a:rPr lang="en-US" altLang="zh-CN" sz="1400" b="1" i="0" u="none" strike="noStrike" dirty="0" smtClean="0">
                          <a:latin typeface="Arial"/>
                          <a:ea typeface="微软雅黑"/>
                          <a:sym typeface="Arial"/>
                        </a:rPr>
                        <a:t>Description</a:t>
                      </a:r>
                      <a:endParaRPr lang="zh-CN" altLang="en-US" sz="1400" b="1" i="0" u="none" strike="noStrike" dirty="0">
                        <a:latin typeface="Arial"/>
                        <a:ea typeface="微软雅黑"/>
                        <a:sym typeface="Arial"/>
                      </a:endParaRPr>
                    </a:p>
                  </a:txBody>
                  <a:tcPr marL="36000" marR="36000" marT="27008" marB="27008" anchor="ctr">
                    <a:solidFill>
                      <a:srgbClr val="0070C0"/>
                    </a:solidFill>
                  </a:tcPr>
                </a:tc>
              </a:tr>
              <a:tr h="371799">
                <a:tc rowSpan="2">
                  <a:txBody>
                    <a:bodyPr/>
                    <a:lstStyle/>
                    <a:p>
                      <a:pPr algn="ctr" fontAlgn="ctr"/>
                      <a:r>
                        <a:rPr lang="en-US" altLang="zh-CN" sz="1400" b="0" i="0" u="none" strike="noStrike" dirty="0" smtClean="0">
                          <a:solidFill>
                            <a:schemeClr val="tx1"/>
                          </a:solidFill>
                          <a:latin typeface="Arial"/>
                          <a:ea typeface="微软雅黑"/>
                          <a:sym typeface="Arial"/>
                        </a:rPr>
                        <a:t>Basic software package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latinLnBrk="1"/>
                      <a:r>
                        <a:rPr lang="en-US" altLang="zh-CN" sz="1000" b="0" i="0" u="none" strike="noStrike" kern="1200" dirty="0" smtClean="0">
                          <a:solidFill>
                            <a:schemeClr val="tx1"/>
                          </a:solidFill>
                          <a:latin typeface="Arial"/>
                          <a:ea typeface="微软雅黑"/>
                          <a:cs typeface="+mn-cs"/>
                          <a:sym typeface="Arial"/>
                        </a:rPr>
                        <a:t>Licenses for basic block storage (DeviceManager, </a:t>
                      </a:r>
                      <a:r>
                        <a:rPr lang="en-US" altLang="zh-CN" sz="1000" b="0" i="0" u="none" strike="noStrike" kern="1200" dirty="0" err="1" smtClean="0">
                          <a:solidFill>
                            <a:schemeClr val="tx1"/>
                          </a:solidFill>
                          <a:latin typeface="Arial"/>
                          <a:ea typeface="微软雅黑"/>
                          <a:cs typeface="+mn-cs"/>
                          <a:sym typeface="Arial"/>
                        </a:rPr>
                        <a:t>SmartThin</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HyperCopy</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HyperSnap</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SmartMigration</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SmartErase</a:t>
                      </a:r>
                      <a:r>
                        <a:rPr lang="en-US" altLang="zh-CN" sz="1000" b="0" i="0" u="none" strike="noStrike" kern="1200" dirty="0" smtClean="0">
                          <a:solidFill>
                            <a:schemeClr val="tx1"/>
                          </a:solidFill>
                          <a:latin typeface="Arial"/>
                          <a:ea typeface="微软雅黑"/>
                          <a:cs typeface="+mn-cs"/>
                          <a:sym typeface="Arial"/>
                        </a:rPr>
                        <a:t>, </a:t>
                      </a:r>
                      <a:r>
                        <a:rPr lang="en-US" altLang="zh-CN" sz="1000" b="0" i="0" u="none" strike="noStrike" kern="1200" dirty="0" err="1" smtClean="0">
                          <a:solidFill>
                            <a:schemeClr val="tx1"/>
                          </a:solidFill>
                          <a:latin typeface="Arial"/>
                          <a:ea typeface="微软雅黑"/>
                          <a:cs typeface="+mn-cs"/>
                          <a:sym typeface="Arial"/>
                        </a:rPr>
                        <a:t>SmartMotion</a:t>
                      </a:r>
                      <a:r>
                        <a:rPr lang="en-US" altLang="zh-CN" sz="1000" b="0" i="0" u="none" strike="noStrike" kern="1200" dirty="0" smtClean="0">
                          <a:solidFill>
                            <a:schemeClr val="tx1"/>
                          </a:solidFill>
                          <a:latin typeface="Arial"/>
                          <a:ea typeface="微软雅黑"/>
                          <a:cs typeface="+mn-cs"/>
                          <a:sym typeface="Arial"/>
                        </a:rPr>
                        <a:t>, Cloud Service, </a:t>
                      </a:r>
                      <a:r>
                        <a:rPr lang="en-US" altLang="zh-CN" sz="1000" b="0" i="0" u="none" strike="noStrike" kern="1200" dirty="0" err="1" smtClean="0">
                          <a:solidFill>
                            <a:schemeClr val="tx1"/>
                          </a:solidFill>
                          <a:latin typeface="Arial"/>
                          <a:ea typeface="微软雅黑"/>
                          <a:cs typeface="+mn-cs"/>
                          <a:sym typeface="Arial"/>
                        </a:rPr>
                        <a:t>SystemReporter</a:t>
                      </a:r>
                      <a:r>
                        <a:rPr lang="en-US" altLang="zh-CN" sz="1000" b="0" i="0" u="none" strike="noStrike" kern="1200" dirty="0" smtClean="0">
                          <a:solidFill>
                            <a:schemeClr val="tx1"/>
                          </a:solidFill>
                          <a:latin typeface="Arial"/>
                          <a:ea typeface="微软雅黑"/>
                          <a:cs typeface="+mn-cs"/>
                          <a:sym typeface="Arial"/>
                        </a:rPr>
                        <a:t>)</a:t>
                      </a: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solidFill>
                            <a:srgbClr val="FF0000"/>
                          </a:solidFill>
                          <a:latin typeface="Arial"/>
                          <a:ea typeface="微软雅黑"/>
                          <a:sym typeface="Arial"/>
                        </a:rPr>
                        <a:t>Mandatory in SAN storage</a:t>
                      </a:r>
                      <a:endParaRPr lang="zh-CN" altLang="en-US" sz="1000" b="0" i="0" u="none" strike="noStrike" dirty="0">
                        <a:solidFill>
                          <a:srgbClr val="FF0000"/>
                        </a:solidFill>
                        <a:latin typeface="Arial"/>
                        <a:ea typeface="微软雅黑"/>
                        <a:sym typeface="Arial"/>
                      </a:endParaRPr>
                    </a:p>
                  </a:txBody>
                  <a:tcPr marL="36000" marR="36000" marT="27008" marB="27008" anchor="ctr">
                    <a:solidFill>
                      <a:schemeClr val="bg1">
                        <a:lumMod val="85000"/>
                      </a:schemeClr>
                    </a:solidFill>
                  </a:tcPr>
                </a:tc>
              </a:tr>
              <a:tr h="371799">
                <a:tc vMerge="1">
                  <a:txBody>
                    <a:bodyPr/>
                    <a:lstStyle/>
                    <a:p>
                      <a:endParaRPr lang="zh-CN" altLang="en-US"/>
                    </a:p>
                  </a:txBody>
                  <a:tcPr/>
                </a:tc>
                <a:tc>
                  <a:txBody>
                    <a:bodyPr/>
                    <a:lstStyle/>
                    <a:p>
                      <a:pPr algn="l" fontAlgn="ctr"/>
                      <a:r>
                        <a:rPr lang="en-US" altLang="zh-CN" sz="1000" b="0" i="0" u="none" strike="noStrike" kern="1200" dirty="0" smtClean="0">
                          <a:solidFill>
                            <a:schemeClr val="tx1"/>
                          </a:solidFill>
                          <a:latin typeface="Arial"/>
                          <a:ea typeface="微软雅黑"/>
                          <a:cs typeface="+mn-cs"/>
                          <a:sym typeface="Arial"/>
                        </a:rPr>
                        <a:t>Licenses for unified block storage (</a:t>
                      </a:r>
                      <a:r>
                        <a:rPr lang="en-US" altLang="zh-CN" sz="1000" b="0" i="0" u="none" strike="noStrike" kern="1200" dirty="0" err="1" smtClean="0">
                          <a:solidFill>
                            <a:schemeClr val="tx1"/>
                          </a:solidFill>
                          <a:latin typeface="Arial"/>
                          <a:ea typeface="微软雅黑"/>
                          <a:cs typeface="+mn-cs"/>
                          <a:sym typeface="Arial"/>
                        </a:rPr>
                        <a:t>SmartQuota</a:t>
                      </a:r>
                      <a:r>
                        <a:rPr lang="en-US" altLang="zh-CN" sz="1000" b="0" i="0" u="none" strike="noStrike" kern="1200" dirty="0" smtClean="0">
                          <a:solidFill>
                            <a:schemeClr val="tx1"/>
                          </a:solidFill>
                          <a:latin typeface="Arial"/>
                          <a:ea typeface="微软雅黑"/>
                          <a:cs typeface="+mn-cs"/>
                          <a:sym typeface="Arial"/>
                        </a:rPr>
                        <a:t>, NFS, CIFS, NDMP, </a:t>
                      </a:r>
                      <a:r>
                        <a:rPr lang="en-US" altLang="zh-CN" sz="1000" b="0" i="0" u="none" strike="noStrike" kern="1200" dirty="0" err="1" smtClean="0">
                          <a:solidFill>
                            <a:schemeClr val="tx1"/>
                          </a:solidFill>
                          <a:latin typeface="Arial"/>
                          <a:ea typeface="微软雅黑"/>
                          <a:cs typeface="+mn-cs"/>
                          <a:sym typeface="Arial"/>
                        </a:rPr>
                        <a:t>SmartMulti</a:t>
                      </a:r>
                      <a:r>
                        <a:rPr lang="en-US" altLang="zh-CN" sz="1000" b="0" i="0" u="none" strike="noStrike" kern="1200" dirty="0" smtClean="0">
                          <a:solidFill>
                            <a:schemeClr val="tx1"/>
                          </a:solidFill>
                          <a:latin typeface="Arial"/>
                          <a:ea typeface="微软雅黑"/>
                          <a:cs typeface="+mn-cs"/>
                          <a:sym typeface="Arial"/>
                        </a:rPr>
                        <a:t>-tenant)</a:t>
                      </a:r>
                      <a:endParaRPr lang="en-US" altLang="en-US" sz="1000" b="0" i="0" u="none" strike="noStrike" kern="1200" dirty="0">
                        <a:solidFill>
                          <a:schemeClr val="tx1"/>
                        </a:solidFill>
                        <a:latin typeface="Arial"/>
                        <a:ea typeface="微软雅黑"/>
                        <a:cs typeface="+mn-cs"/>
                        <a:sym typeface="Arial"/>
                      </a:endParaRPr>
                    </a:p>
                  </a:txBody>
                  <a:tcPr marL="36000" marR="36000" marT="27008" marB="27008" anchor="ctr">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FF0000"/>
                          </a:solidFill>
                          <a:latin typeface="Arial"/>
                          <a:ea typeface="微软雅黑"/>
                          <a:cs typeface="+mn-cs"/>
                          <a:sym typeface="Arial"/>
                        </a:rPr>
                        <a:t>Automatically configured when SAN upgrading to unified storage or SAN-NAS integration is selected.</a:t>
                      </a:r>
                      <a:endParaRPr lang="zh-CN" altLang="en-US" sz="1000" b="0" i="0" u="none" strike="noStrike" kern="1200" dirty="0">
                        <a:solidFill>
                          <a:srgbClr val="FF0000"/>
                        </a:solidFill>
                        <a:latin typeface="Arial"/>
                        <a:ea typeface="微软雅黑"/>
                        <a:cs typeface="+mn-cs"/>
                        <a:sym typeface="Arial"/>
                      </a:endParaRPr>
                    </a:p>
                  </a:txBody>
                  <a:tcPr marL="36000" marR="36000" marT="27008" marB="27008" anchor="ctr">
                    <a:solidFill>
                      <a:schemeClr val="bg1">
                        <a:lumMod val="85000"/>
                      </a:schemeClr>
                    </a:solidFill>
                  </a:tcPr>
                </a:tc>
              </a:tr>
              <a:tr h="785269">
                <a:tc>
                  <a:txBody>
                    <a:bodyPr/>
                    <a:lstStyle/>
                    <a:p>
                      <a:pPr algn="ctr" fontAlgn="ctr"/>
                      <a:r>
                        <a:rPr lang="en-US" altLang="zh-CN" sz="1400" b="0" i="0" u="none" strike="noStrike" dirty="0" smtClean="0">
                          <a:solidFill>
                            <a:schemeClr val="tx1"/>
                          </a:solidFill>
                          <a:latin typeface="Arial"/>
                          <a:ea typeface="微软雅黑"/>
                          <a:sym typeface="Arial"/>
                        </a:rPr>
                        <a:t>File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kern="1200" dirty="0" err="1" smtClean="0">
                          <a:solidFill>
                            <a:schemeClr val="tx1"/>
                          </a:solidFill>
                          <a:latin typeface="Arial"/>
                          <a:ea typeface="微软雅黑"/>
                          <a:cs typeface="+mn-cs"/>
                          <a:sym typeface="Arial"/>
                        </a:rPr>
                        <a:t>HyperLock</a:t>
                      </a:r>
                      <a:r>
                        <a:rPr lang="en-US" altLang="zh-CN" sz="1000" u="none" strike="noStrike" kern="1200" dirty="0" smtClean="0">
                          <a:solidFill>
                            <a:schemeClr val="tx1"/>
                          </a:solidFill>
                          <a:latin typeface="Arial"/>
                          <a:ea typeface="微软雅黑"/>
                          <a:cs typeface="+mn-cs"/>
                          <a:sym typeface="Arial"/>
                        </a:rPr>
                        <a:t> (WORM), </a:t>
                      </a:r>
                      <a:r>
                        <a:rPr lang="en-US" altLang="zh-CN" sz="1000" u="none" strike="noStrike" kern="1200" dirty="0" err="1" smtClean="0">
                          <a:solidFill>
                            <a:schemeClr val="tx1"/>
                          </a:solidFill>
                          <a:latin typeface="Arial"/>
                          <a:ea typeface="微软雅黑"/>
                          <a:cs typeface="+mn-cs"/>
                          <a:sym typeface="Arial"/>
                        </a:rPr>
                        <a:t>HyperVault</a:t>
                      </a:r>
                      <a:r>
                        <a:rPr lang="en-US" altLang="zh-CN" sz="1000" u="none" strike="noStrike" kern="1200" dirty="0" smtClean="0">
                          <a:solidFill>
                            <a:schemeClr val="tx1"/>
                          </a:solidFill>
                          <a:latin typeface="Arial"/>
                          <a:ea typeface="微软雅黑"/>
                          <a:cs typeface="+mn-cs"/>
                          <a:sym typeface="Arial"/>
                        </a:rPr>
                        <a:t> (all-in-one backup)</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algn="l" fontAlgn="ctr"/>
                      <a:r>
                        <a:rPr lang="en-US" altLang="zh-CN" sz="1000" b="0" i="0" u="none" strike="noStrike" dirty="0" smtClean="0">
                          <a:latin typeface="Arial"/>
                          <a:ea typeface="微软雅黑"/>
                          <a:sym typeface="Arial"/>
                        </a:rPr>
                        <a:t>Quotation of the file engine software:</a:t>
                      </a:r>
                    </a:p>
                    <a:p>
                      <a:pPr marL="228600" indent="-228600" algn="l" fontAlgn="ctr">
                        <a:buFont typeface="+mj-lt"/>
                        <a:buAutoNum type="arabicPeriod"/>
                      </a:pPr>
                      <a:r>
                        <a:rPr lang="en-US" altLang="zh-CN" sz="1000" b="0" i="0" u="none" strike="noStrike" dirty="0" smtClean="0">
                          <a:latin typeface="Arial"/>
                          <a:ea typeface="微软雅黑"/>
                          <a:sym typeface="Arial"/>
                        </a:rPr>
                        <a:t>Select file features. Features in red have been packed in basic software packages.</a:t>
                      </a:r>
                    </a:p>
                    <a:p>
                      <a:pPr marL="228600" indent="-228600" algn="l" fontAlgn="ctr">
                        <a:buFont typeface="+mj-lt"/>
                        <a:buAutoNum type="arabicPeriod"/>
                      </a:pPr>
                      <a:r>
                        <a:rPr lang="en-US" altLang="zh-CN" sz="1000" b="0" i="0" u="none" strike="noStrike" dirty="0" smtClean="0">
                          <a:latin typeface="Arial"/>
                          <a:ea typeface="微软雅黑"/>
                          <a:sym typeface="Arial"/>
                        </a:rPr>
                        <a:t>Select other NAS value-added features as required.</a:t>
                      </a:r>
                    </a:p>
                  </a:txBody>
                  <a:tcPr marL="36000" marR="36000" marT="27008" marB="27008" anchor="ctr">
                    <a:solidFill>
                      <a:schemeClr val="bg1">
                        <a:lumMod val="85000"/>
                      </a:schemeClr>
                    </a:solidFill>
                  </a:tcPr>
                </a:tc>
              </a:tr>
              <a:tr h="535814">
                <a:tc>
                  <a:txBody>
                    <a:bodyPr/>
                    <a:lstStyle/>
                    <a:p>
                      <a:pPr algn="ctr" fontAlgn="ctr"/>
                      <a:r>
                        <a:rPr lang="en-US" altLang="zh-CN" sz="1400" b="0" i="0" u="none" strike="noStrike" dirty="0" smtClean="0">
                          <a:solidFill>
                            <a:schemeClr val="tx1"/>
                          </a:solidFill>
                          <a:latin typeface="Arial"/>
                          <a:ea typeface="微软雅黑"/>
                          <a:sym typeface="Arial"/>
                        </a:rPr>
                        <a:t>Block</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a:ea typeface="微软雅黑"/>
                          <a:sym typeface="Arial"/>
                        </a:rPr>
                        <a:t>HyperMirror,</a:t>
                      </a:r>
                      <a:r>
                        <a:rPr lang="en-US" altLang="zh-CN" sz="1000" u="none" strike="noStrike" baseline="0" dirty="0" smtClean="0">
                          <a:latin typeface="Arial"/>
                          <a:ea typeface="微软雅黑"/>
                          <a:sym typeface="Arial"/>
                        </a:rPr>
                        <a:t> </a:t>
                      </a:r>
                      <a:r>
                        <a:rPr lang="en-US" altLang="zh-CN" sz="1000" u="none" strike="noStrike" dirty="0" err="1" smtClean="0">
                          <a:solidFill>
                            <a:schemeClr val="tx1"/>
                          </a:solidFill>
                          <a:latin typeface="Arial"/>
                          <a:ea typeface="微软雅黑"/>
                          <a:sym typeface="Arial"/>
                        </a:rPr>
                        <a:t>SmarTier</a:t>
                      </a:r>
                      <a:r>
                        <a:rPr lang="en-US" altLang="zh-CN" sz="1000" u="none" strike="noStrike" dirty="0" smtClean="0">
                          <a:solidFill>
                            <a:schemeClr val="tx1"/>
                          </a:solidFill>
                          <a:latin typeface="Arial"/>
                          <a:ea typeface="微软雅黑"/>
                          <a:sym typeface="Arial"/>
                        </a:rPr>
                        <a:t>,</a:t>
                      </a:r>
                      <a:r>
                        <a:rPr lang="en-US" altLang="zh-CN" sz="1000" u="none" strike="noStrike" baseline="0" dirty="0" smtClean="0">
                          <a:solidFill>
                            <a:schemeClr val="tx1"/>
                          </a:solidFill>
                          <a:latin typeface="Arial"/>
                          <a:ea typeface="微软雅黑"/>
                          <a:sym typeface="Arial"/>
                        </a:rPr>
                        <a:t> </a:t>
                      </a:r>
                      <a:r>
                        <a:rPr lang="en-US" altLang="zh-CN" sz="1000" u="none" strike="noStrike" kern="1200" dirty="0" err="1" smtClean="0">
                          <a:solidFill>
                            <a:schemeClr val="tx1"/>
                          </a:solidFill>
                          <a:latin typeface="Arial"/>
                          <a:ea typeface="微软雅黑"/>
                          <a:cs typeface="+mn-cs"/>
                          <a:sym typeface="Arial"/>
                        </a:rPr>
                        <a:t>SystemReporter</a:t>
                      </a:r>
                      <a:r>
                        <a:rPr lang="en-US" altLang="zh-CN" sz="1000" u="none" strike="noStrike" kern="1200" dirty="0" smtClean="0">
                          <a:solidFill>
                            <a:schemeClr val="tx1"/>
                          </a:solidFill>
                          <a:latin typeface="Arial"/>
                          <a:ea typeface="微软雅黑"/>
                          <a:cs typeface="+mn-cs"/>
                          <a:sym typeface="Arial"/>
                        </a:rPr>
                        <a:t>,</a:t>
                      </a:r>
                      <a:r>
                        <a:rPr lang="en-US" altLang="zh-CN" sz="1000" u="none" strike="noStrike" kern="1200" baseline="0" dirty="0" smtClean="0">
                          <a:solidFill>
                            <a:schemeClr val="tx1"/>
                          </a:solidFill>
                          <a:latin typeface="Arial"/>
                          <a:ea typeface="微软雅黑"/>
                          <a:cs typeface="+mn-cs"/>
                          <a:sym typeface="Arial"/>
                        </a:rPr>
                        <a:t> </a:t>
                      </a:r>
                      <a:r>
                        <a:rPr lang="en-US" altLang="zh-CN" sz="1000" u="none" strike="noStrike" kern="1200" dirty="0" err="1" smtClean="0">
                          <a:solidFill>
                            <a:schemeClr val="tx1"/>
                          </a:solidFill>
                          <a:latin typeface="Arial"/>
                          <a:ea typeface="微软雅黑"/>
                          <a:cs typeface="+mn-cs"/>
                          <a:sym typeface="Arial"/>
                        </a:rPr>
                        <a:t>SmartVirtualization,HyperClone</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marL="0" indent="0" algn="l" fontAlgn="ctr">
                        <a:buFont typeface="+mj-lt"/>
                        <a:buNone/>
                      </a:pPr>
                      <a:r>
                        <a:rPr lang="en-US" altLang="zh-CN" sz="1000" b="0" i="0" u="none" strike="noStrike" dirty="0" smtClean="0">
                          <a:latin typeface="Arial"/>
                          <a:ea typeface="微软雅黑"/>
                          <a:sym typeface="Arial"/>
                        </a:rPr>
                        <a:t>Value-added features are optional.</a:t>
                      </a:r>
                    </a:p>
                  </a:txBody>
                  <a:tcPr marL="36000" marR="36000" marT="27008" marB="27008" anchor="ctr">
                    <a:solidFill>
                      <a:schemeClr val="bg1">
                        <a:lumMod val="85000"/>
                      </a:schemeClr>
                    </a:solidFill>
                  </a:tcPr>
                </a:tc>
              </a:tr>
              <a:tr h="845542">
                <a:tc>
                  <a:txBody>
                    <a:bodyPr/>
                    <a:lstStyle/>
                    <a:p>
                      <a:pPr algn="ctr" fontAlgn="ctr"/>
                      <a:r>
                        <a:rPr lang="en-US" altLang="zh-CN" sz="1400" b="0" i="0" u="none" strike="noStrike" dirty="0" smtClean="0">
                          <a:solidFill>
                            <a:schemeClr val="tx1"/>
                          </a:solidFill>
                          <a:latin typeface="Arial"/>
                          <a:ea typeface="微软雅黑"/>
                          <a:sym typeface="Arial"/>
                        </a:rPr>
                        <a:t>Shared features of file and block storage</a:t>
                      </a:r>
                      <a:endParaRPr lang="en-US" sz="1400" b="0" i="0" u="none" strike="noStrike" dirty="0">
                        <a:solidFill>
                          <a:schemeClr val="tx1"/>
                        </a:solidFill>
                        <a:latin typeface="Arial"/>
                        <a:ea typeface="微软雅黑"/>
                        <a:sym typeface="Arial"/>
                      </a:endParaRPr>
                    </a:p>
                  </a:txBody>
                  <a:tcPr marL="36000" marR="36000" marT="27008" marB="27008" anchor="ctr">
                    <a:solidFill>
                      <a:schemeClr val="bg1">
                        <a:lumMod val="85000"/>
                      </a:schemeClr>
                    </a:solid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1000" b="1" u="none" strike="noStrike" dirty="0" err="1" smtClean="0">
                          <a:solidFill>
                            <a:srgbClr val="0070C0"/>
                          </a:solidFill>
                          <a:latin typeface="Arial"/>
                          <a:ea typeface="微软雅黑"/>
                          <a:sym typeface="Arial"/>
                        </a:rPr>
                        <a:t>HyperReplication</a:t>
                      </a:r>
                      <a:r>
                        <a:rPr lang="en-US" altLang="zh-CN" sz="1000" b="1" u="none" strike="noStrike" dirty="0" smtClean="0">
                          <a:solidFill>
                            <a:srgbClr val="0070C0"/>
                          </a:solidFill>
                          <a:latin typeface="Arial"/>
                          <a:ea typeface="微软雅黑"/>
                          <a:sym typeface="Arial"/>
                        </a:rPr>
                        <a:t>,</a:t>
                      </a:r>
                      <a:r>
                        <a:rPr lang="en-US" altLang="zh-CN" sz="1000" b="1" u="none" strike="noStrike" baseline="0" dirty="0" smtClean="0">
                          <a:solidFill>
                            <a:srgbClr val="0070C0"/>
                          </a:solidFill>
                          <a:latin typeface="Arial"/>
                          <a:ea typeface="微软雅黑"/>
                          <a:sym typeface="Arial"/>
                        </a:rPr>
                        <a:t> </a:t>
                      </a:r>
                      <a:r>
                        <a:rPr lang="en-US" altLang="zh-CN" sz="1000" b="1" u="none" strike="noStrike" dirty="0" err="1" smtClean="0">
                          <a:solidFill>
                            <a:srgbClr val="0070C0"/>
                          </a:solidFill>
                          <a:latin typeface="Arial"/>
                          <a:ea typeface="微软雅黑"/>
                          <a:sym typeface="Arial"/>
                        </a:rPr>
                        <a:t>SmartCache</a:t>
                      </a:r>
                      <a:r>
                        <a:rPr lang="en-US" altLang="zh-CN" sz="1000" b="1" u="none" strike="noStrike" dirty="0" smtClean="0">
                          <a:solidFill>
                            <a:srgbClr val="0070C0"/>
                          </a:solidFill>
                          <a:latin typeface="Arial"/>
                          <a:ea typeface="微软雅黑"/>
                          <a:sym typeface="Arial"/>
                        </a:rPr>
                        <a:t>,</a:t>
                      </a:r>
                      <a:r>
                        <a:rPr lang="en-US" altLang="zh-CN" sz="1000" b="1" u="none" strike="noStrike" baseline="0" dirty="0" smtClean="0">
                          <a:solidFill>
                            <a:srgbClr val="0070C0"/>
                          </a:solidFill>
                          <a:latin typeface="Arial"/>
                          <a:ea typeface="微软雅黑"/>
                          <a:sym typeface="Arial"/>
                        </a:rPr>
                        <a:t> </a:t>
                      </a:r>
                      <a:r>
                        <a:rPr lang="en-US" altLang="zh-CN" sz="1000" b="1" u="none" strike="noStrike" kern="1200" dirty="0" err="1" smtClean="0">
                          <a:solidFill>
                            <a:srgbClr val="0070C0"/>
                          </a:solidFill>
                          <a:latin typeface="Arial"/>
                          <a:ea typeface="微软雅黑"/>
                          <a:cs typeface="+mn-cs"/>
                          <a:sym typeface="Arial"/>
                        </a:rPr>
                        <a:t>SmartQoS</a:t>
                      </a:r>
                      <a:r>
                        <a:rPr lang="en-US" altLang="zh-CN" sz="1000" b="1" u="none" strike="noStrike" kern="1200" dirty="0" smtClean="0">
                          <a:solidFill>
                            <a:srgbClr val="0070C0"/>
                          </a:solidFill>
                          <a:latin typeface="Arial"/>
                          <a:ea typeface="微软雅黑"/>
                          <a:cs typeface="+mn-cs"/>
                          <a:sym typeface="Arial"/>
                        </a:rPr>
                        <a:t>,</a:t>
                      </a:r>
                      <a:r>
                        <a:rPr lang="en-US" altLang="zh-CN" sz="1000" b="1" u="none" strike="noStrike" kern="1200" baseline="0" dirty="0" smtClean="0">
                          <a:solidFill>
                            <a:srgbClr val="0070C0"/>
                          </a:solidFill>
                          <a:latin typeface="Arial"/>
                          <a:ea typeface="微软雅黑"/>
                          <a:cs typeface="+mn-cs"/>
                          <a:sym typeface="Arial"/>
                        </a:rPr>
                        <a:t> </a:t>
                      </a:r>
                      <a:r>
                        <a:rPr lang="en-US" altLang="zh-CN" sz="1000" b="1" u="none" strike="noStrike" kern="1200" dirty="0" err="1" smtClean="0">
                          <a:solidFill>
                            <a:srgbClr val="0070C0"/>
                          </a:solidFill>
                          <a:latin typeface="Arial"/>
                          <a:ea typeface="微软雅黑"/>
                          <a:cs typeface="+mn-cs"/>
                          <a:sym typeface="Arial"/>
                        </a:rPr>
                        <a:t>SmartMotion</a:t>
                      </a:r>
                      <a:endParaRPr lang="en-US" altLang="zh-CN" sz="1000" u="none" strike="noStrike" dirty="0" smtClean="0">
                        <a:solidFill>
                          <a:srgbClr val="0070C0"/>
                        </a:solidFill>
                        <a:latin typeface="Arial"/>
                        <a:ea typeface="微软雅黑"/>
                        <a:sym typeface="Arial"/>
                      </a:endParaRPr>
                    </a:p>
                  </a:txBody>
                  <a:tcPr marL="36000" marR="36000" marT="27008" marB="27008" anchor="ctr">
                    <a:solidFill>
                      <a:schemeClr val="bg1">
                        <a:lumMod val="85000"/>
                      </a:schemeClr>
                    </a:solidFill>
                  </a:tcPr>
                </a:tc>
                <a:tc>
                  <a:txBody>
                    <a:bodyPr/>
                    <a:lstStyle/>
                    <a:p>
                      <a:pPr marL="228600" indent="-228600" algn="l" fontAlgn="ctr">
                        <a:buFont typeface="+mj-lt"/>
                        <a:buAutoNum type="arabicPeriod"/>
                      </a:pPr>
                      <a:r>
                        <a:rPr lang="en-US" altLang="zh-CN" sz="1000" b="0" i="0" u="none" strike="noStrike" dirty="0" smtClean="0">
                          <a:latin typeface="Arial"/>
                          <a:ea typeface="微软雅黑"/>
                          <a:sym typeface="Arial"/>
                        </a:rPr>
                        <a:t>Optional value-added functions shared by block and file storage. Configure one license to enable feature sharing.</a:t>
                      </a:r>
                    </a:p>
                  </a:txBody>
                  <a:tcPr marL="36000" marR="36000" marT="27008" marB="27008" anchor="ctr">
                    <a:solidFill>
                      <a:schemeClr val="bg1">
                        <a:lumMod val="85000"/>
                      </a:schemeClr>
                    </a:solidFill>
                  </a:tcPr>
                </a:tc>
              </a:tr>
            </a:tbl>
          </a:graphicData>
        </a:graphic>
      </p:graphicFrame>
      <p:sp>
        <p:nvSpPr>
          <p:cNvPr id="7" name="702331792"/>
          <p:cNvSpPr txBox="1"/>
          <p:nvPr/>
        </p:nvSpPr>
        <p:spPr>
          <a:xfrm>
            <a:off x="251520" y="4341432"/>
            <a:ext cx="8352928" cy="276999"/>
          </a:xfrm>
          <a:prstGeom prst="rect">
            <a:avLst/>
          </a:prstGeom>
          <a:noFill/>
        </p:spPr>
        <p:txBody>
          <a:bodyPr wrap="square" rtlCol="0">
            <a:spAutoFit/>
          </a:bodyPr>
          <a:lstStyle/>
          <a:p>
            <a:r>
              <a:rPr lang="en-US" altLang="zh-CN" sz="1200" b="1" dirty="0" smtClean="0">
                <a:solidFill>
                  <a:srgbClr val="0070C0"/>
                </a:solidFill>
                <a:latin typeface="Arial"/>
                <a:ea typeface="微软雅黑" pitchFamily="34" charset="-122"/>
              </a:rPr>
              <a:t>The block feature package of OceanStor 2200 V3 contains snapshot and volume copy.</a:t>
            </a:r>
            <a:endParaRPr lang="zh-CN" altLang="en-US" sz="1200" b="1" dirty="0">
              <a:solidFill>
                <a:srgbClr val="0070C0"/>
              </a:solidFill>
              <a:latin typeface="Arial"/>
              <a:ea typeface="微软雅黑" pitchFamily="34" charset="-122"/>
            </a:endParaRPr>
          </a:p>
        </p:txBody>
      </p:sp>
      <p:sp>
        <p:nvSpPr>
          <p:cNvPr id="10" name="矩形 9"/>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11" name="矩形 10"/>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1408808027"/>
      </p:ext>
    </p:extLst>
  </p:cSld>
  <p:clrMapOvr>
    <a:masterClrMapping/>
  </p:clrMapOvr>
  <mc:AlternateContent xmlns:mc="http://schemas.openxmlformats.org/markup-compatibility/2006" xmlns:p14="http://schemas.microsoft.com/office/powerpoint/2010/main">
    <mc:Choice Requires="p14">
      <p:transition spd="slow" p14:dur="2000" advTm="125166"/>
    </mc:Choice>
    <mc:Fallback xmlns="">
      <p:transition spd="slow" advTm="12516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tsShapeName" descr="DG7E0CD5D81551B498D96109E3D@7@910835=Q835=QX81113917!!!BIHO@]x81113917!@0C1D41110DDB637169cnnj/ymu!!!!!!!!!!!!!!!!!!!!!!!!!!!!!!!!!!!!!!!!!!!!!!!!!!!!!!!!!!!!!!!!!!!!!!!!!!!!!!!!!!!!!!!!!!!!!!!!!!!!!!!!!!!!!!!!!!!!!!!!!!!!!!!!!!!!!!!!!!!!!!!!!!!!!!!!!!!!!!!!!!!!!!!!!!!!!!!!!!!!!!!!!!!!!!!!!!!!!!!!!!!!!!!!!!!!!!!!!!!!!!!!!!!!!!!!!!!!!!!!!!!!!!!!!!!!!!!!!!!!!!!!!!!!!!!!!!!!!!!!!!!!!!!!!!!!!!!!!!!!!!!!!!!!!!!!!!!!!!!!!!!!!!!!!!!!!!!!!!!!!!!!!!!!!!!!!!!!!!!!!!!!!!!!!!!!!!!!!!!!!!!!!!!!!!!!!!!!!!!!!!!!!!!!!!!!!!!!!!!!!!!!!!!!!!!!!!!!!!!!!!!!!!!!!!!!!!!!!!!!!!!!!!!!!!!!!!!!!!!!!!!!!!!!!!!!!!!!!!!!!!!!!!!!!!!!!!!!!!!!!!!!!!!!!!!!!!!!!!!!!!!!!!!!!!!!!!!!!!!!!!!!!!!!!!!!!!!!!!!!!!!!!!!!!!!!!!!!!!!!!!!!!!!!!!!!!!!!!!!!!!!!!!!!!!!!!!!!!!!!!!!!!!!!!!!!!!!!!!!!!!!!!!!!!!!!!!!!!!!!!!!!!!!!!!!!!!!!!!!!!!!!!!!!!!!!!!!!!!!!!!!!!!!!!!!!!!!!!!!!!!!!!!!!!!!!!!!!!!!!!!!!!!!!!!!!!!!!!!!!!!!!!!!!!!!!!!!!!!!!!!!!!!!!!!!!!!!!!!!!!!!!!!!!!!!!!!!!!!!!!!!!!!!!!!!!!!!!!!!!!!!!!!!!!!!!!!!!!!!!!!!!!!!!!!!!!!!!!!!!!!!!!!!!!!!!!!!!!!!!!!!!!!!!!!!!!!!!!!!!!!!!!!!!!!!!!!!!!!!!!!!!!!!!!!!!!!!!!!!!!!!!!!!!!!!!!!!!!!!!!!!!!!!!!!!!!!!!!!!!!!!!!!!!!!!!!!!!!!!!!!!!!!!!!!!!!!!!!!!!!!!!!!!!!!!!!!!!!!!!!!!!!!!!!!!!!!!!!!!!!!!!!!!!!!!!!!!!!!!!!!!!!!!!!!!!!!!!!!!!!!!!!!!!!!!!!!!!!!!!!!!!!!!!!!!!!!!!!!!!!!!!!!!!!!!!!!!!!!!!!!!!!!!!!!!!!!!!!!!!!!!!!!!!!!!!!!!!!!!!!!!!!!!!!!!!!!!!!!!!!!!!!!!!!!!!!!!!!!!!!!!!!!!!!!!!!!!!!!!!!!!!!!!!!!!!!!!!!!!!!!!!!!!!!!!!!!!!!!!!!!!!!!!!!!!!!!!!!!!!!!!!!!!!!!!!!!!!!!!!!!!!!!!!!!!!!!!!!!!!!!!!!!!!!!!!!!!!!!!!!!!!!!!!!!!!!!!!!!!!!!!!!!!!!!!!!!!!!!!!!!!!!!!!!!!!!!!!!!!!!!!!!!!!!!!!!!!!!!!!!!!!!!!!!!!!!!!!!!!!!!!!!!!!!!!!!!!!!!!!!!!!!!!!!!!!!!!!!!!!!!!!!!!!!!!!!!!!!!!!!!!!!!!!!!!!!!!!!!!!!!!!!!!!!!!!!!!!!!!!!!!!!!!!!!!!!!!!!!!!!!!!!!!!!!!!!!!!!!!!!!!!!!!!!!!!!!!!!!!!!!!!!!!!!!!!!!!!!!!!!!!!!!!!!!!!!!!!!!!!!!!!!!!!!!!!!!!!!!!!!!!!!!!!!!!!!!!!!!!!!!!!!!!!!!!!!!!!!!!!!!!!!!!!!!!!!!!!!!!!!!!!!!!!!!!!!!!!!!!!!!!!!!!!!!!!!!!!!!!!!!!!!!!!!!!!!!!!!!!!!!!!!!!!!!!!!!!!!!!!!!!!!!!!!!!!!!!!!!!!!!!!!!!!!!!!!!!!!!!!!!!!!!!!!!!!!!!!!!!!!!!!!!!!!!!!!!!!!!!!!!!!!!!!!!!!!!!!!!!!!!!!!!!!!!!!!!!!!!!!!!!!!!!!!!!!!!!!!!!!!!!!!!!!!!!!!!!!!!!!!!!!!!!!!!!!!!!!!!!!!!!!!!!!!!!!!!!!!!!!!!!!!!!!!!!!!!!!!!!!!!!!!!!!!!!!!!!!!!!!!!!!!!!!!!!!!!!!!!!!!!!!!!!!!!!!!!!!!!!!!!!!!!!!!!!!!!!!!!!!!!!!!!!!!!!!!!!!!!!!!!!!!!!!!!!!!!!!!!!!!!!!!!!!!!!!!!!!!!!!!!!!!!!!!!!!!!!!!!!!!!!!!!!!!!!!!!!!!!!!!!!!!!!!!!!!!!!!!!!!!!!!!!!!!!!!!!!!!!!!!!!!!!!!!!!!!!!!!!!!!!!!!!!!!!!!!!!1!1" hidden="1"/>
          <p:cNvSpPr>
            <a:spLocks noChangeArrowheads="1"/>
          </p:cNvSpPr>
          <p:nvPr/>
        </p:nvSpPr>
        <p:spPr bwMode="auto">
          <a:xfrm>
            <a:off x="5" y="2"/>
            <a:ext cx="9525" cy="714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FFFF"/>
          </a:solidFill>
          <a:ln w="9525">
            <a:solidFill>
              <a:srgbClr val="000000"/>
            </a:solidFill>
            <a:miter lim="800000"/>
            <a:headEnd/>
            <a:tailEnd/>
          </a:ln>
        </p:spPr>
        <p:txBody>
          <a:bodyPr/>
          <a:lstStyle/>
          <a:p>
            <a:endParaRPr lang="en-US"/>
          </a:p>
        </p:txBody>
      </p:sp>
      <p:sp>
        <p:nvSpPr>
          <p:cNvPr id="6" name="269210487"/>
          <p:cNvSpPr>
            <a:spLocks noGrp="1"/>
          </p:cNvSpPr>
          <p:nvPr>
            <p:ph type="title"/>
          </p:nvPr>
        </p:nvSpPr>
        <p:spPr>
          <a:xfrm>
            <a:off x="395536" y="142946"/>
            <a:ext cx="8820472" cy="365823"/>
          </a:xfrm>
        </p:spPr>
        <p:txBody>
          <a:bodyPr/>
          <a:lstStyle/>
          <a:p>
            <a:pPr algn="l"/>
            <a:r>
              <a:rPr lang="en-US" altLang="zh-CN" sz="2000" b="1" dirty="0" smtClean="0">
                <a:solidFill>
                  <a:srgbClr val="0070C0"/>
                </a:solidFill>
                <a:latin typeface="Arial"/>
                <a:ea typeface="微软雅黑" pitchFamily="34" charset="-122"/>
                <a:sym typeface="Arial"/>
              </a:rPr>
              <a:t>Service Quotation Strategy: Engineering Installation + Hardware Maintenance + Software Maintenance (</a:t>
            </a:r>
            <a:r>
              <a:rPr lang="en-US" altLang="zh-CN" sz="2200" dirty="0" smtClean="0">
                <a:solidFill>
                  <a:srgbClr val="FF0000"/>
                </a:solidFill>
                <a:latin typeface="Arial"/>
                <a:ea typeface="微软雅黑"/>
                <a:sym typeface="Arial"/>
              </a:rPr>
              <a:t>Mandatory</a:t>
            </a:r>
            <a:r>
              <a:rPr lang="en-US" altLang="zh-CN" sz="2000" b="1" dirty="0" smtClean="0">
                <a:solidFill>
                  <a:srgbClr val="0070C0"/>
                </a:solidFill>
                <a:latin typeface="Arial"/>
                <a:ea typeface="微软雅黑" pitchFamily="34" charset="-122"/>
                <a:sym typeface="Arial"/>
              </a:rPr>
              <a:t>)</a:t>
            </a:r>
            <a:endParaRPr lang="zh-CN" altLang="en-US" sz="2000" b="1" dirty="0">
              <a:solidFill>
                <a:srgbClr val="0070C0"/>
              </a:solidFill>
              <a:latin typeface="Arial"/>
              <a:ea typeface="微软雅黑" pitchFamily="34" charset="-122"/>
              <a:sym typeface="Arial"/>
            </a:endParaRPr>
          </a:p>
        </p:txBody>
      </p:sp>
      <p:graphicFrame>
        <p:nvGraphicFramePr>
          <p:cNvPr id="5" name="655770730"/>
          <p:cNvGraphicFramePr>
            <a:graphicFrameLocks noGrp="1"/>
          </p:cNvGraphicFramePr>
          <p:nvPr>
            <p:extLst>
              <p:ext uri="{D42A27DB-BD31-4B8C-83A1-F6EECF244321}">
                <p14:modId xmlns:p14="http://schemas.microsoft.com/office/powerpoint/2010/main" val="652780761"/>
              </p:ext>
            </p:extLst>
          </p:nvPr>
        </p:nvGraphicFramePr>
        <p:xfrm>
          <a:off x="395536" y="986872"/>
          <a:ext cx="8640960" cy="3224864"/>
        </p:xfrm>
        <a:graphic>
          <a:graphicData uri="http://schemas.openxmlformats.org/drawingml/2006/table">
            <a:tbl>
              <a:tblPr/>
              <a:tblGrid>
                <a:gridCol w="3692718"/>
                <a:gridCol w="4084146"/>
                <a:gridCol w="864096"/>
              </a:tblGrid>
              <a:tr h="172252">
                <a:tc>
                  <a:txBody>
                    <a:bodyPr/>
                    <a:lstStyle/>
                    <a:p>
                      <a:pPr algn="ctr" rtl="0" fontAlgn="ctr"/>
                      <a:r>
                        <a:rPr lang="en-US" altLang="zh-CN" sz="1100" b="1" i="0" u="none" strike="noStrike" dirty="0" smtClean="0">
                          <a:solidFill>
                            <a:srgbClr val="FFFFFF"/>
                          </a:solidFill>
                          <a:latin typeface="Arial"/>
                          <a:ea typeface="微软雅黑"/>
                          <a:sym typeface="Arial"/>
                        </a:rPr>
                        <a:t>Quotation Item</a:t>
                      </a:r>
                      <a:r>
                        <a:rPr lang="zh-CN" altLang="en-US" sz="1100" b="0" i="0" u="none" strike="noStrike" dirty="0" smtClean="0">
                          <a:solidFill>
                            <a:srgbClr val="FFFFFF"/>
                          </a:solidFill>
                          <a:latin typeface="Arial"/>
                          <a:ea typeface="微软雅黑"/>
                          <a:sym typeface="Arial"/>
                        </a:rPr>
                        <a:t> </a:t>
                      </a:r>
                      <a:endParaRPr lang="zh-CN" altLang="en-US" sz="11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a:ea typeface="微软雅黑"/>
                          <a:sym typeface="Arial"/>
                        </a:rPr>
                        <a:t>Description</a:t>
                      </a:r>
                      <a:r>
                        <a:rPr lang="zh-CN" altLang="en-US" sz="1100" b="0" i="0" u="none" strike="noStrike" dirty="0" smtClean="0">
                          <a:solidFill>
                            <a:srgbClr val="FFFFFF"/>
                          </a:solidFill>
                          <a:latin typeface="Arial"/>
                          <a:ea typeface="微软雅黑"/>
                          <a:sym typeface="Arial"/>
                        </a:rPr>
                        <a:t> </a:t>
                      </a:r>
                      <a:endParaRPr lang="zh-CN" altLang="en-US" sz="11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altLang="zh-CN" sz="1100" b="1" i="0" u="none" strike="noStrike" dirty="0" smtClean="0">
                          <a:solidFill>
                            <a:srgbClr val="FFFFFF"/>
                          </a:solidFill>
                          <a:latin typeface="Arial"/>
                          <a:ea typeface="微软雅黑"/>
                          <a:sym typeface="Arial"/>
                        </a:rPr>
                        <a:t>Optional or Mandatory</a:t>
                      </a:r>
                      <a:endParaRPr lang="zh-CN" altLang="en-US" sz="1100" b="1" i="0" u="none" strike="noStrike" dirty="0">
                        <a:solidFill>
                          <a:srgbClr val="FFFFFF"/>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0070C0"/>
                    </a:solidFill>
                  </a:tcPr>
                </a:tc>
              </a:tr>
              <a:tr h="338324">
                <a:tc>
                  <a:txBody>
                    <a:bodyPr/>
                    <a:lstStyle/>
                    <a:p>
                      <a:pPr algn="l" rtl="0" fontAlgn="ctr"/>
                      <a:r>
                        <a:rPr lang="en-US" altLang="zh-CN" sz="1100" b="0" i="0" u="none" strike="noStrike" dirty="0" smtClean="0">
                          <a:solidFill>
                            <a:srgbClr val="000000"/>
                          </a:solidFill>
                          <a:latin typeface="Arial"/>
                          <a:ea typeface="微软雅黑"/>
                          <a:sym typeface="Arial"/>
                        </a:rPr>
                        <a:t>Installation service -OceanStor 2200 V3</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en-US" altLang="zh-CN" sz="1100" b="0" i="0" u="none" strike="noStrike" dirty="0" smtClean="0">
                          <a:solidFill>
                            <a:srgbClr val="000000"/>
                          </a:solidFill>
                          <a:latin typeface="Arial"/>
                          <a:ea typeface="微软雅黑"/>
                          <a:sym typeface="Arial"/>
                        </a:rPr>
                        <a:t>Configuration based on the storage quantity</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a:txBody>
                    <a:bodyPr/>
                    <a:lstStyle/>
                    <a:p>
                      <a:pPr algn="l" rtl="0" fontAlgn="ctr"/>
                      <a:r>
                        <a:rPr lang="zh-CN" altLang="en-US" sz="1100" b="0" i="0" u="none" strike="noStrike" dirty="0">
                          <a:solidFill>
                            <a:srgbClr val="000000"/>
                          </a:solidFill>
                          <a:latin typeface="Arial"/>
                          <a:ea typeface="微软雅黑"/>
                          <a:sym typeface="Arial"/>
                        </a:rPr>
                        <a:t>　</a:t>
                      </a:r>
                    </a:p>
                    <a:p>
                      <a:pPr algn="l" rtl="0" fontAlgn="ctr"/>
                      <a:r>
                        <a:rPr lang="zh-CN" altLang="en-US" sz="1100" b="0" i="0" u="none" strike="noStrike" dirty="0">
                          <a:solidFill>
                            <a:srgbClr val="000000"/>
                          </a:solidFill>
                          <a:latin typeface="Arial"/>
                          <a:ea typeface="微软雅黑"/>
                          <a:sym typeface="Arial"/>
                        </a:rPr>
                        <a:t>　</a:t>
                      </a:r>
                      <a:r>
                        <a:rPr lang="en-US" altLang="zh-CN" sz="1100" b="0" i="0" u="none" strike="noStrike" dirty="0" smtClean="0">
                          <a:solidFill>
                            <a:srgbClr val="000000"/>
                          </a:solidFill>
                          <a:latin typeface="Arial"/>
                          <a:ea typeface="微软雅黑"/>
                          <a:sym typeface="Arial"/>
                        </a:rPr>
                        <a:t>Optional</a:t>
                      </a:r>
                      <a:endParaRPr lang="zh-CN" altLang="en-US" sz="1100" b="0" i="0" u="none" strike="noStrike" dirty="0">
                        <a:solidFill>
                          <a:srgbClr val="000000"/>
                        </a:solidFill>
                        <a:latin typeface="Arial"/>
                        <a:ea typeface="微软雅黑"/>
                        <a:sym typeface="Arial"/>
                      </a:endParaRPr>
                    </a:p>
                    <a:p>
                      <a:pPr algn="l" rtl="0" fontAlgn="ctr"/>
                      <a:r>
                        <a:rPr lang="zh-CN" altLang="en-US" sz="1100" b="0" i="0" u="none" strike="noStrike" dirty="0">
                          <a:solidFill>
                            <a:srgbClr val="000000"/>
                          </a:solidFill>
                          <a:latin typeface="Arial"/>
                          <a:ea typeface="微软雅黑"/>
                          <a:sym typeface="Arial"/>
                        </a:rPr>
                        <a:t>　</a:t>
                      </a:r>
                    </a:p>
                  </a:txBody>
                  <a:tcPr marL="5672" marR="5672" marT="567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1100" b="0" i="0" u="none" strike="noStrike" dirty="0" smtClean="0">
                          <a:solidFill>
                            <a:srgbClr val="000000"/>
                          </a:solidFill>
                          <a:latin typeface="Arial"/>
                          <a:ea typeface="微软雅黑"/>
                          <a:sym typeface="Arial"/>
                        </a:rPr>
                        <a:t>Co-Care Standard 9*5*NBD Service (3/4/5/6 years) </a:t>
                      </a:r>
                      <a:endParaRPr lang="en-US" altLang="zh-CN"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4">
                  <a:txBody>
                    <a:bodyPr/>
                    <a:lstStyle/>
                    <a:p>
                      <a:pPr algn="l" rtl="0" fontAlgn="ctr"/>
                      <a:r>
                        <a:rPr lang="en-US" altLang="zh-CN" sz="1100" b="0" i="0" u="none" strike="noStrike" dirty="0" smtClean="0">
                          <a:solidFill>
                            <a:srgbClr val="000000"/>
                          </a:solidFill>
                          <a:latin typeface="Arial"/>
                          <a:ea typeface="微软雅黑"/>
                          <a:sym typeface="Arial"/>
                        </a:rPr>
                        <a:t>Warranty services are upgraded to higher levels.</a:t>
                      </a:r>
                      <a:r>
                        <a:rPr lang="zh-CN" altLang="en-US" sz="1100" b="0" i="0" u="none" strike="noStrike" dirty="0" smtClean="0">
                          <a:solidFill>
                            <a:srgbClr val="000000"/>
                          </a:solidFill>
                          <a:latin typeface="Arial"/>
                          <a:ea typeface="微软雅黑"/>
                          <a:sym typeface="Arial"/>
                        </a:rPr>
                        <a:t> </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4">
                  <a:txBody>
                    <a:bodyPr/>
                    <a:lstStyle/>
                    <a:p>
                      <a:pPr algn="ctr" rtl="0" fontAlgn="ctr"/>
                      <a:r>
                        <a:rPr lang="en-US" altLang="zh-CN" sz="1100" b="0" i="0" u="none" strike="noStrike" dirty="0" smtClean="0">
                          <a:solidFill>
                            <a:srgbClr val="000000"/>
                          </a:solidFill>
                          <a:latin typeface="Arial"/>
                          <a:ea typeface="微软雅黑"/>
                          <a:sym typeface="Arial"/>
                        </a:rPr>
                        <a:t>Optional</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1100" b="0" i="0" u="none" strike="noStrike" dirty="0" smtClean="0">
                          <a:solidFill>
                            <a:srgbClr val="000000"/>
                          </a:solidFill>
                          <a:latin typeface="Arial"/>
                          <a:ea typeface="微软雅黑"/>
                          <a:sym typeface="Arial"/>
                        </a:rPr>
                        <a:t>Co-Care Premier 24*7*4H Service (3/4/5/6 years) </a:t>
                      </a:r>
                      <a:endParaRPr lang="en-US" altLang="zh-CN"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endParaRPr lang="zh-CN" altLang="en-US"/>
                    </a:p>
                  </a:txBody>
                  <a:tcPr/>
                </a:tc>
              </a:tr>
              <a:tr h="172252">
                <a:tc>
                  <a:txBody>
                    <a:bodyPr/>
                    <a:lstStyle/>
                    <a:p>
                      <a:pPr algn="l" rtl="0" fontAlgn="ctr"/>
                      <a:r>
                        <a:rPr lang="en-US" altLang="zh-CN" sz="1100" b="0" i="0" u="none" strike="noStrike" dirty="0" smtClean="0">
                          <a:solidFill>
                            <a:srgbClr val="000000"/>
                          </a:solidFill>
                          <a:latin typeface="Arial"/>
                          <a:ea typeface="微软雅黑"/>
                          <a:sym typeface="Arial"/>
                        </a:rPr>
                        <a:t>Hi-Care Onsite Standard 9*5*NBD Engineer Onsite Service (3/4/5/6 years) </a:t>
                      </a:r>
                      <a:endParaRPr lang="en-US" altLang="zh-CN"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172252">
                <a:tc>
                  <a:txBody>
                    <a:bodyPr/>
                    <a:lstStyle/>
                    <a:p>
                      <a:pPr algn="l" rtl="0" fontAlgn="ctr"/>
                      <a:r>
                        <a:rPr lang="en-US" altLang="zh-CN" sz="1100" b="0" i="0" u="none" strike="noStrike" dirty="0" smtClean="0">
                          <a:solidFill>
                            <a:srgbClr val="000000"/>
                          </a:solidFill>
                          <a:latin typeface="Arial"/>
                          <a:ea typeface="微软雅黑"/>
                          <a:sym typeface="Arial"/>
                        </a:rPr>
                        <a:t>Hi-Care Onsite Premier 24*7*4H Engineer Onsite Service (3/4/5/6 years) </a:t>
                      </a:r>
                      <a:endParaRPr lang="en-US" altLang="zh-CN"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vMerge="1">
                  <a:txBody>
                    <a:bodyPr/>
                    <a:lstStyle/>
                    <a:p>
                      <a:pPr algn="ctr"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r>
              <a:tr h="396808">
                <a:tc>
                  <a:txBody>
                    <a:bodyPr/>
                    <a:lstStyle/>
                    <a:p>
                      <a:pPr algn="l" rtl="0" fontAlgn="ctr"/>
                      <a:r>
                        <a:rPr lang="en-US" altLang="zh-CN" sz="1100" b="0" i="0" u="none" strike="noStrike" smtClean="0">
                          <a:solidFill>
                            <a:srgbClr val="000000"/>
                          </a:solidFill>
                          <a:latin typeface="Arial"/>
                          <a:ea typeface="微软雅黑"/>
                          <a:sym typeface="Arial"/>
                        </a:rPr>
                        <a:t>Software Technical </a:t>
                      </a:r>
                      <a:r>
                        <a:rPr lang="en-US" altLang="zh-CN" sz="1100" b="0" i="0" u="none" strike="noStrike" dirty="0" smtClean="0">
                          <a:solidFill>
                            <a:srgbClr val="000000"/>
                          </a:solidFill>
                          <a:latin typeface="Arial"/>
                          <a:ea typeface="微软雅黑"/>
                          <a:sym typeface="Arial"/>
                        </a:rPr>
                        <a:t>Support Service–Basic Software (/license/year)</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l" rtl="0" fontAlgn="ctr"/>
                      <a:r>
                        <a:rPr lang="en-US" altLang="zh-CN" sz="1100" b="0" i="0" u="none" strike="noStrike" dirty="0" smtClean="0">
                          <a:solidFill>
                            <a:srgbClr val="000000"/>
                          </a:solidFill>
                          <a:latin typeface="Arial"/>
                          <a:ea typeface="微软雅黑"/>
                          <a:sym typeface="Arial"/>
                        </a:rPr>
                        <a:t>1. Software does</a:t>
                      </a:r>
                      <a:r>
                        <a:rPr lang="en-US" altLang="zh-CN" sz="1100" b="0" i="0" u="none" strike="noStrike" baseline="0" dirty="0" smtClean="0">
                          <a:solidFill>
                            <a:srgbClr val="000000"/>
                          </a:solidFill>
                          <a:latin typeface="Arial"/>
                          <a:ea typeface="微软雅黑"/>
                          <a:sym typeface="Arial"/>
                        </a:rPr>
                        <a:t> not contain maintenance services. The software  can be replaced within 90 days since the delivery date.</a:t>
                      </a:r>
                      <a:r>
                        <a:rPr lang="zh-CN" altLang="en-US" sz="1100" b="0" i="0" u="none" strike="noStrike" dirty="0">
                          <a:solidFill>
                            <a:srgbClr val="000000"/>
                          </a:solidFill>
                          <a:latin typeface="Arial"/>
                          <a:ea typeface="微软雅黑"/>
                          <a:sym typeface="Arial"/>
                        </a:rPr>
                        <a:t/>
                      </a:r>
                      <a:br>
                        <a:rPr lang="zh-CN" altLang="en-US" sz="1100" b="0" i="0" u="none" strike="noStrike" dirty="0">
                          <a:solidFill>
                            <a:srgbClr val="000000"/>
                          </a:solidFill>
                          <a:latin typeface="Arial"/>
                          <a:ea typeface="微软雅黑"/>
                          <a:sym typeface="Arial"/>
                        </a:rPr>
                      </a:br>
                      <a:r>
                        <a:rPr lang="en-US" altLang="zh-CN" sz="1100" b="0" i="0" u="none" strike="noStrike" dirty="0" smtClean="0">
                          <a:solidFill>
                            <a:srgbClr val="000000"/>
                          </a:solidFill>
                          <a:latin typeface="Arial"/>
                          <a:ea typeface="微软雅黑"/>
                          <a:sym typeface="Arial"/>
                        </a:rPr>
                        <a:t>2. The service periods of software and hardware in the same project must be the same (3, 4, 5, or 6 years). Thus, the software service should be selected to at least 3 years by default.</a:t>
                      </a:r>
                      <a:r>
                        <a:rPr lang="zh-CN" altLang="en-US" sz="1100" b="0" i="0" u="none" strike="noStrike" dirty="0">
                          <a:solidFill>
                            <a:srgbClr val="000000"/>
                          </a:solidFill>
                          <a:latin typeface="Arial"/>
                          <a:ea typeface="微软雅黑"/>
                          <a:sym typeface="Arial"/>
                        </a:rPr>
                        <a:t/>
                      </a:r>
                      <a:br>
                        <a:rPr lang="zh-CN" altLang="en-US" sz="1100" b="0" i="0" u="none" strike="noStrike" dirty="0">
                          <a:solidFill>
                            <a:srgbClr val="000000"/>
                          </a:solidFill>
                          <a:latin typeface="Arial"/>
                          <a:ea typeface="微软雅黑"/>
                          <a:sym typeface="Arial"/>
                        </a:rPr>
                      </a:br>
                      <a:r>
                        <a:rPr lang="en-US" altLang="zh-CN" sz="1100" b="0" i="0" u="none" strike="noStrike" dirty="0" smtClean="0">
                          <a:solidFill>
                            <a:srgbClr val="FF0000"/>
                          </a:solidFill>
                          <a:latin typeface="Arial"/>
                          <a:ea typeface="微软雅黑"/>
                          <a:sym typeface="Arial"/>
                        </a:rPr>
                        <a:t>3. Software services and software function licenses have the same authorization.</a:t>
                      </a:r>
                      <a:endParaRPr lang="en-US" altLang="zh-CN" sz="1100" dirty="0" smtClean="0">
                        <a:solidFill>
                          <a:srgbClr val="000000"/>
                        </a:solidFill>
                        <a:latin typeface="Arial"/>
                        <a:ea typeface="微软雅黑"/>
                        <a:sym typeface="Arial"/>
                      </a:endParaRPr>
                    </a:p>
                    <a:p>
                      <a:pPr algn="l" rtl="0" fontAlgn="ct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tc rowSpan="2">
                  <a:txBody>
                    <a:bodyPr/>
                    <a:lstStyle/>
                    <a:p>
                      <a:pPr algn="ctr" rtl="0" fontAlgn="ctr"/>
                      <a:r>
                        <a:rPr lang="en-US" altLang="zh-CN" sz="1100" b="1" i="0" u="none" strike="noStrike" dirty="0" smtClean="0">
                          <a:solidFill>
                            <a:srgbClr val="FF0000"/>
                          </a:solidFill>
                          <a:latin typeface="Arial"/>
                          <a:ea typeface="微软雅黑"/>
                          <a:sym typeface="Arial"/>
                        </a:rPr>
                        <a:t>Mandatory</a:t>
                      </a:r>
                      <a:endParaRPr lang="zh-CN" altLang="en-US" sz="1100" b="1" i="0" u="none" strike="noStrike" dirty="0">
                        <a:solidFill>
                          <a:srgbClr val="FF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a:noFill/>
                    </a:lnB>
                    <a:solidFill>
                      <a:srgbClr val="D9D9D9"/>
                    </a:solidFill>
                  </a:tcPr>
                </a:tc>
              </a:tr>
              <a:tr h="605800">
                <a:tc>
                  <a:txBody>
                    <a:bodyPr/>
                    <a:lstStyle/>
                    <a:p>
                      <a:pPr algn="l" rtl="0" fontAlgn="ctr"/>
                      <a:r>
                        <a:rPr lang="en-US" altLang="zh-CN" sz="1100" b="0" i="0" u="none" strike="noStrike" dirty="0" smtClean="0">
                          <a:solidFill>
                            <a:srgbClr val="000000"/>
                          </a:solidFill>
                          <a:latin typeface="Arial"/>
                          <a:ea typeface="微软雅黑"/>
                          <a:sym typeface="Arial"/>
                        </a:rPr>
                        <a:t>Software Technical Support Service–Value-added Software (/license/year)</a:t>
                      </a:r>
                      <a:endParaRPr lang="zh-CN" altLang="en-US" sz="1100" b="0" i="0" u="none" strike="noStrike" dirty="0">
                        <a:solidFill>
                          <a:srgbClr val="000000"/>
                        </a:solidFill>
                        <a:latin typeface="Arial"/>
                        <a:ea typeface="微软雅黑"/>
                        <a:sym typeface="Arial"/>
                      </a:endParaRPr>
                    </a:p>
                  </a:txBody>
                  <a:tcPr marL="5672" marR="5672" marT="567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vMerge="1">
                  <a:txBody>
                    <a:bodyPr/>
                    <a:lstStyle/>
                    <a:p>
                      <a:endParaRPr lang="zh-CN" altLang="en-US"/>
                    </a:p>
                  </a:txBody>
                  <a:tcPr/>
                </a:tc>
                <a:tc vMerge="1">
                  <a:txBody>
                    <a:bodyPr/>
                    <a:lstStyle/>
                    <a:p>
                      <a:pPr algn="ctr" rtl="0" fontAlgn="ctr"/>
                      <a:endParaRPr lang="zh-CN" altLang="en-US" sz="1000" b="1" i="0" u="none" strike="noStrike" dirty="0">
                        <a:solidFill>
                          <a:srgbClr val="FF0000"/>
                        </a:solidFill>
                        <a:latin typeface="宋体"/>
                      </a:endParaRPr>
                    </a:p>
                  </a:txBody>
                  <a:tcPr marL="5672" marR="5672" marT="5672"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r>
            </a:tbl>
          </a:graphicData>
        </a:graphic>
      </p:graphicFrame>
      <p:sp>
        <p:nvSpPr>
          <p:cNvPr id="7" name="1178648039"/>
          <p:cNvSpPr txBox="1"/>
          <p:nvPr/>
        </p:nvSpPr>
        <p:spPr>
          <a:xfrm>
            <a:off x="384282" y="4211736"/>
            <a:ext cx="8352928" cy="461665"/>
          </a:xfrm>
          <a:prstGeom prst="rect">
            <a:avLst/>
          </a:prstGeom>
          <a:noFill/>
        </p:spPr>
        <p:txBody>
          <a:bodyPr wrap="square" rtlCol="0">
            <a:spAutoFit/>
          </a:bodyPr>
          <a:lstStyle/>
          <a:p>
            <a:r>
              <a:rPr lang="en-US" altLang="zh-CN" sz="1200" b="1" dirty="0" smtClean="0">
                <a:solidFill>
                  <a:srgbClr val="0070C0"/>
                </a:solidFill>
                <a:latin typeface="Arial"/>
                <a:ea typeface="微软雅黑" pitchFamily="34" charset="-122"/>
              </a:rPr>
              <a:t>Devices </a:t>
            </a:r>
            <a:r>
              <a:rPr lang="en-US" altLang="zh-CN" sz="1200" b="1" dirty="0">
                <a:solidFill>
                  <a:srgbClr val="0070C0"/>
                </a:solidFill>
                <a:latin typeface="Arial"/>
                <a:ea typeface="微软雅黑" pitchFamily="34" charset="-122"/>
              </a:rPr>
              <a:t>within the three-year warranty can be replaced when fail </a:t>
            </a:r>
            <a:r>
              <a:rPr lang="en-US" altLang="zh-CN" sz="1200" b="1" dirty="0" smtClean="0">
                <a:solidFill>
                  <a:srgbClr val="0070C0"/>
                </a:solidFill>
                <a:latin typeface="Arial"/>
                <a:ea typeface="微软雅黑" pitchFamily="34" charset="-122"/>
              </a:rPr>
              <a:t>. Optional: Upgrade to Co-Care (By Partner) or Hi-Care (By OEM) services.</a:t>
            </a:r>
            <a:endParaRPr lang="zh-CN" altLang="en-US" sz="1200" b="1" dirty="0">
              <a:solidFill>
                <a:srgbClr val="0070C0"/>
              </a:solidFill>
              <a:latin typeface="Arial"/>
              <a:ea typeface="微软雅黑" pitchFamily="34" charset="-122"/>
            </a:endParaRPr>
          </a:p>
        </p:txBody>
      </p:sp>
      <p:sp>
        <p:nvSpPr>
          <p:cNvPr id="9" name="矩形 8"/>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10" name="矩形 9"/>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1412936775"/>
      </p:ext>
    </p:extLst>
  </p:cSld>
  <p:clrMapOvr>
    <a:masterClrMapping/>
  </p:clrMapOvr>
  <mc:AlternateContent xmlns:mc="http://schemas.openxmlformats.org/markup-compatibility/2006" xmlns:p14="http://schemas.microsoft.com/office/powerpoint/2010/main">
    <mc:Choice Requires="p14">
      <p:transition spd="slow" p14:dur="2000" advTm="125166"/>
    </mc:Choice>
    <mc:Fallback xmlns="">
      <p:transition spd="slow" advTm="12516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32619625"/>
          <p:cNvSpPr txBox="1">
            <a:spLocks/>
          </p:cNvSpPr>
          <p:nvPr/>
        </p:nvSpPr>
        <p:spPr>
          <a:xfrm>
            <a:off x="179512" y="196280"/>
            <a:ext cx="7745412" cy="653855"/>
          </a:xfrm>
          <a:prstGeom prst="rect">
            <a:avLst/>
          </a:prstGeom>
        </p:spPr>
        <p:txBody>
          <a:bodyPr/>
          <a:lstStyle/>
          <a:p>
            <a:pPr lvl="0">
              <a:spcBef>
                <a:spcPct val="0"/>
              </a:spcBef>
            </a:pPr>
            <a:r>
              <a:rPr lang="en-US" altLang="zh-CN" sz="2000" b="1" dirty="0" smtClean="0">
                <a:solidFill>
                  <a:srgbClr val="0070C0"/>
                </a:solidFill>
                <a:latin typeface="Arial"/>
                <a:ea typeface="微软雅黑" pitchFamily="34" charset="-122"/>
                <a:cs typeface="+mj-cs"/>
                <a:sym typeface="Arial"/>
              </a:rPr>
              <a:t>Capacity Expansion Configuration</a:t>
            </a:r>
            <a:endParaRPr lang="zh-CN" altLang="en-US" sz="2000" b="1" dirty="0" smtClean="0">
              <a:solidFill>
                <a:srgbClr val="0070C0"/>
              </a:solidFill>
              <a:latin typeface="Arial"/>
              <a:ea typeface="微软雅黑" pitchFamily="34" charset="-122"/>
              <a:cs typeface="+mj-cs"/>
              <a:sym typeface="Arial"/>
            </a:endParaRPr>
          </a:p>
        </p:txBody>
      </p:sp>
      <p:sp>
        <p:nvSpPr>
          <p:cNvPr id="5" name="1816818711"/>
          <p:cNvSpPr/>
          <p:nvPr/>
        </p:nvSpPr>
        <p:spPr>
          <a:xfrm>
            <a:off x="7740352" y="1276400"/>
            <a:ext cx="1152128" cy="337738"/>
          </a:xfrm>
          <a:prstGeom prst="accentBorderCallout1">
            <a:avLst>
              <a:gd name="adj1" fmla="val 18750"/>
              <a:gd name="adj2" fmla="val -8333"/>
              <a:gd name="adj3" fmla="val 179693"/>
              <a:gd name="adj4" fmla="val -55549"/>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endParaRPr lang="zh-CN" altLang="en-US" sz="900" dirty="0">
              <a:latin typeface="Arial"/>
              <a:ea typeface="微软雅黑" pitchFamily="34" charset="-122"/>
            </a:endParaRPr>
          </a:p>
        </p:txBody>
      </p:sp>
      <p:sp>
        <p:nvSpPr>
          <p:cNvPr id="11" name="659006197"/>
          <p:cNvSpPr/>
          <p:nvPr/>
        </p:nvSpPr>
        <p:spPr>
          <a:xfrm>
            <a:off x="7740352" y="1758178"/>
            <a:ext cx="1152128" cy="400342"/>
          </a:xfrm>
          <a:prstGeom prst="accentBorderCallout1">
            <a:avLst>
              <a:gd name="adj1" fmla="val 18750"/>
              <a:gd name="adj2" fmla="val -8333"/>
              <a:gd name="adj3" fmla="val 123597"/>
              <a:gd name="adj4" fmla="val -55871"/>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a:ea typeface="微软雅黑" pitchFamily="34" charset="-122"/>
              </a:rPr>
              <a:t>2. Select SAN or SAN+NAS.</a:t>
            </a:r>
            <a:endParaRPr lang="zh-CN" altLang="en-US" sz="900" dirty="0">
              <a:latin typeface="Arial"/>
              <a:ea typeface="微软雅黑" pitchFamily="34" charset="-122"/>
            </a:endParaRPr>
          </a:p>
        </p:txBody>
      </p:sp>
      <p:sp>
        <p:nvSpPr>
          <p:cNvPr id="18" name="930040002"/>
          <p:cNvSpPr txBox="1"/>
          <p:nvPr/>
        </p:nvSpPr>
        <p:spPr>
          <a:xfrm>
            <a:off x="251520" y="916360"/>
            <a:ext cx="6696744" cy="677108"/>
          </a:xfrm>
          <a:prstGeom prst="rect">
            <a:avLst/>
          </a:prstGeom>
          <a:noFill/>
        </p:spPr>
        <p:txBody>
          <a:bodyPr wrap="square" rtlCol="0">
            <a:spAutoFit/>
          </a:bodyPr>
          <a:lstStyle/>
          <a:p>
            <a:pPr>
              <a:buFont typeface="Wingdings" pitchFamily="2" charset="2"/>
              <a:buChar char="p"/>
            </a:pPr>
            <a:r>
              <a:rPr lang="en-US" altLang="zh-CN" sz="1200" dirty="0" smtClean="0">
                <a:latin typeface="Arial"/>
                <a:ea typeface="微软雅黑" pitchFamily="34" charset="-122"/>
              </a:rPr>
              <a:t>Select </a:t>
            </a:r>
            <a:r>
              <a:rPr lang="en-US" altLang="zh-CN" sz="1200" dirty="0" smtClean="0">
                <a:solidFill>
                  <a:srgbClr val="FF0000"/>
                </a:solidFill>
                <a:latin typeface="Arial"/>
                <a:ea typeface="微软雅黑" pitchFamily="34" charset="-122"/>
              </a:rPr>
              <a:t>Extended Project </a:t>
            </a:r>
            <a:r>
              <a:rPr lang="en-US" altLang="zh-CN" sz="1200" dirty="0" smtClean="0">
                <a:latin typeface="Arial"/>
                <a:ea typeface="微软雅黑" pitchFamily="34" charset="-122"/>
              </a:rPr>
              <a:t>in Project Configuration Scene.</a:t>
            </a:r>
          </a:p>
          <a:p>
            <a:pPr>
              <a:buFont typeface="Wingdings" pitchFamily="2" charset="2"/>
              <a:buChar char="p"/>
            </a:pPr>
            <a:r>
              <a:rPr lang="en-US" altLang="zh-CN" sz="1200" dirty="0" smtClean="0">
                <a:latin typeface="Arial"/>
                <a:ea typeface="微软雅黑" pitchFamily="34" charset="-122"/>
              </a:rPr>
              <a:t>Choose the software version, power supply, AC power cable types, and cache specifications.</a:t>
            </a:r>
          </a:p>
          <a:p>
            <a:endParaRPr lang="zh-CN" altLang="en-US" sz="1400" dirty="0">
              <a:latin typeface="Arial"/>
            </a:endParaRPr>
          </a:p>
        </p:txBody>
      </p:sp>
      <p:sp>
        <p:nvSpPr>
          <p:cNvPr id="32" name="1494292145"/>
          <p:cNvSpPr/>
          <p:nvPr/>
        </p:nvSpPr>
        <p:spPr>
          <a:xfrm>
            <a:off x="7740352" y="2284536"/>
            <a:ext cx="1152128" cy="216000"/>
          </a:xfrm>
          <a:prstGeom prst="accentBorderCallout1">
            <a:avLst>
              <a:gd name="adj1" fmla="val 18750"/>
              <a:gd name="adj2" fmla="val -8333"/>
              <a:gd name="adj3" fmla="val 149489"/>
              <a:gd name="adj4" fmla="val -55572"/>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a:ea typeface="微软雅黑" pitchFamily="34" charset="-122"/>
              </a:rPr>
              <a:t>3. Select AC.</a:t>
            </a:r>
            <a:endParaRPr lang="zh-CN" altLang="en-US" sz="900" dirty="0">
              <a:latin typeface="Arial"/>
              <a:ea typeface="微软雅黑" pitchFamily="34" charset="-122"/>
            </a:endParaRPr>
          </a:p>
        </p:txBody>
      </p:sp>
      <p:sp>
        <p:nvSpPr>
          <p:cNvPr id="33" name="616622301"/>
          <p:cNvSpPr/>
          <p:nvPr/>
        </p:nvSpPr>
        <p:spPr>
          <a:xfrm>
            <a:off x="7740352" y="2572544"/>
            <a:ext cx="1152128" cy="432048"/>
          </a:xfrm>
          <a:prstGeom prst="accentBorderCallout1">
            <a:avLst>
              <a:gd name="adj1" fmla="val 18750"/>
              <a:gd name="adj2" fmla="val -8333"/>
              <a:gd name="adj3" fmla="val 70909"/>
              <a:gd name="adj4" fmla="val -55779"/>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a:ea typeface="微软雅黑" pitchFamily="34" charset="-122"/>
              </a:rPr>
              <a:t>4. Choose the type of AC power cables.</a:t>
            </a:r>
            <a:endParaRPr lang="zh-CN" altLang="en-US" sz="900" dirty="0">
              <a:latin typeface="Arial"/>
              <a:ea typeface="微软雅黑" pitchFamily="34" charset="-122"/>
            </a:endParaRPr>
          </a:p>
        </p:txBody>
      </p:sp>
      <p:sp>
        <p:nvSpPr>
          <p:cNvPr id="37" name="2024180994"/>
          <p:cNvSpPr/>
          <p:nvPr/>
        </p:nvSpPr>
        <p:spPr>
          <a:xfrm>
            <a:off x="7740352" y="3076600"/>
            <a:ext cx="1152128" cy="288032"/>
          </a:xfrm>
          <a:prstGeom prst="accentBorderCallout1">
            <a:avLst>
              <a:gd name="adj1" fmla="val 18750"/>
              <a:gd name="adj2" fmla="val -8333"/>
              <a:gd name="adj3" fmla="val 20319"/>
              <a:gd name="adj4" fmla="val -54258"/>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a:ea typeface="微软雅黑" pitchFamily="34" charset="-122"/>
              </a:rPr>
              <a:t>5. Select cache specifications.</a:t>
            </a:r>
            <a:endParaRPr lang="zh-CN" altLang="en-US" sz="900" dirty="0">
              <a:latin typeface="Arial"/>
              <a:ea typeface="微软雅黑" pitchFamily="34" charset="-122"/>
            </a:endParaRPr>
          </a:p>
        </p:txBody>
      </p:sp>
      <p:sp>
        <p:nvSpPr>
          <p:cNvPr id="38" name="1941329817"/>
          <p:cNvSpPr/>
          <p:nvPr/>
        </p:nvSpPr>
        <p:spPr>
          <a:xfrm>
            <a:off x="7740352" y="3436640"/>
            <a:ext cx="1152128" cy="432048"/>
          </a:xfrm>
          <a:prstGeom prst="accentBorderCallout1">
            <a:avLst>
              <a:gd name="adj1" fmla="val 18750"/>
              <a:gd name="adj2" fmla="val -8333"/>
              <a:gd name="adj3" fmla="val -2051"/>
              <a:gd name="adj4" fmla="val -54903"/>
            </a:avLst>
          </a:prstGeom>
          <a:ln>
            <a:solidFill>
              <a:schemeClr val="accent1">
                <a:shade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r>
              <a:rPr lang="en-US" altLang="zh-CN" sz="900" dirty="0" smtClean="0">
                <a:latin typeface="Arial"/>
                <a:ea typeface="微软雅黑" pitchFamily="34" charset="-122"/>
              </a:rPr>
              <a:t>6. Set the number of disk enclosures in a single loop.</a:t>
            </a:r>
            <a:endParaRPr lang="zh-CN" altLang="en-US" sz="900" dirty="0">
              <a:latin typeface="Arial"/>
              <a:ea typeface="微软雅黑" pitchFamily="34" charset="-122"/>
            </a:endParaRPr>
          </a:p>
        </p:txBody>
      </p:sp>
      <p:sp>
        <p:nvSpPr>
          <p:cNvPr id="3" name="文本框 2"/>
          <p:cNvSpPr txBox="1"/>
          <p:nvPr/>
        </p:nvSpPr>
        <p:spPr>
          <a:xfrm>
            <a:off x="7705888" y="1254914"/>
            <a:ext cx="1296144" cy="369332"/>
          </a:xfrm>
          <a:prstGeom prst="rect">
            <a:avLst/>
          </a:prstGeom>
          <a:noFill/>
        </p:spPr>
        <p:txBody>
          <a:bodyPr wrap="square" rtlCol="0">
            <a:spAutoFit/>
          </a:bodyPr>
          <a:lstStyle/>
          <a:p>
            <a:r>
              <a:rPr lang="en-US" sz="900" dirty="0">
                <a:solidFill>
                  <a:schemeClr val="lt1"/>
                </a:solidFill>
                <a:latin typeface="Arial"/>
                <a:ea typeface="微软雅黑" pitchFamily="34" charset="-122"/>
              </a:rPr>
              <a:t>1. Select an expansion scenario</a:t>
            </a:r>
            <a:r>
              <a:rPr lang="en-US" sz="900" dirty="0" smtClean="0">
                <a:solidFill>
                  <a:schemeClr val="lt1"/>
                </a:solidFill>
                <a:latin typeface="Arial"/>
                <a:ea typeface="微软雅黑" pitchFamily="34" charset="-122"/>
              </a:rPr>
              <a:t>.</a:t>
            </a:r>
            <a:endParaRPr lang="en-US" sz="900" dirty="0">
              <a:solidFill>
                <a:schemeClr val="lt1"/>
              </a:solidFill>
              <a:latin typeface="Arial"/>
              <a:ea typeface="微软雅黑" pitchFamily="34" charset="-122"/>
            </a:endParaRPr>
          </a:p>
        </p:txBody>
      </p:sp>
      <p:grpSp>
        <p:nvGrpSpPr>
          <p:cNvPr id="7" name="组合 6"/>
          <p:cNvGrpSpPr/>
          <p:nvPr/>
        </p:nvGrpSpPr>
        <p:grpSpPr>
          <a:xfrm>
            <a:off x="179512" y="1833879"/>
            <a:ext cx="7086078" cy="1746777"/>
            <a:chOff x="179512" y="1833879"/>
            <a:chExt cx="7086078" cy="1746777"/>
          </a:xfrm>
        </p:grpSpPr>
        <p:pic>
          <p:nvPicPr>
            <p:cNvPr id="2" name="图片 1"/>
            <p:cNvPicPr>
              <a:picLocks noChangeAspect="1"/>
            </p:cNvPicPr>
            <p:nvPr/>
          </p:nvPicPr>
          <p:blipFill>
            <a:blip r:embed="rId3" cstate="print"/>
            <a:stretch>
              <a:fillRect/>
            </a:stretch>
          </p:blipFill>
          <p:spPr>
            <a:xfrm>
              <a:off x="395536" y="1852464"/>
              <a:ext cx="6408712" cy="1695450"/>
            </a:xfrm>
            <a:prstGeom prst="rect">
              <a:avLst/>
            </a:prstGeom>
          </p:spPr>
        </p:pic>
        <p:grpSp>
          <p:nvGrpSpPr>
            <p:cNvPr id="19" name="组合 18"/>
            <p:cNvGrpSpPr/>
            <p:nvPr/>
          </p:nvGrpSpPr>
          <p:grpSpPr>
            <a:xfrm>
              <a:off x="395536" y="1833879"/>
              <a:ext cx="6699756" cy="307777"/>
              <a:chOff x="395536" y="2094507"/>
              <a:chExt cx="6699756" cy="307777"/>
            </a:xfrm>
          </p:grpSpPr>
          <p:sp>
            <p:nvSpPr>
              <p:cNvPr id="8" name="圆角矩形 7"/>
              <p:cNvSpPr/>
              <p:nvPr/>
            </p:nvSpPr>
            <p:spPr>
              <a:xfrm>
                <a:off x="395536" y="214049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14" name="矩形 13"/>
              <p:cNvSpPr/>
              <p:nvPr/>
            </p:nvSpPr>
            <p:spPr>
              <a:xfrm>
                <a:off x="6811240" y="2094507"/>
                <a:ext cx="284052" cy="307777"/>
              </a:xfrm>
              <a:prstGeom prst="rect">
                <a:avLst/>
              </a:prstGeom>
            </p:spPr>
            <p:txBody>
              <a:bodyPr wrap="none">
                <a:spAutoFit/>
              </a:bodyPr>
              <a:lstStyle/>
              <a:p>
                <a:r>
                  <a:rPr lang="en-US" altLang="zh-CN" sz="1400" dirty="0">
                    <a:latin typeface="Arial"/>
                  </a:rPr>
                  <a:t>1</a:t>
                </a:r>
                <a:endParaRPr lang="zh-CN" altLang="en-US" sz="1400" dirty="0">
                  <a:latin typeface="Arial"/>
                </a:endParaRPr>
              </a:p>
            </p:txBody>
          </p:sp>
        </p:grpSp>
        <p:sp>
          <p:nvSpPr>
            <p:cNvPr id="15" name="矩形 14"/>
            <p:cNvSpPr/>
            <p:nvPr/>
          </p:nvSpPr>
          <p:spPr>
            <a:xfrm>
              <a:off x="6824017" y="2106140"/>
              <a:ext cx="441573" cy="307777"/>
            </a:xfrm>
            <a:prstGeom prst="rect">
              <a:avLst/>
            </a:prstGeom>
          </p:spPr>
          <p:txBody>
            <a:bodyPr wrap="square">
              <a:spAutoFit/>
            </a:bodyPr>
            <a:lstStyle/>
            <a:p>
              <a:r>
                <a:rPr lang="en-US" altLang="zh-CN" sz="1400" dirty="0">
                  <a:latin typeface="Arial"/>
                </a:rPr>
                <a:t>2</a:t>
              </a:r>
              <a:endParaRPr lang="zh-CN" altLang="en-US" sz="1400" dirty="0">
                <a:latin typeface="Arial"/>
              </a:endParaRPr>
            </a:p>
          </p:txBody>
        </p:sp>
        <p:sp>
          <p:nvSpPr>
            <p:cNvPr id="17" name="矩形 16"/>
            <p:cNvSpPr/>
            <p:nvPr/>
          </p:nvSpPr>
          <p:spPr>
            <a:xfrm>
              <a:off x="6813332" y="2716560"/>
              <a:ext cx="284052" cy="307777"/>
            </a:xfrm>
            <a:prstGeom prst="rect">
              <a:avLst/>
            </a:prstGeom>
          </p:spPr>
          <p:txBody>
            <a:bodyPr wrap="none">
              <a:spAutoFit/>
            </a:bodyPr>
            <a:lstStyle/>
            <a:p>
              <a:r>
                <a:rPr lang="en-US" altLang="zh-CN" sz="1400" dirty="0">
                  <a:latin typeface="Arial"/>
                </a:rPr>
                <a:t>4</a:t>
              </a:r>
              <a:endParaRPr lang="zh-CN" altLang="en-US" sz="1400" dirty="0">
                <a:latin typeface="Arial"/>
              </a:endParaRPr>
            </a:p>
          </p:txBody>
        </p:sp>
        <p:sp>
          <p:nvSpPr>
            <p:cNvPr id="20" name="圆角矩形 19"/>
            <p:cNvSpPr/>
            <p:nvPr/>
          </p:nvSpPr>
          <p:spPr>
            <a:xfrm>
              <a:off x="395536" y="2158520"/>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21" name="圆角矩形 20"/>
            <p:cNvSpPr/>
            <p:nvPr/>
          </p:nvSpPr>
          <p:spPr>
            <a:xfrm>
              <a:off x="379283" y="250053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23" name="圆角矩形 22"/>
            <p:cNvSpPr/>
            <p:nvPr/>
          </p:nvSpPr>
          <p:spPr>
            <a:xfrm>
              <a:off x="395536" y="2788568"/>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24" name="圆角矩形 23"/>
            <p:cNvSpPr/>
            <p:nvPr/>
          </p:nvSpPr>
          <p:spPr>
            <a:xfrm>
              <a:off x="391822" y="3046864"/>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25" name="圆角矩形 24"/>
            <p:cNvSpPr/>
            <p:nvPr/>
          </p:nvSpPr>
          <p:spPr>
            <a:xfrm>
              <a:off x="388108" y="3310648"/>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sp>
          <p:nvSpPr>
            <p:cNvPr id="27" name="矩形 26"/>
            <p:cNvSpPr/>
            <p:nvPr/>
          </p:nvSpPr>
          <p:spPr>
            <a:xfrm>
              <a:off x="6813332" y="2450830"/>
              <a:ext cx="284052" cy="307777"/>
            </a:xfrm>
            <a:prstGeom prst="rect">
              <a:avLst/>
            </a:prstGeom>
          </p:spPr>
          <p:txBody>
            <a:bodyPr wrap="none">
              <a:spAutoFit/>
            </a:bodyPr>
            <a:lstStyle/>
            <a:p>
              <a:r>
                <a:rPr lang="en-US" altLang="zh-CN" sz="1400" dirty="0">
                  <a:latin typeface="Arial"/>
                </a:rPr>
                <a:t>3</a:t>
              </a:r>
              <a:endParaRPr lang="zh-CN" altLang="en-US" sz="1400" dirty="0">
                <a:latin typeface="Arial"/>
              </a:endParaRPr>
            </a:p>
          </p:txBody>
        </p:sp>
        <p:sp>
          <p:nvSpPr>
            <p:cNvPr id="28" name="矩形 27"/>
            <p:cNvSpPr/>
            <p:nvPr/>
          </p:nvSpPr>
          <p:spPr>
            <a:xfrm>
              <a:off x="6813332" y="2977188"/>
              <a:ext cx="284052" cy="307777"/>
            </a:xfrm>
            <a:prstGeom prst="rect">
              <a:avLst/>
            </a:prstGeom>
          </p:spPr>
          <p:txBody>
            <a:bodyPr wrap="none">
              <a:spAutoFit/>
            </a:bodyPr>
            <a:lstStyle/>
            <a:p>
              <a:r>
                <a:rPr lang="en-US" altLang="zh-CN" sz="1400" dirty="0">
                  <a:latin typeface="Arial"/>
                </a:rPr>
                <a:t>5</a:t>
              </a:r>
              <a:endParaRPr lang="zh-CN" altLang="en-US" sz="1400" dirty="0">
                <a:latin typeface="Arial"/>
              </a:endParaRPr>
            </a:p>
          </p:txBody>
        </p:sp>
        <p:sp>
          <p:nvSpPr>
            <p:cNvPr id="30" name="矩形 29"/>
            <p:cNvSpPr/>
            <p:nvPr/>
          </p:nvSpPr>
          <p:spPr>
            <a:xfrm>
              <a:off x="6813332" y="3272879"/>
              <a:ext cx="284052" cy="307777"/>
            </a:xfrm>
            <a:prstGeom prst="rect">
              <a:avLst/>
            </a:prstGeom>
          </p:spPr>
          <p:txBody>
            <a:bodyPr wrap="none">
              <a:spAutoFit/>
            </a:bodyPr>
            <a:lstStyle/>
            <a:p>
              <a:r>
                <a:rPr lang="en-US" altLang="zh-CN" sz="1400" dirty="0">
                  <a:latin typeface="Arial"/>
                </a:rPr>
                <a:t>6</a:t>
              </a:r>
              <a:endParaRPr lang="zh-CN" altLang="en-US" sz="1400" dirty="0">
                <a:latin typeface="Arial"/>
              </a:endParaRPr>
            </a:p>
          </p:txBody>
        </p:sp>
        <p:pic>
          <p:nvPicPr>
            <p:cNvPr id="6" name="图片 5"/>
            <p:cNvPicPr>
              <a:picLocks noChangeAspect="1"/>
            </p:cNvPicPr>
            <p:nvPr/>
          </p:nvPicPr>
          <p:blipFill>
            <a:blip r:embed="rId4" cstate="print"/>
            <a:stretch>
              <a:fillRect/>
            </a:stretch>
          </p:blipFill>
          <p:spPr>
            <a:xfrm>
              <a:off x="179512" y="2140496"/>
              <a:ext cx="6912768" cy="280987"/>
            </a:xfrm>
            <a:prstGeom prst="rect">
              <a:avLst/>
            </a:prstGeom>
          </p:spPr>
        </p:pic>
        <p:sp>
          <p:nvSpPr>
            <p:cNvPr id="26" name="圆角矩形 25"/>
            <p:cNvSpPr/>
            <p:nvPr/>
          </p:nvSpPr>
          <p:spPr>
            <a:xfrm>
              <a:off x="395536" y="2140496"/>
              <a:ext cx="6696744" cy="19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ndParaRPr>
            </a:p>
          </p:txBody>
        </p:sp>
      </p:grpSp>
      <p:sp>
        <p:nvSpPr>
          <p:cNvPr id="29" name="矩形 28"/>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31" name="矩形 30"/>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1478396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32619625"/>
          <p:cNvSpPr txBox="1">
            <a:spLocks/>
          </p:cNvSpPr>
          <p:nvPr/>
        </p:nvSpPr>
        <p:spPr>
          <a:xfrm>
            <a:off x="179512" y="196280"/>
            <a:ext cx="7745412" cy="653855"/>
          </a:xfrm>
          <a:prstGeom prst="rect">
            <a:avLst/>
          </a:prstGeom>
        </p:spPr>
        <p:txBody>
          <a:bodyPr/>
          <a:lstStyle/>
          <a:p>
            <a:pPr lvl="0">
              <a:spcBef>
                <a:spcPct val="0"/>
              </a:spcBef>
            </a:pPr>
            <a:r>
              <a:rPr lang="en-US" altLang="zh-CN" sz="2000" b="1" dirty="0" smtClean="0">
                <a:solidFill>
                  <a:srgbClr val="0070C0"/>
                </a:solidFill>
                <a:latin typeface="Arial"/>
                <a:ea typeface="微软雅黑" pitchFamily="34" charset="-122"/>
                <a:cs typeface="+mj-cs"/>
                <a:sym typeface="Arial"/>
              </a:rPr>
              <a:t>FAQ for the quotation</a:t>
            </a:r>
            <a:endParaRPr lang="zh-CN" altLang="en-US" sz="2000" b="1" dirty="0" smtClean="0">
              <a:solidFill>
                <a:srgbClr val="0070C0"/>
              </a:solidFill>
              <a:latin typeface="Arial"/>
              <a:ea typeface="微软雅黑" pitchFamily="34" charset="-122"/>
              <a:cs typeface="+mj-cs"/>
              <a:sym typeface="Arial"/>
            </a:endParaRPr>
          </a:p>
        </p:txBody>
      </p:sp>
      <p:sp>
        <p:nvSpPr>
          <p:cNvPr id="5" name="文本框 4"/>
          <p:cNvSpPr txBox="1"/>
          <p:nvPr/>
        </p:nvSpPr>
        <p:spPr>
          <a:xfrm>
            <a:off x="395536" y="700336"/>
            <a:ext cx="7529388" cy="3970318"/>
          </a:xfrm>
          <a:prstGeom prst="rect">
            <a:avLst/>
          </a:prstGeom>
          <a:noFill/>
        </p:spPr>
        <p:txBody>
          <a:bodyPr wrap="square" rtlCol="0">
            <a:spAutoFit/>
          </a:bodyPr>
          <a:lstStyle/>
          <a:p>
            <a:r>
              <a:rPr lang="en-US" altLang="zh-CN" dirty="0" smtClean="0">
                <a:latin typeface="Arial" panose="020B0604020202020204" pitchFamily="34" charset="0"/>
                <a:cs typeface="Arial" panose="020B0604020202020204" pitchFamily="34" charset="0"/>
              </a:rPr>
              <a:t>Q: Why can’t find the disk which show supported in </a:t>
            </a:r>
            <a:r>
              <a:rPr lang="en-US" altLang="zh-CN" dirty="0">
                <a:latin typeface="Arial" panose="020B0604020202020204" pitchFamily="34" charset="0"/>
                <a:cs typeface="Arial" panose="020B0604020202020204" pitchFamily="34" charset="0"/>
              </a:rPr>
              <a:t>H</a:t>
            </a:r>
            <a:r>
              <a:rPr lang="en-US" altLang="zh-CN" dirty="0" smtClean="0">
                <a:latin typeface="Arial" panose="020B0604020202020204" pitchFamily="34" charset="0"/>
                <a:cs typeface="Arial" panose="020B0604020202020204" pitchFamily="34" charset="0"/>
              </a:rPr>
              <a:t>uawei website?</a:t>
            </a:r>
          </a:p>
          <a:p>
            <a:r>
              <a:rPr lang="en-US" altLang="zh-CN" dirty="0">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 In disk area, choose all option.</a:t>
            </a:r>
          </a:p>
          <a:p>
            <a:endParaRPr lang="en-US" altLang="zh-CN" dirty="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Q: Why can’t choose16G Cache in 2200 V3?</a:t>
            </a:r>
          </a:p>
          <a:p>
            <a:r>
              <a:rPr lang="en-US" altLang="zh-CN" dirty="0" smtClean="0">
                <a:latin typeface="Arial" panose="020B0604020202020204" pitchFamily="34" charset="0"/>
                <a:cs typeface="Arial" panose="020B0604020202020204" pitchFamily="34" charset="0"/>
              </a:rPr>
              <a:t>A: 2200 V3 SAN+NAS only support 32G Cache.</a:t>
            </a:r>
          </a:p>
          <a:p>
            <a:endParaRPr lang="en-US" altLang="zh-CN" dirty="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Q: No error when don’t choose any interface card?</a:t>
            </a:r>
          </a:p>
          <a:p>
            <a:r>
              <a:rPr lang="en-US" altLang="zh-CN" dirty="0" smtClean="0">
                <a:latin typeface="Arial" panose="020B0604020202020204" pitchFamily="34" charset="0"/>
                <a:cs typeface="Arial" panose="020B0604020202020204" pitchFamily="34" charset="0"/>
              </a:rPr>
              <a:t>A: The SCT will automatically check the error in </a:t>
            </a:r>
            <a:r>
              <a:rPr lang="en-US" altLang="zh-CN" dirty="0">
                <a:latin typeface="Arial" panose="020B0604020202020204" pitchFamily="34" charset="0"/>
                <a:cs typeface="Arial" panose="020B0604020202020204" pitchFamily="34" charset="0"/>
              </a:rPr>
              <a:t>P</a:t>
            </a:r>
            <a:r>
              <a:rPr lang="en-US" altLang="zh-CN" dirty="0" smtClean="0">
                <a:latin typeface="Arial" panose="020B0604020202020204" pitchFamily="34" charset="0"/>
                <a:cs typeface="Arial" panose="020B0604020202020204" pitchFamily="34" charset="0"/>
              </a:rPr>
              <a:t>roduct Parameter. No error for without interface card because 2200 and 2600 V3 have integrated interface cards.</a:t>
            </a:r>
          </a:p>
          <a:p>
            <a:endParaRPr lang="en-US" altLang="zh-CN" dirty="0">
              <a:latin typeface="Arial" panose="020B0604020202020204" pitchFamily="34" charset="0"/>
              <a:cs typeface="Arial" panose="020B0604020202020204" pitchFamily="34" charset="0"/>
            </a:endParaRPr>
          </a:p>
          <a:p>
            <a:r>
              <a:rPr lang="en-US" altLang="zh-CN" dirty="0" smtClean="0">
                <a:latin typeface="Arial" panose="020B0604020202020204" pitchFamily="34" charset="0"/>
                <a:cs typeface="Arial" panose="020B0604020202020204" pitchFamily="34" charset="0"/>
              </a:rPr>
              <a:t>Q: What feature else for the SCT?</a:t>
            </a:r>
          </a:p>
          <a:p>
            <a:r>
              <a:rPr lang="en-US" altLang="zh-CN" dirty="0" smtClean="0">
                <a:latin typeface="Arial" panose="020B0604020202020204" pitchFamily="34" charset="0"/>
                <a:cs typeface="Arial" panose="020B0604020202020204" pitchFamily="34" charset="0"/>
              </a:rPr>
              <a:t>A: You can find the power consumption, </a:t>
            </a:r>
            <a:r>
              <a:rPr lang="en-US" altLang="zh-CN" dirty="0" err="1" smtClean="0">
                <a:latin typeface="Arial" panose="020B0604020202020204" pitchFamily="34" charset="0"/>
                <a:cs typeface="Arial" panose="020B0604020202020204" pitchFamily="34" charset="0"/>
              </a:rPr>
              <a:t>etc</a:t>
            </a:r>
            <a:r>
              <a:rPr lang="en-US" altLang="zh-CN" dirty="0" smtClean="0">
                <a:latin typeface="Arial" panose="020B0604020202020204" pitchFamily="34" charset="0"/>
                <a:cs typeface="Arial" panose="020B0604020202020204" pitchFamily="34" charset="0"/>
              </a:rPr>
              <a:t> at Attribute page.</a:t>
            </a:r>
          </a:p>
          <a:p>
            <a:r>
              <a:rPr lang="en-US" altLang="zh-CN" dirty="0" smtClean="0">
                <a:latin typeface="Arial" panose="020B0604020202020204" pitchFamily="34" charset="0"/>
                <a:cs typeface="Arial" panose="020B0604020202020204" pitchFamily="34" charset="0"/>
              </a:rPr>
              <a:t>Set Discount and share, export, etc.</a:t>
            </a:r>
            <a:endParaRPr lang="zh-CN" altLang="en-US" dirty="0">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2"/>
          <a:stretch>
            <a:fillRect/>
          </a:stretch>
        </p:blipFill>
        <p:spPr>
          <a:xfrm>
            <a:off x="7596336" y="504388"/>
            <a:ext cx="1304925" cy="1038225"/>
          </a:xfrm>
          <a:prstGeom prst="rect">
            <a:avLst/>
          </a:prstGeom>
        </p:spPr>
      </p:pic>
      <p:pic>
        <p:nvPicPr>
          <p:cNvPr id="7" name="图片 6"/>
          <p:cNvPicPr>
            <a:picLocks noChangeAspect="1"/>
          </p:cNvPicPr>
          <p:nvPr/>
        </p:nvPicPr>
        <p:blipFill>
          <a:blip r:embed="rId3"/>
          <a:stretch>
            <a:fillRect/>
          </a:stretch>
        </p:blipFill>
        <p:spPr>
          <a:xfrm>
            <a:off x="5652120" y="1135362"/>
            <a:ext cx="1333500" cy="1238250"/>
          </a:xfrm>
          <a:prstGeom prst="rect">
            <a:avLst/>
          </a:prstGeom>
        </p:spPr>
      </p:pic>
      <p:pic>
        <p:nvPicPr>
          <p:cNvPr id="8" name="图片 7"/>
          <p:cNvPicPr>
            <a:picLocks noChangeAspect="1"/>
          </p:cNvPicPr>
          <p:nvPr/>
        </p:nvPicPr>
        <p:blipFill>
          <a:blip r:embed="rId4"/>
          <a:stretch>
            <a:fillRect/>
          </a:stretch>
        </p:blipFill>
        <p:spPr>
          <a:xfrm>
            <a:off x="5716086" y="3508648"/>
            <a:ext cx="3347864" cy="547014"/>
          </a:xfrm>
          <a:prstGeom prst="rect">
            <a:avLst/>
          </a:prstGeom>
        </p:spPr>
      </p:pic>
      <p:pic>
        <p:nvPicPr>
          <p:cNvPr id="9" name="图片 8"/>
          <p:cNvPicPr>
            <a:picLocks noChangeAspect="1"/>
          </p:cNvPicPr>
          <p:nvPr/>
        </p:nvPicPr>
        <p:blipFill>
          <a:blip r:embed="rId5"/>
          <a:stretch>
            <a:fillRect/>
          </a:stretch>
        </p:blipFill>
        <p:spPr>
          <a:xfrm>
            <a:off x="0" y="4631823"/>
            <a:ext cx="9144000" cy="469557"/>
          </a:xfrm>
          <a:prstGeom prst="rect">
            <a:avLst/>
          </a:prstGeom>
        </p:spPr>
      </p:pic>
      <p:sp>
        <p:nvSpPr>
          <p:cNvPr id="10" name="矩形 9"/>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11" name="矩形 10"/>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2299952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73349" y="0"/>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5" name="矩形 4"/>
          <p:cNvSpPr/>
          <p:nvPr/>
        </p:nvSpPr>
        <p:spPr>
          <a:xfrm>
            <a:off x="8365437" y="0"/>
            <a:ext cx="792088" cy="2682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
        <p:nvSpPr>
          <p:cNvPr id="6" name="632619625"/>
          <p:cNvSpPr txBox="1">
            <a:spLocks/>
          </p:cNvSpPr>
          <p:nvPr/>
        </p:nvSpPr>
        <p:spPr>
          <a:xfrm>
            <a:off x="179512" y="196280"/>
            <a:ext cx="7745412" cy="653855"/>
          </a:xfrm>
          <a:prstGeom prst="rect">
            <a:avLst/>
          </a:prstGeom>
        </p:spPr>
        <p:txBody>
          <a:bodyPr/>
          <a:lstStyle/>
          <a:p>
            <a:pPr lvl="0">
              <a:spcBef>
                <a:spcPct val="0"/>
              </a:spcBef>
            </a:pPr>
            <a:r>
              <a:rPr lang="en-US" altLang="zh-CN" sz="2000" b="1" dirty="0" smtClean="0">
                <a:solidFill>
                  <a:srgbClr val="0070C0"/>
                </a:solidFill>
                <a:latin typeface="Arial"/>
                <a:ea typeface="微软雅黑" pitchFamily="34" charset="-122"/>
                <a:cs typeface="+mj-cs"/>
                <a:sym typeface="Arial"/>
              </a:rPr>
              <a:t>Product Capacity/Performance Evaluation- </a:t>
            </a:r>
            <a:r>
              <a:rPr lang="en-US" altLang="zh-CN" sz="2000" b="1" dirty="0" err="1" smtClean="0">
                <a:solidFill>
                  <a:srgbClr val="0070C0"/>
                </a:solidFill>
                <a:latin typeface="Arial"/>
                <a:ea typeface="微软雅黑" pitchFamily="34" charset="-122"/>
                <a:cs typeface="+mj-cs"/>
                <a:sym typeface="Arial"/>
              </a:rPr>
              <a:t>eDesigner</a:t>
            </a:r>
            <a:endParaRPr lang="zh-CN" altLang="en-US" sz="2000" b="1" dirty="0" smtClean="0">
              <a:solidFill>
                <a:srgbClr val="0070C0"/>
              </a:solidFill>
              <a:latin typeface="Arial"/>
              <a:ea typeface="微软雅黑" pitchFamily="34" charset="-122"/>
              <a:cs typeface="+mj-cs"/>
              <a:sym typeface="Arial"/>
            </a:endParaRPr>
          </a:p>
        </p:txBody>
      </p:sp>
      <p:sp>
        <p:nvSpPr>
          <p:cNvPr id="7" name="文本框 6"/>
          <p:cNvSpPr txBox="1"/>
          <p:nvPr/>
        </p:nvSpPr>
        <p:spPr>
          <a:xfrm>
            <a:off x="539552" y="702077"/>
            <a:ext cx="6912768" cy="646331"/>
          </a:xfrm>
          <a:prstGeom prst="rect">
            <a:avLst/>
          </a:prstGeom>
          <a:noFill/>
        </p:spPr>
        <p:txBody>
          <a:bodyPr wrap="square" rtlCol="0">
            <a:spAutoFit/>
          </a:bodyPr>
          <a:lstStyle/>
          <a:p>
            <a:r>
              <a:rPr lang="en-US" altLang="zh-CN" dirty="0"/>
              <a:t>Web site: </a:t>
            </a:r>
            <a:r>
              <a:rPr lang="en-US" altLang="zh-CN" dirty="0">
                <a:hlinkClick r:id="rId2"/>
              </a:rPr>
              <a:t>http://</a:t>
            </a:r>
            <a:r>
              <a:rPr lang="en-US" altLang="zh-CN" dirty="0" smtClean="0">
                <a:hlinkClick r:id="rId2"/>
              </a:rPr>
              <a:t>app.huawei.com/unistar/edesigner/login!index.action</a:t>
            </a:r>
            <a:endParaRPr lang="en-US" altLang="zh-CN" dirty="0" smtClean="0"/>
          </a:p>
          <a:p>
            <a:endParaRPr lang="zh-CN" altLang="en-US" dirty="0"/>
          </a:p>
        </p:txBody>
      </p:sp>
      <p:pic>
        <p:nvPicPr>
          <p:cNvPr id="8" name="Picture 15" descr="箭头第4P"/>
          <p:cNvPicPr>
            <a:picLocks noChangeAspect="1" noChangeArrowheads="1"/>
          </p:cNvPicPr>
          <p:nvPr/>
        </p:nvPicPr>
        <p:blipFill>
          <a:blip r:embed="rId3" cstate="print"/>
          <a:srcRect/>
          <a:stretch>
            <a:fillRect/>
          </a:stretch>
        </p:blipFill>
        <p:spPr bwMode="auto">
          <a:xfrm rot="5400000">
            <a:off x="546901" y="875898"/>
            <a:ext cx="1224136" cy="518754"/>
          </a:xfrm>
          <a:prstGeom prst="rect">
            <a:avLst/>
          </a:prstGeom>
          <a:noFill/>
          <a:ln w="9525">
            <a:noFill/>
            <a:miter lim="800000"/>
            <a:headEnd/>
            <a:tailEnd/>
          </a:ln>
        </p:spPr>
      </p:pic>
      <p:sp>
        <p:nvSpPr>
          <p:cNvPr id="9" name="文本框 8"/>
          <p:cNvSpPr txBox="1"/>
          <p:nvPr/>
        </p:nvSpPr>
        <p:spPr>
          <a:xfrm>
            <a:off x="539552" y="1564432"/>
            <a:ext cx="5832648" cy="369332"/>
          </a:xfrm>
          <a:prstGeom prst="rect">
            <a:avLst/>
          </a:prstGeom>
          <a:noFill/>
        </p:spPr>
        <p:txBody>
          <a:bodyPr wrap="square" rtlCol="0">
            <a:spAutoFit/>
          </a:bodyPr>
          <a:lstStyle/>
          <a:p>
            <a:r>
              <a:rPr lang="en-US" altLang="zh-CN" dirty="0" smtClean="0"/>
              <a:t>Register and login, choose Enterprise and country.</a:t>
            </a:r>
            <a:endParaRPr lang="zh-CN" altLang="en-US" dirty="0"/>
          </a:p>
        </p:txBody>
      </p:sp>
      <p:pic>
        <p:nvPicPr>
          <p:cNvPr id="11" name="Picture 15" descr="箭头第4P"/>
          <p:cNvPicPr>
            <a:picLocks noChangeAspect="1" noChangeArrowheads="1"/>
          </p:cNvPicPr>
          <p:nvPr/>
        </p:nvPicPr>
        <p:blipFill>
          <a:blip r:embed="rId3" cstate="print"/>
          <a:srcRect/>
          <a:stretch>
            <a:fillRect/>
          </a:stretch>
        </p:blipFill>
        <p:spPr bwMode="auto">
          <a:xfrm rot="5400000">
            <a:off x="532203" y="1773107"/>
            <a:ext cx="1224136" cy="518754"/>
          </a:xfrm>
          <a:prstGeom prst="rect">
            <a:avLst/>
          </a:prstGeom>
          <a:noFill/>
          <a:ln w="9525">
            <a:noFill/>
            <a:miter lim="800000"/>
            <a:headEnd/>
            <a:tailEnd/>
          </a:ln>
        </p:spPr>
      </p:pic>
      <p:sp>
        <p:nvSpPr>
          <p:cNvPr id="12" name="文本框 11"/>
          <p:cNvSpPr txBox="1"/>
          <p:nvPr/>
        </p:nvSpPr>
        <p:spPr>
          <a:xfrm>
            <a:off x="539552" y="2590010"/>
            <a:ext cx="7632848" cy="646331"/>
          </a:xfrm>
          <a:prstGeom prst="rect">
            <a:avLst/>
          </a:prstGeom>
          <a:noFill/>
        </p:spPr>
        <p:txBody>
          <a:bodyPr wrap="square" rtlCol="0">
            <a:spAutoFit/>
          </a:bodyPr>
          <a:lstStyle/>
          <a:p>
            <a:r>
              <a:rPr lang="en-US" altLang="zh-CN" dirty="0" smtClean="0"/>
              <a:t>Choose Home -&gt; IT-&gt;Storage-&gt;Enterprise storage-&gt; Product Capability Evaluation (OceanStor V5&amp;F_V5&amp;V3)</a:t>
            </a:r>
            <a:endParaRPr lang="zh-CN" altLang="en-US" dirty="0"/>
          </a:p>
        </p:txBody>
      </p:sp>
      <p:pic>
        <p:nvPicPr>
          <p:cNvPr id="13" name="图片 12"/>
          <p:cNvPicPr>
            <a:picLocks noChangeAspect="1"/>
          </p:cNvPicPr>
          <p:nvPr/>
        </p:nvPicPr>
        <p:blipFill>
          <a:blip r:embed="rId4"/>
          <a:stretch>
            <a:fillRect/>
          </a:stretch>
        </p:blipFill>
        <p:spPr>
          <a:xfrm flipV="1">
            <a:off x="539552" y="3315129"/>
            <a:ext cx="4486846" cy="895433"/>
          </a:xfrm>
          <a:prstGeom prst="rect">
            <a:avLst/>
          </a:prstGeom>
        </p:spPr>
      </p:pic>
    </p:spTree>
    <p:extLst>
      <p:ext uri="{BB962C8B-B14F-4D97-AF65-F5344CB8AC3E}">
        <p14:creationId xmlns:p14="http://schemas.microsoft.com/office/powerpoint/2010/main" val="3132062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32619625"/>
          <p:cNvSpPr txBox="1">
            <a:spLocks/>
          </p:cNvSpPr>
          <p:nvPr/>
        </p:nvSpPr>
        <p:spPr>
          <a:xfrm>
            <a:off x="179512" y="196280"/>
            <a:ext cx="7745412" cy="653855"/>
          </a:xfrm>
          <a:prstGeom prst="rect">
            <a:avLst/>
          </a:prstGeom>
        </p:spPr>
        <p:txBody>
          <a:bodyPr/>
          <a:lstStyle/>
          <a:p>
            <a:pPr lvl="0">
              <a:spcBef>
                <a:spcPct val="0"/>
              </a:spcBef>
            </a:pPr>
            <a:r>
              <a:rPr lang="en-US" altLang="zh-CN" sz="2000" b="1" dirty="0" smtClean="0">
                <a:solidFill>
                  <a:srgbClr val="0070C0"/>
                </a:solidFill>
                <a:latin typeface="Arial"/>
                <a:ea typeface="微软雅黑" pitchFamily="34" charset="-122"/>
                <a:cs typeface="+mj-cs"/>
                <a:sym typeface="Arial"/>
              </a:rPr>
              <a:t>How to evaluate the OceanStor 2200/2600 V3</a:t>
            </a:r>
            <a:endParaRPr lang="zh-CN" altLang="en-US" sz="2000" b="1" dirty="0" smtClean="0">
              <a:solidFill>
                <a:srgbClr val="0070C0"/>
              </a:solidFill>
              <a:latin typeface="Arial"/>
              <a:ea typeface="微软雅黑" pitchFamily="34" charset="-122"/>
              <a:cs typeface="+mj-cs"/>
              <a:sym typeface="Arial"/>
            </a:endParaRPr>
          </a:p>
        </p:txBody>
      </p:sp>
      <p:sp>
        <p:nvSpPr>
          <p:cNvPr id="5" name="矩形 4"/>
          <p:cNvSpPr/>
          <p:nvPr/>
        </p:nvSpPr>
        <p:spPr>
          <a:xfrm>
            <a:off x="7573349" y="0"/>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6" name="矩形 5"/>
          <p:cNvSpPr/>
          <p:nvPr/>
        </p:nvSpPr>
        <p:spPr>
          <a:xfrm>
            <a:off x="8365437" y="0"/>
            <a:ext cx="792088" cy="2682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pic>
        <p:nvPicPr>
          <p:cNvPr id="7" name="图片 6"/>
          <p:cNvPicPr>
            <a:picLocks noChangeAspect="1"/>
          </p:cNvPicPr>
          <p:nvPr/>
        </p:nvPicPr>
        <p:blipFill>
          <a:blip r:embed="rId2"/>
          <a:stretch>
            <a:fillRect/>
          </a:stretch>
        </p:blipFill>
        <p:spPr>
          <a:xfrm>
            <a:off x="13875" y="531187"/>
            <a:ext cx="9144000" cy="385173"/>
          </a:xfrm>
          <a:prstGeom prst="rect">
            <a:avLst/>
          </a:prstGeom>
        </p:spPr>
      </p:pic>
      <p:sp>
        <p:nvSpPr>
          <p:cNvPr id="8" name="文本框 7"/>
          <p:cNvSpPr txBox="1"/>
          <p:nvPr/>
        </p:nvSpPr>
        <p:spPr>
          <a:xfrm>
            <a:off x="48405" y="772344"/>
            <a:ext cx="4163555" cy="1815882"/>
          </a:xfrm>
          <a:prstGeom prst="rect">
            <a:avLst/>
          </a:prstGeom>
          <a:noFill/>
        </p:spPr>
        <p:txBody>
          <a:bodyPr wrap="square" rtlCol="0">
            <a:spAutoFit/>
          </a:bodyPr>
          <a:lstStyle/>
          <a:p>
            <a:r>
              <a:rPr lang="en-US" altLang="zh-CN" sz="1400" dirty="0" smtClean="0"/>
              <a:t>1. Basic part:</a:t>
            </a:r>
          </a:p>
          <a:p>
            <a:r>
              <a:rPr lang="en-US" altLang="zh-CN" sz="1400" dirty="0" smtClean="0"/>
              <a:t>1.1 Design Solution Page, Input the project name(The name you will use for the SCT configuration);</a:t>
            </a:r>
          </a:p>
          <a:p>
            <a:r>
              <a:rPr lang="en-US" altLang="zh-CN" sz="1400" dirty="0" smtClean="0"/>
              <a:t>1.2 Choose </a:t>
            </a:r>
            <a:r>
              <a:rPr lang="en-US" altLang="zh-CN" sz="1400" dirty="0"/>
              <a:t>Entry level and 2200 </a:t>
            </a:r>
            <a:r>
              <a:rPr lang="en-US" altLang="zh-CN" sz="1400" dirty="0" smtClean="0"/>
              <a:t>or 2600 V3;</a:t>
            </a:r>
          </a:p>
          <a:p>
            <a:r>
              <a:rPr lang="en-US" altLang="zh-CN" sz="1400" dirty="0" smtClean="0"/>
              <a:t>1.3 Choose SAN/NAS/SAN+NAS;</a:t>
            </a:r>
            <a:endParaRPr lang="en-US" altLang="zh-CN" sz="1400" dirty="0"/>
          </a:p>
          <a:p>
            <a:r>
              <a:rPr lang="en-US" altLang="zh-CN" sz="1400" dirty="0" smtClean="0"/>
              <a:t>1.4 </a:t>
            </a:r>
            <a:r>
              <a:rPr lang="en-US" altLang="zh-CN" sz="1400" dirty="0"/>
              <a:t>Choose controller quantities</a:t>
            </a:r>
          </a:p>
          <a:p>
            <a:r>
              <a:rPr lang="en-US" altLang="zh-CN" sz="1400" dirty="0" smtClean="0"/>
              <a:t>1.5 </a:t>
            </a:r>
            <a:r>
              <a:rPr lang="en-US" altLang="zh-CN" sz="1400" dirty="0"/>
              <a:t>Choose </a:t>
            </a:r>
            <a:r>
              <a:rPr lang="en-US" altLang="zh-CN" sz="1400" dirty="0" smtClean="0"/>
              <a:t>cache </a:t>
            </a:r>
            <a:endParaRPr lang="zh-CN" altLang="en-US" sz="1400" dirty="0"/>
          </a:p>
          <a:p>
            <a:endParaRPr lang="zh-CN" altLang="en-US" sz="1400" dirty="0"/>
          </a:p>
        </p:txBody>
      </p:sp>
      <p:pic>
        <p:nvPicPr>
          <p:cNvPr id="11" name="图片 10"/>
          <p:cNvPicPr>
            <a:picLocks noChangeAspect="1"/>
          </p:cNvPicPr>
          <p:nvPr/>
        </p:nvPicPr>
        <p:blipFill>
          <a:blip r:embed="rId3"/>
          <a:stretch>
            <a:fillRect/>
          </a:stretch>
        </p:blipFill>
        <p:spPr>
          <a:xfrm>
            <a:off x="4355976" y="772344"/>
            <a:ext cx="4165304" cy="1840483"/>
          </a:xfrm>
          <a:prstGeom prst="rect">
            <a:avLst/>
          </a:prstGeom>
        </p:spPr>
      </p:pic>
      <p:sp>
        <p:nvSpPr>
          <p:cNvPr id="12" name="文本框 11"/>
          <p:cNvSpPr txBox="1"/>
          <p:nvPr/>
        </p:nvSpPr>
        <p:spPr>
          <a:xfrm>
            <a:off x="48405" y="2412266"/>
            <a:ext cx="4307571" cy="1600438"/>
          </a:xfrm>
          <a:prstGeom prst="rect">
            <a:avLst/>
          </a:prstGeom>
          <a:noFill/>
        </p:spPr>
        <p:txBody>
          <a:bodyPr wrap="square" rtlCol="0">
            <a:spAutoFit/>
          </a:bodyPr>
          <a:lstStyle/>
          <a:p>
            <a:r>
              <a:rPr lang="en-US" altLang="zh-CN" sz="1400" dirty="0" smtClean="0"/>
              <a:t>2. Service part:</a:t>
            </a:r>
          </a:p>
          <a:p>
            <a:r>
              <a:rPr lang="en-US" altLang="zh-CN" sz="1400" dirty="0" smtClean="0"/>
              <a:t>2.1 Choose the service type;</a:t>
            </a:r>
          </a:p>
          <a:p>
            <a:r>
              <a:rPr lang="en-US" altLang="zh-CN" sz="1400" dirty="0" smtClean="0"/>
              <a:t>2.2 Choose Disk configuration;</a:t>
            </a:r>
          </a:p>
          <a:p>
            <a:r>
              <a:rPr lang="en-US" altLang="zh-CN" sz="1400" dirty="0" smtClean="0"/>
              <a:t>        Include disk type, disk numbers, RAID type, etc.</a:t>
            </a:r>
          </a:p>
          <a:p>
            <a:r>
              <a:rPr lang="en-US" altLang="zh-CN" sz="1400" dirty="0" smtClean="0"/>
              <a:t>2.3 Option choose service and others (</a:t>
            </a:r>
            <a:r>
              <a:rPr lang="en-US" altLang="zh-CN" sz="1400" dirty="0" err="1" smtClean="0"/>
              <a:t>eg</a:t>
            </a:r>
            <a:r>
              <a:rPr lang="en-US" altLang="zh-CN" sz="1400" dirty="0" smtClean="0"/>
              <a:t>: AC/DC) if you want to submit the result to SCT to automatic configuration.</a:t>
            </a:r>
            <a:endParaRPr lang="zh-CN" altLang="en-US" sz="1400" dirty="0"/>
          </a:p>
        </p:txBody>
      </p:sp>
      <p:pic>
        <p:nvPicPr>
          <p:cNvPr id="13" name="图片 12"/>
          <p:cNvPicPr>
            <a:picLocks noChangeAspect="1"/>
          </p:cNvPicPr>
          <p:nvPr/>
        </p:nvPicPr>
        <p:blipFill>
          <a:blip r:embed="rId4"/>
          <a:stretch>
            <a:fillRect/>
          </a:stretch>
        </p:blipFill>
        <p:spPr>
          <a:xfrm>
            <a:off x="3850050" y="2716560"/>
            <a:ext cx="4826406" cy="274302"/>
          </a:xfrm>
          <a:prstGeom prst="rect">
            <a:avLst/>
          </a:prstGeom>
        </p:spPr>
      </p:pic>
      <p:pic>
        <p:nvPicPr>
          <p:cNvPr id="14" name="图片 13"/>
          <p:cNvPicPr>
            <a:picLocks noChangeAspect="1"/>
          </p:cNvPicPr>
          <p:nvPr/>
        </p:nvPicPr>
        <p:blipFill>
          <a:blip r:embed="rId5"/>
          <a:stretch>
            <a:fillRect/>
          </a:stretch>
        </p:blipFill>
        <p:spPr>
          <a:xfrm>
            <a:off x="4484568" y="3364632"/>
            <a:ext cx="3975864" cy="324722"/>
          </a:xfrm>
          <a:prstGeom prst="rect">
            <a:avLst/>
          </a:prstGeom>
        </p:spPr>
      </p:pic>
      <p:sp>
        <p:nvSpPr>
          <p:cNvPr id="15" name="文本框 14"/>
          <p:cNvSpPr txBox="1"/>
          <p:nvPr/>
        </p:nvSpPr>
        <p:spPr>
          <a:xfrm>
            <a:off x="35495" y="4012704"/>
            <a:ext cx="4104457" cy="954107"/>
          </a:xfrm>
          <a:prstGeom prst="rect">
            <a:avLst/>
          </a:prstGeom>
          <a:noFill/>
        </p:spPr>
        <p:txBody>
          <a:bodyPr wrap="square" rtlCol="0">
            <a:spAutoFit/>
          </a:bodyPr>
          <a:lstStyle/>
          <a:p>
            <a:r>
              <a:rPr lang="en-US" altLang="zh-CN" sz="1400" dirty="0" smtClean="0"/>
              <a:t>3. Finish Design</a:t>
            </a:r>
          </a:p>
          <a:p>
            <a:r>
              <a:rPr lang="en-US" altLang="zh-CN" sz="1400" dirty="0"/>
              <a:t> </a:t>
            </a:r>
            <a:r>
              <a:rPr lang="en-US" altLang="zh-CN" sz="1400" dirty="0" smtClean="0"/>
              <a:t>   3.1 check all results;</a:t>
            </a:r>
          </a:p>
          <a:p>
            <a:r>
              <a:rPr lang="en-US" altLang="zh-CN" sz="1400" dirty="0"/>
              <a:t> </a:t>
            </a:r>
            <a:r>
              <a:rPr lang="en-US" altLang="zh-CN" sz="1400" dirty="0" smtClean="0"/>
              <a:t>   3.2 Export result/Adjust/Archive to share/Submit to SCT as which you need.</a:t>
            </a:r>
            <a:endParaRPr lang="zh-CN" altLang="en-US" sz="1400" dirty="0"/>
          </a:p>
        </p:txBody>
      </p:sp>
      <p:pic>
        <p:nvPicPr>
          <p:cNvPr id="16" name="图片 15"/>
          <p:cNvPicPr>
            <a:picLocks noChangeAspect="1"/>
          </p:cNvPicPr>
          <p:nvPr/>
        </p:nvPicPr>
        <p:blipFill>
          <a:blip r:embed="rId6"/>
          <a:stretch>
            <a:fillRect/>
          </a:stretch>
        </p:blipFill>
        <p:spPr>
          <a:xfrm>
            <a:off x="3923928" y="4188664"/>
            <a:ext cx="5153769" cy="267232"/>
          </a:xfrm>
          <a:prstGeom prst="rect">
            <a:avLst/>
          </a:prstGeom>
        </p:spPr>
      </p:pic>
    </p:spTree>
    <p:extLst>
      <p:ext uri="{BB962C8B-B14F-4D97-AF65-F5344CB8AC3E}">
        <p14:creationId xmlns:p14="http://schemas.microsoft.com/office/powerpoint/2010/main" val="1667493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165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30832" y="124272"/>
            <a:ext cx="8229600" cy="504056"/>
          </a:xfrm>
          <a:prstGeom prst="rect">
            <a:avLst/>
          </a:prstGeom>
        </p:spPr>
        <p:txBody>
          <a:bodyPr>
            <a:normAutofit/>
          </a:bodyPr>
          <a:lstStyle/>
          <a:p>
            <a:pPr algn="l"/>
            <a:r>
              <a:rPr lang="en-US" altLang="zh-CN" sz="2600" b="1" dirty="0" smtClean="0">
                <a:solidFill>
                  <a:srgbClr val="0076B0"/>
                </a:solidFill>
                <a:latin typeface="Arial"/>
                <a:ea typeface="微软雅黑"/>
                <a:sym typeface="Arial"/>
              </a:rPr>
              <a:t>Contents</a:t>
            </a:r>
            <a:endParaRPr lang="zh-CN" altLang="en-US" sz="2600" b="1" dirty="0">
              <a:solidFill>
                <a:srgbClr val="0076B0"/>
              </a:solidFill>
              <a:latin typeface="Arial"/>
              <a:ea typeface="微软雅黑"/>
              <a:sym typeface="Arial"/>
            </a:endParaRPr>
          </a:p>
        </p:txBody>
      </p:sp>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0515" y="2572544"/>
            <a:ext cx="5035426" cy="696948"/>
          </a:xfrm>
          <a:prstGeom prst="rect">
            <a:avLst/>
          </a:prstGeom>
          <a:noFill/>
        </p:spPr>
      </p:pic>
      <p:sp>
        <p:nvSpPr>
          <p:cNvPr id="17" name="矩形 16"/>
          <p:cNvSpPr/>
          <p:nvPr/>
        </p:nvSpPr>
        <p:spPr>
          <a:xfrm>
            <a:off x="2326535" y="2695069"/>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2</a:t>
            </a:r>
            <a:endParaRPr lang="zh-CN" altLang="en-US" sz="2800" dirty="0">
              <a:solidFill>
                <a:schemeClr val="bg1"/>
              </a:solidFill>
              <a:latin typeface="Arial"/>
              <a:ea typeface="微软雅黑"/>
              <a:sym typeface="Arial"/>
            </a:endParaRPr>
          </a:p>
        </p:txBody>
      </p:sp>
      <p:sp>
        <p:nvSpPr>
          <p:cNvPr id="15" name="TextBox 14"/>
          <p:cNvSpPr txBox="1"/>
          <p:nvPr/>
        </p:nvSpPr>
        <p:spPr>
          <a:xfrm>
            <a:off x="2987824" y="2679454"/>
            <a:ext cx="3882361" cy="338554"/>
          </a:xfrm>
          <a:prstGeom prst="rect">
            <a:avLst/>
          </a:prstGeom>
          <a:noFill/>
        </p:spPr>
        <p:txBody>
          <a:bodyPr wrap="square" rtlCol="0">
            <a:spAutoFit/>
          </a:bodyPr>
          <a:lstStyle/>
          <a:p>
            <a:r>
              <a:rPr lang="en-US" altLang="zh-CN" sz="1600" dirty="0" smtClean="0">
                <a:solidFill>
                  <a:schemeClr val="bg1">
                    <a:lumMod val="95000"/>
                  </a:schemeClr>
                </a:solidFill>
                <a:latin typeface="Arial"/>
                <a:ea typeface="微软雅黑"/>
                <a:sym typeface="Arial"/>
              </a:rPr>
              <a:t>Quotation guide</a:t>
            </a:r>
            <a:endParaRPr lang="zh-CN" altLang="en-US" sz="1600" dirty="0" smtClean="0">
              <a:solidFill>
                <a:schemeClr val="bg1">
                  <a:lumMod val="95000"/>
                </a:schemeClr>
              </a:solidFill>
              <a:latin typeface="Arial"/>
              <a:ea typeface="微软雅黑"/>
              <a:sym typeface="Arial"/>
            </a:endParaRPr>
          </a:p>
        </p:txBody>
      </p:sp>
      <p:pic>
        <p:nvPicPr>
          <p:cNvPr id="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63687" y="1348408"/>
            <a:ext cx="4962481" cy="698450"/>
          </a:xfrm>
          <a:prstGeom prst="rect">
            <a:avLst/>
          </a:prstGeom>
          <a:noFill/>
        </p:spPr>
      </p:pic>
      <p:sp>
        <p:nvSpPr>
          <p:cNvPr id="23" name="矩形 22"/>
          <p:cNvSpPr/>
          <p:nvPr/>
        </p:nvSpPr>
        <p:spPr>
          <a:xfrm>
            <a:off x="2344842" y="1470794"/>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1</a:t>
            </a:r>
            <a:endParaRPr lang="zh-CN" altLang="en-US" sz="2800" dirty="0">
              <a:solidFill>
                <a:schemeClr val="bg1"/>
              </a:solidFill>
              <a:latin typeface="Arial"/>
              <a:ea typeface="微软雅黑"/>
              <a:sym typeface="Arial"/>
            </a:endParaRPr>
          </a:p>
        </p:txBody>
      </p:sp>
      <p:sp>
        <p:nvSpPr>
          <p:cNvPr id="25" name="TextBox 9"/>
          <p:cNvSpPr txBox="1"/>
          <p:nvPr/>
        </p:nvSpPr>
        <p:spPr>
          <a:xfrm>
            <a:off x="2810248" y="1555569"/>
            <a:ext cx="4680520" cy="307777"/>
          </a:xfrm>
          <a:prstGeom prst="rect">
            <a:avLst/>
          </a:prstGeom>
          <a:noFill/>
        </p:spPr>
        <p:txBody>
          <a:bodyPr wrap="square" rtlCol="0">
            <a:spAutoFit/>
          </a:bodyPr>
          <a:lstStyle/>
          <a:p>
            <a:r>
              <a:rPr lang="en-US" altLang="zh-CN" sz="1400" dirty="0" smtClean="0">
                <a:solidFill>
                  <a:schemeClr val="bg1">
                    <a:lumMod val="95000"/>
                  </a:schemeClr>
                </a:solidFill>
                <a:latin typeface="Arial"/>
                <a:ea typeface="微软雅黑"/>
                <a:sym typeface="Arial"/>
              </a:rPr>
              <a:t>OceanStor 2200 V3  and 2600 V3 Introduction</a:t>
            </a:r>
            <a:endParaRPr lang="zh-CN" altLang="en-US" sz="1400" dirty="0">
              <a:solidFill>
                <a:schemeClr val="bg1">
                  <a:lumMod val="95000"/>
                </a:schemeClr>
              </a:solidFill>
              <a:latin typeface="Arial"/>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001" y="255931"/>
            <a:ext cx="8136432" cy="769441"/>
          </a:xfrm>
          <a:prstGeom prst="rect">
            <a:avLst/>
          </a:prstGeom>
          <a:noFill/>
        </p:spPr>
        <p:txBody>
          <a:bodyPr wrap="square" rtlCol="0">
            <a:spAutoFit/>
          </a:bodyPr>
          <a:lstStyle/>
          <a:p>
            <a:r>
              <a:rPr lang="en-US" altLang="zh-CN" sz="2200" b="1" dirty="0" smtClean="0">
                <a:solidFill>
                  <a:srgbClr val="0076B0"/>
                </a:solidFill>
                <a:latin typeface="Arial"/>
                <a:ea typeface="微软雅黑" pitchFamily="34" charset="-122"/>
                <a:sym typeface="Arial"/>
              </a:rPr>
              <a:t>OceanStor 2200 V3 Entry-level Storage Product Hardware (Appearance)</a:t>
            </a:r>
            <a:endParaRPr lang="zh-CN" altLang="en-US" sz="2200" b="1" dirty="0">
              <a:solidFill>
                <a:srgbClr val="0076B0"/>
              </a:solidFill>
              <a:latin typeface="Arial"/>
              <a:ea typeface="微软雅黑" pitchFamily="34" charset="-122"/>
              <a:sym typeface="Arial"/>
            </a:endParaRPr>
          </a:p>
        </p:txBody>
      </p:sp>
      <p:pic>
        <p:nvPicPr>
          <p:cNvPr id="74" name="Picture 1"/>
          <p:cNvPicPr>
            <a:picLocks noChangeAspect="1" noChangeArrowheads="1"/>
          </p:cNvPicPr>
          <p:nvPr/>
        </p:nvPicPr>
        <p:blipFill>
          <a:blip r:embed="rId3" cstate="print"/>
          <a:srcRect/>
          <a:stretch>
            <a:fillRect/>
          </a:stretch>
        </p:blipFill>
        <p:spPr bwMode="auto">
          <a:xfrm>
            <a:off x="1954090" y="1919895"/>
            <a:ext cx="5021522" cy="897402"/>
          </a:xfrm>
          <a:prstGeom prst="rect">
            <a:avLst/>
          </a:prstGeom>
          <a:noFill/>
          <a:ln w="9525">
            <a:noFill/>
            <a:miter lim="800000"/>
            <a:headEnd/>
            <a:tailEnd/>
          </a:ln>
        </p:spPr>
      </p:pic>
      <p:sp>
        <p:nvSpPr>
          <p:cNvPr id="75" name="Line 7"/>
          <p:cNvSpPr>
            <a:spLocks noChangeShapeType="1"/>
          </p:cNvSpPr>
          <p:nvPr/>
        </p:nvSpPr>
        <p:spPr bwMode="auto">
          <a:xfrm flipV="1">
            <a:off x="3206435" y="2699230"/>
            <a:ext cx="199540" cy="1095753"/>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6" name="Line 7"/>
          <p:cNvSpPr>
            <a:spLocks noChangeShapeType="1"/>
          </p:cNvSpPr>
          <p:nvPr/>
        </p:nvSpPr>
        <p:spPr bwMode="auto">
          <a:xfrm>
            <a:off x="3749887" y="2641398"/>
            <a:ext cx="281748" cy="435202"/>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7" name="Line 7"/>
          <p:cNvSpPr>
            <a:spLocks noChangeShapeType="1"/>
          </p:cNvSpPr>
          <p:nvPr/>
        </p:nvSpPr>
        <p:spPr bwMode="auto">
          <a:xfrm flipV="1">
            <a:off x="1586029" y="2572544"/>
            <a:ext cx="897740" cy="971809"/>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78" name="Rectangle 8"/>
          <p:cNvSpPr>
            <a:spLocks noChangeArrowheads="1"/>
          </p:cNvSpPr>
          <p:nvPr/>
        </p:nvSpPr>
        <p:spPr bwMode="auto">
          <a:xfrm>
            <a:off x="0" y="3544355"/>
            <a:ext cx="2771800"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Fan built in the power-CBU module</a:t>
            </a:r>
            <a:endParaRPr lang="zh-CN" altLang="en-US" sz="1200" b="1"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1+1 redundancy</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94% conversion rate</a:t>
            </a: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Support for 100V~240V AC and 240V HVDC</a:t>
            </a:r>
            <a:endParaRPr lang="zh-CN" altLang="en-US" sz="1000" kern="0" dirty="0">
              <a:solidFill>
                <a:srgbClr val="000000"/>
              </a:solidFill>
              <a:latin typeface="Arial"/>
              <a:ea typeface="微软雅黑" pitchFamily="34" charset="-122"/>
            </a:endParaRPr>
          </a:p>
        </p:txBody>
      </p:sp>
      <p:sp>
        <p:nvSpPr>
          <p:cNvPr id="79" name="Rectangle 8"/>
          <p:cNvSpPr>
            <a:spLocks noChangeArrowheads="1"/>
          </p:cNvSpPr>
          <p:nvPr/>
        </p:nvSpPr>
        <p:spPr bwMode="auto">
          <a:xfrm>
            <a:off x="5268764" y="3442228"/>
            <a:ext cx="3335684"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Interface module</a:t>
            </a:r>
            <a:endParaRPr lang="zh-CN" altLang="en-US" sz="1200" b="1"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 hot-pluggable IO module slot, only for the frontend</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Interface types: GE, 10GE electrical, </a:t>
            </a:r>
            <a:r>
              <a:rPr lang="en-US" altLang="zh-CN" sz="1000" kern="0" dirty="0" err="1" smtClean="0">
                <a:solidFill>
                  <a:srgbClr val="000000"/>
                </a:solidFill>
                <a:latin typeface="Arial"/>
                <a:ea typeface="微软雅黑" pitchFamily="34" charset="-122"/>
              </a:rPr>
              <a:t>SmartIO</a:t>
            </a:r>
            <a:r>
              <a:rPr lang="en-US" altLang="zh-CN" sz="1000" kern="0" dirty="0" smtClean="0">
                <a:solidFill>
                  <a:srgbClr val="000000"/>
                </a:solidFill>
                <a:latin typeface="Arial"/>
                <a:ea typeface="微软雅黑" pitchFamily="34" charset="-122"/>
              </a:rPr>
              <a:t> card (16G FC, 8G FC, 10Gb </a:t>
            </a:r>
            <a:r>
              <a:rPr lang="en-US" altLang="zh-CN" sz="1000" kern="0" dirty="0" err="1" smtClean="0">
                <a:solidFill>
                  <a:srgbClr val="000000"/>
                </a:solidFill>
                <a:latin typeface="Arial"/>
                <a:ea typeface="微软雅黑" pitchFamily="34" charset="-122"/>
              </a:rPr>
              <a:t>FCoE</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[VN2VF], and 10Gb Eth</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[optical])</a:t>
            </a:r>
            <a:endParaRPr lang="zh-CN" altLang="en-US" sz="1000" kern="0" dirty="0">
              <a:solidFill>
                <a:srgbClr val="000000"/>
              </a:solidFill>
              <a:latin typeface="Arial"/>
              <a:ea typeface="微软雅黑" pitchFamily="34" charset="-122"/>
            </a:endParaRPr>
          </a:p>
        </p:txBody>
      </p:sp>
      <p:sp>
        <p:nvSpPr>
          <p:cNvPr id="80" name="矩形 79"/>
          <p:cNvSpPr/>
          <p:nvPr/>
        </p:nvSpPr>
        <p:spPr bwMode="auto">
          <a:xfrm>
            <a:off x="3203848" y="2428528"/>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81" name="Line 7"/>
          <p:cNvSpPr>
            <a:spLocks noChangeShapeType="1"/>
          </p:cNvSpPr>
          <p:nvPr/>
        </p:nvSpPr>
        <p:spPr bwMode="auto">
          <a:xfrm>
            <a:off x="4577414" y="2586660"/>
            <a:ext cx="1179277" cy="855567"/>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pic>
        <p:nvPicPr>
          <p:cNvPr id="82" name="Picture 2" descr="D:\work 2013\TR4A\效果图\3.5控制框_F.jpg"/>
          <p:cNvPicPr>
            <a:picLocks noChangeAspect="1" noChangeArrowheads="1"/>
          </p:cNvPicPr>
          <p:nvPr/>
        </p:nvPicPr>
        <p:blipFill>
          <a:blip r:embed="rId4" cstate="print"/>
          <a:srcRect/>
          <a:stretch>
            <a:fillRect/>
          </a:stretch>
        </p:blipFill>
        <p:spPr bwMode="auto">
          <a:xfrm>
            <a:off x="687176" y="1014638"/>
            <a:ext cx="3452700" cy="621802"/>
          </a:xfrm>
          <a:prstGeom prst="rect">
            <a:avLst/>
          </a:prstGeom>
          <a:noFill/>
        </p:spPr>
      </p:pic>
      <p:grpSp>
        <p:nvGrpSpPr>
          <p:cNvPr id="83" name="组合 82"/>
          <p:cNvGrpSpPr/>
          <p:nvPr/>
        </p:nvGrpSpPr>
        <p:grpSpPr>
          <a:xfrm>
            <a:off x="4847020" y="1014526"/>
            <a:ext cx="3452699" cy="621914"/>
            <a:chOff x="543235" y="2318028"/>
            <a:chExt cx="3452699" cy="621914"/>
          </a:xfrm>
        </p:grpSpPr>
        <p:pic>
          <p:nvPicPr>
            <p:cNvPr id="84" name="Picture 3" descr="D:\work 2013\TR4A\效果图\2.5磁盘框_F.jpg"/>
            <p:cNvPicPr>
              <a:picLocks noChangeAspect="1" noChangeArrowheads="1"/>
            </p:cNvPicPr>
            <p:nvPr/>
          </p:nvPicPr>
          <p:blipFill>
            <a:blip r:embed="rId5" cstate="print"/>
            <a:srcRect/>
            <a:stretch>
              <a:fillRect/>
            </a:stretch>
          </p:blipFill>
          <p:spPr bwMode="auto">
            <a:xfrm>
              <a:off x="543235" y="2318028"/>
              <a:ext cx="3452699" cy="621914"/>
            </a:xfrm>
            <a:prstGeom prst="rect">
              <a:avLst/>
            </a:prstGeom>
            <a:noFill/>
          </p:spPr>
        </p:pic>
        <p:pic>
          <p:nvPicPr>
            <p:cNvPr id="85" name="Picture 5"/>
            <p:cNvPicPr>
              <a:picLocks noChangeAspect="1" noChangeArrowheads="1"/>
            </p:cNvPicPr>
            <p:nvPr/>
          </p:nvPicPr>
          <p:blipFill>
            <a:blip r:embed="rId6" cstate="print"/>
            <a:srcRect/>
            <a:stretch>
              <a:fillRect/>
            </a:stretch>
          </p:blipFill>
          <p:spPr bwMode="auto">
            <a:xfrm>
              <a:off x="545616" y="2497267"/>
              <a:ext cx="141560" cy="286296"/>
            </a:xfrm>
            <a:prstGeom prst="rect">
              <a:avLst/>
            </a:prstGeom>
            <a:noFill/>
            <a:ln w="9525">
              <a:noFill/>
              <a:miter lim="800000"/>
              <a:headEnd/>
              <a:tailEnd/>
            </a:ln>
          </p:spPr>
        </p:pic>
      </p:grpSp>
      <p:sp>
        <p:nvSpPr>
          <p:cNvPr id="86" name="Rectangle 8"/>
          <p:cNvSpPr>
            <a:spLocks noChangeArrowheads="1"/>
          </p:cNvSpPr>
          <p:nvPr/>
        </p:nvSpPr>
        <p:spPr bwMode="auto">
          <a:xfrm>
            <a:off x="2843808" y="3794989"/>
            <a:ext cx="2155489"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On-board ports</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4xGE ports on each controller</a:t>
            </a:r>
            <a:endParaRPr lang="en-US" altLang="zh-CN" sz="1000" kern="0" dirty="0">
              <a:solidFill>
                <a:srgbClr val="000000"/>
              </a:solidFill>
              <a:latin typeface="Arial"/>
              <a:ea typeface="微软雅黑" pitchFamily="34" charset="-122"/>
            </a:endParaRPr>
          </a:p>
        </p:txBody>
      </p:sp>
      <p:sp>
        <p:nvSpPr>
          <p:cNvPr id="87" name="Rectangle 8"/>
          <p:cNvSpPr>
            <a:spLocks noChangeArrowheads="1"/>
          </p:cNvSpPr>
          <p:nvPr/>
        </p:nvSpPr>
        <p:spPr bwMode="auto">
          <a:xfrm>
            <a:off x="3347864" y="3076600"/>
            <a:ext cx="1786068" cy="677619"/>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SAS cascade ports</a:t>
            </a:r>
            <a:endParaRPr lang="zh-CN" altLang="en-US" sz="1000" kern="0" dirty="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Two SAS ports on each controller</a:t>
            </a:r>
            <a:endParaRPr lang="en-US" altLang="zh-CN" sz="1000" kern="0" dirty="0">
              <a:solidFill>
                <a:srgbClr val="000000"/>
              </a:solidFill>
              <a:latin typeface="Arial"/>
              <a:ea typeface="微软雅黑" pitchFamily="34" charset="-122"/>
            </a:endParaRPr>
          </a:p>
        </p:txBody>
      </p:sp>
      <p:sp>
        <p:nvSpPr>
          <p:cNvPr id="88" name="矩形 87"/>
          <p:cNvSpPr/>
          <p:nvPr/>
        </p:nvSpPr>
        <p:spPr bwMode="auto">
          <a:xfrm>
            <a:off x="4050904" y="2383620"/>
            <a:ext cx="737121"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latin typeface="Arial"/>
              <a:ea typeface="宋体" charset="-122"/>
            </a:endParaRPr>
          </a:p>
        </p:txBody>
      </p:sp>
      <p:sp>
        <p:nvSpPr>
          <p:cNvPr id="89" name="矩形 88"/>
          <p:cNvSpPr/>
          <p:nvPr/>
        </p:nvSpPr>
        <p:spPr bwMode="auto">
          <a:xfrm>
            <a:off x="3605870" y="2491786"/>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90" name="矩形 89"/>
          <p:cNvSpPr/>
          <p:nvPr/>
        </p:nvSpPr>
        <p:spPr bwMode="auto">
          <a:xfrm>
            <a:off x="4859964" y="2383620"/>
            <a:ext cx="878297" cy="257777"/>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p>
            <a:pPr defTabSz="914270">
              <a:buClr>
                <a:srgbClr val="CC9900"/>
              </a:buClr>
              <a:buFont typeface="Wingdings" pitchFamily="2" charset="2"/>
              <a:buChar char="n"/>
            </a:pPr>
            <a:endParaRPr lang="zh-CN" altLang="en-US">
              <a:latin typeface="Arial"/>
              <a:ea typeface="宋体" charset="-122"/>
            </a:endParaRPr>
          </a:p>
        </p:txBody>
      </p:sp>
      <p:sp>
        <p:nvSpPr>
          <p:cNvPr id="91" name="Line 7"/>
          <p:cNvSpPr>
            <a:spLocks noChangeShapeType="1"/>
          </p:cNvSpPr>
          <p:nvPr/>
        </p:nvSpPr>
        <p:spPr bwMode="auto">
          <a:xfrm>
            <a:off x="5652121" y="2603716"/>
            <a:ext cx="539211" cy="400876"/>
          </a:xfrm>
          <a:prstGeom prst="line">
            <a:avLst/>
          </a:prstGeom>
          <a:noFill/>
          <a:ln w="12700">
            <a:solidFill>
              <a:srgbClr val="0080CB"/>
            </a:solidFill>
            <a:round/>
            <a:headEnd/>
            <a:tailEnd/>
          </a:ln>
        </p:spPr>
        <p:txBody>
          <a:bodyPr lIns="91427" tIns="45714" rIns="91427" bIns="45714"/>
          <a:lstStyle/>
          <a:p>
            <a:pPr defTabSz="914270">
              <a:defRPr/>
            </a:pPr>
            <a:endParaRPr lang="zh-CN" altLang="en-US" kern="0" dirty="0">
              <a:solidFill>
                <a:sysClr val="windowText" lastClr="000000"/>
              </a:solidFill>
              <a:latin typeface="Arial"/>
              <a:ea typeface="微软雅黑" pitchFamily="34" charset="-122"/>
            </a:endParaRPr>
          </a:p>
        </p:txBody>
      </p:sp>
      <p:sp>
        <p:nvSpPr>
          <p:cNvPr id="92" name="Rectangle 8"/>
          <p:cNvSpPr>
            <a:spLocks noChangeArrowheads="1"/>
          </p:cNvSpPr>
          <p:nvPr/>
        </p:nvSpPr>
        <p:spPr bwMode="auto">
          <a:xfrm>
            <a:off x="6154586" y="3003123"/>
            <a:ext cx="1153718" cy="308288"/>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Filler panel</a:t>
            </a:r>
            <a:endParaRPr lang="en-US" altLang="zh-CN" sz="1200" b="1" kern="0" dirty="0">
              <a:solidFill>
                <a:srgbClr val="000000"/>
              </a:solidFill>
              <a:latin typeface="Arial"/>
              <a:ea typeface="微软雅黑" pitchFamily="34" charset="-122"/>
            </a:endParaRPr>
          </a:p>
        </p:txBody>
      </p:sp>
    </p:spTree>
    <p:extLst>
      <p:ext uri="{BB962C8B-B14F-4D97-AF65-F5344CB8AC3E}">
        <p14:creationId xmlns:p14="http://schemas.microsoft.com/office/powerpoint/2010/main" val="1112681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55931"/>
            <a:ext cx="8064896" cy="769441"/>
          </a:xfrm>
          <a:prstGeom prst="rect">
            <a:avLst/>
          </a:prstGeom>
          <a:noFill/>
        </p:spPr>
        <p:txBody>
          <a:bodyPr wrap="square" rtlCol="0">
            <a:spAutoFit/>
          </a:bodyPr>
          <a:lstStyle/>
          <a:p>
            <a:r>
              <a:rPr lang="en-US" altLang="zh-CN" sz="2200" b="1" dirty="0" smtClean="0">
                <a:solidFill>
                  <a:srgbClr val="0076B0"/>
                </a:solidFill>
                <a:latin typeface="Arial"/>
                <a:ea typeface="微软雅黑" pitchFamily="34" charset="-122"/>
                <a:sym typeface="Arial"/>
              </a:rPr>
              <a:t>OceanStor 2200 V3 Entry-level Storage Product Hardware (Internal)</a:t>
            </a:r>
            <a:endParaRPr lang="zh-CN" altLang="en-US" sz="2200" b="1" dirty="0">
              <a:solidFill>
                <a:srgbClr val="0076B0"/>
              </a:solidFill>
              <a:latin typeface="Arial"/>
              <a:ea typeface="微软雅黑" pitchFamily="34" charset="-122"/>
              <a:sym typeface="Arial"/>
            </a:endParaRPr>
          </a:p>
        </p:txBody>
      </p:sp>
      <p:grpSp>
        <p:nvGrpSpPr>
          <p:cNvPr id="16" name="组合 15"/>
          <p:cNvGrpSpPr/>
          <p:nvPr/>
        </p:nvGrpSpPr>
        <p:grpSpPr>
          <a:xfrm>
            <a:off x="4427984" y="1204392"/>
            <a:ext cx="4533184" cy="3132454"/>
            <a:chOff x="4273497" y="784860"/>
            <a:chExt cx="4667299" cy="3132454"/>
          </a:xfrm>
        </p:grpSpPr>
        <p:pic>
          <p:nvPicPr>
            <p:cNvPr id="17" name="Picture 4" descr="C:\Users\l00204125\AppData\Roaming\eSpace_Desktop\UserData\l00204125\imagefiles\C4B84B63-0485-4356-9276-2B0C41BF46A9.png"/>
            <p:cNvPicPr>
              <a:picLocks noChangeAspect="1" noChangeArrowheads="1"/>
            </p:cNvPicPr>
            <p:nvPr/>
          </p:nvPicPr>
          <p:blipFill>
            <a:blip r:embed="rId3" cstate="print"/>
            <a:srcRect/>
            <a:stretch>
              <a:fillRect/>
            </a:stretch>
          </p:blipFill>
          <p:spPr bwMode="auto">
            <a:xfrm>
              <a:off x="4570050" y="784860"/>
              <a:ext cx="4370746" cy="3132454"/>
            </a:xfrm>
            <a:prstGeom prst="rect">
              <a:avLst/>
            </a:prstGeom>
            <a:noFill/>
          </p:spPr>
        </p:pic>
        <p:grpSp>
          <p:nvGrpSpPr>
            <p:cNvPr id="18" name="组合 17"/>
            <p:cNvGrpSpPr/>
            <p:nvPr/>
          </p:nvGrpSpPr>
          <p:grpSpPr>
            <a:xfrm>
              <a:off x="4273497" y="847091"/>
              <a:ext cx="4438753" cy="2775317"/>
              <a:chOff x="4273497" y="847091"/>
              <a:chExt cx="4438753" cy="2775317"/>
            </a:xfrm>
          </p:grpSpPr>
          <p:grpSp>
            <p:nvGrpSpPr>
              <p:cNvPr id="19" name="组合 18"/>
              <p:cNvGrpSpPr/>
              <p:nvPr/>
            </p:nvGrpSpPr>
            <p:grpSpPr>
              <a:xfrm>
                <a:off x="7494074" y="847091"/>
                <a:ext cx="755567" cy="169277"/>
                <a:chOff x="4694994" y="1350011"/>
                <a:chExt cx="755567" cy="169277"/>
              </a:xfrm>
            </p:grpSpPr>
            <p:cxnSp>
              <p:nvCxnSpPr>
                <p:cNvPr id="41" name="直接连接符 40"/>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42" name="TextBox 119"/>
                <p:cNvSpPr txBox="1"/>
                <p:nvPr/>
              </p:nvSpPr>
              <p:spPr>
                <a:xfrm>
                  <a:off x="5133678" y="1350011"/>
                  <a:ext cx="316883"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CBU</a:t>
                  </a:r>
                  <a:endParaRPr lang="zh-CN" altLang="en-US" sz="1100" b="1" dirty="0" smtClean="0">
                    <a:latin typeface="Arial"/>
                    <a:ea typeface="微软雅黑" panose="020B0503020204020204" pitchFamily="34" charset="-122"/>
                  </a:endParaRPr>
                </a:p>
              </p:txBody>
            </p:sp>
          </p:grpSp>
          <p:grpSp>
            <p:nvGrpSpPr>
              <p:cNvPr id="20" name="组合 19"/>
              <p:cNvGrpSpPr/>
              <p:nvPr/>
            </p:nvGrpSpPr>
            <p:grpSpPr>
              <a:xfrm>
                <a:off x="7806494" y="1334771"/>
                <a:ext cx="905756" cy="169277"/>
                <a:chOff x="4694994" y="1350011"/>
                <a:chExt cx="905756" cy="169277"/>
              </a:xfrm>
            </p:grpSpPr>
            <p:cxnSp>
              <p:nvCxnSpPr>
                <p:cNvPr id="39" name="直接连接符 38"/>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40" name="TextBox 122"/>
                <p:cNvSpPr txBox="1"/>
                <p:nvPr/>
              </p:nvSpPr>
              <p:spPr>
                <a:xfrm>
                  <a:off x="5133678" y="1350011"/>
                  <a:ext cx="467072"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DIMM0</a:t>
                  </a:r>
                  <a:endParaRPr lang="zh-CN" altLang="en-US" sz="1100" b="1" dirty="0" smtClean="0">
                    <a:latin typeface="Arial"/>
                    <a:ea typeface="微软雅黑" panose="020B0503020204020204" pitchFamily="34" charset="-122"/>
                  </a:endParaRPr>
                </a:p>
              </p:txBody>
            </p:sp>
          </p:grpSp>
          <p:grpSp>
            <p:nvGrpSpPr>
              <p:cNvPr id="21" name="组合 20"/>
              <p:cNvGrpSpPr/>
              <p:nvPr/>
            </p:nvGrpSpPr>
            <p:grpSpPr>
              <a:xfrm>
                <a:off x="4658360" y="2213501"/>
                <a:ext cx="2156460" cy="169277"/>
                <a:chOff x="181874" y="1388880"/>
                <a:chExt cx="1265926" cy="115654"/>
              </a:xfrm>
            </p:grpSpPr>
            <p:cxnSp>
              <p:nvCxnSpPr>
                <p:cNvPr id="37" name="直接连接符 36"/>
                <p:cNvCxnSpPr/>
                <p:nvPr/>
              </p:nvCxnSpPr>
              <p:spPr bwMode="auto">
                <a:xfrm flipH="1">
                  <a:off x="517119" y="1447800"/>
                  <a:ext cx="930681" cy="6234"/>
                </a:xfrm>
                <a:prstGeom prst="line">
                  <a:avLst/>
                </a:prstGeom>
                <a:noFill/>
                <a:ln w="9525" cap="flat" cmpd="sng" algn="ctr">
                  <a:solidFill>
                    <a:srgbClr val="FF0000"/>
                  </a:solidFill>
                  <a:prstDash val="solid"/>
                  <a:round/>
                  <a:headEnd type="none" w="med" len="med"/>
                  <a:tailEnd type="none" w="med" len="med"/>
                </a:ln>
                <a:effectLst/>
              </p:spPr>
            </p:cxnSp>
            <p:sp>
              <p:nvSpPr>
                <p:cNvPr id="38" name="TextBox 125"/>
                <p:cNvSpPr txBox="1"/>
                <p:nvPr/>
              </p:nvSpPr>
              <p:spPr>
                <a:xfrm>
                  <a:off x="181874" y="1388880"/>
                  <a:ext cx="293566" cy="115654"/>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msata0</a:t>
                  </a:r>
                  <a:endParaRPr lang="zh-CN" altLang="en-US" sz="1100" b="1" dirty="0" smtClean="0">
                    <a:latin typeface="Arial"/>
                    <a:ea typeface="微软雅黑" panose="020B0503020204020204" pitchFamily="34" charset="-122"/>
                  </a:endParaRPr>
                </a:p>
              </p:txBody>
            </p:sp>
          </p:grpSp>
          <p:grpSp>
            <p:nvGrpSpPr>
              <p:cNvPr id="30" name="组合 29"/>
              <p:cNvGrpSpPr/>
              <p:nvPr/>
            </p:nvGrpSpPr>
            <p:grpSpPr>
              <a:xfrm>
                <a:off x="4273497" y="2657068"/>
                <a:ext cx="1680263" cy="169277"/>
                <a:chOff x="-232463" y="1308328"/>
                <a:chExt cx="1680263" cy="169277"/>
              </a:xfrm>
            </p:grpSpPr>
            <p:cxnSp>
              <p:nvCxnSpPr>
                <p:cNvPr id="35" name="直接连接符 34"/>
                <p:cNvCxnSpPr/>
                <p:nvPr/>
              </p:nvCxnSpPr>
              <p:spPr bwMode="auto">
                <a:xfrm flipH="1" flipV="1">
                  <a:off x="731600" y="1446080"/>
                  <a:ext cx="716200" cy="1720"/>
                </a:xfrm>
                <a:prstGeom prst="line">
                  <a:avLst/>
                </a:prstGeom>
                <a:noFill/>
                <a:ln w="9525" cap="flat" cmpd="sng" algn="ctr">
                  <a:solidFill>
                    <a:srgbClr val="FF0000"/>
                  </a:solidFill>
                  <a:prstDash val="solid"/>
                  <a:round/>
                  <a:headEnd type="none" w="med" len="med"/>
                  <a:tailEnd type="none" w="med" len="med"/>
                </a:ln>
                <a:effectLst/>
              </p:spPr>
            </p:cxnSp>
            <p:sp>
              <p:nvSpPr>
                <p:cNvPr id="36" name="TextBox 128"/>
                <p:cNvSpPr txBox="1"/>
                <p:nvPr/>
              </p:nvSpPr>
              <p:spPr>
                <a:xfrm>
                  <a:off x="-232463" y="1308328"/>
                  <a:ext cx="1071128"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Interface card 0</a:t>
                  </a:r>
                  <a:endParaRPr lang="zh-CN" altLang="en-US" sz="1100" b="1" dirty="0" smtClean="0">
                    <a:latin typeface="Arial"/>
                    <a:ea typeface="微软雅黑" panose="020B0503020204020204" pitchFamily="34" charset="-122"/>
                  </a:endParaRPr>
                </a:p>
              </p:txBody>
            </p:sp>
          </p:grpSp>
          <p:grpSp>
            <p:nvGrpSpPr>
              <p:cNvPr id="31" name="组合 30"/>
              <p:cNvGrpSpPr/>
              <p:nvPr/>
            </p:nvGrpSpPr>
            <p:grpSpPr>
              <a:xfrm>
                <a:off x="6099614" y="3453131"/>
                <a:ext cx="1202830" cy="169277"/>
                <a:chOff x="4694994" y="1350011"/>
                <a:chExt cx="1202830" cy="169277"/>
              </a:xfrm>
            </p:grpSpPr>
            <p:cxnSp>
              <p:nvCxnSpPr>
                <p:cNvPr id="33" name="直接连接符 32"/>
                <p:cNvCxnSpPr/>
                <p:nvPr/>
              </p:nvCxnSpPr>
              <p:spPr bwMode="auto">
                <a:xfrm flipH="1">
                  <a:off x="4694994" y="1439306"/>
                  <a:ext cx="404940" cy="0"/>
                </a:xfrm>
                <a:prstGeom prst="line">
                  <a:avLst/>
                </a:prstGeom>
                <a:noFill/>
                <a:ln w="9525" cap="flat" cmpd="sng" algn="ctr">
                  <a:solidFill>
                    <a:srgbClr val="FF0000"/>
                  </a:solidFill>
                  <a:prstDash val="solid"/>
                  <a:round/>
                  <a:headEnd type="none" w="med" len="med"/>
                  <a:tailEnd type="none" w="med" len="med"/>
                </a:ln>
                <a:effectLst/>
              </p:spPr>
            </p:cxnSp>
            <p:sp>
              <p:nvSpPr>
                <p:cNvPr id="34" name="TextBox 131"/>
                <p:cNvSpPr txBox="1"/>
                <p:nvPr/>
              </p:nvSpPr>
              <p:spPr>
                <a:xfrm>
                  <a:off x="5133675" y="1350011"/>
                  <a:ext cx="764149" cy="169277"/>
                </a:xfrm>
                <a:prstGeom prst="rect">
                  <a:avLst/>
                </a:prstGeom>
                <a:noFill/>
              </p:spPr>
              <p:txBody>
                <a:bodyPr wrap="none" lIns="0" tIns="0" rIns="0" bIns="0" rtlCol="0">
                  <a:spAutoFit/>
                </a:bodyPr>
                <a:lstStyle/>
                <a:p>
                  <a:pPr>
                    <a:spcBef>
                      <a:spcPts val="450"/>
                    </a:spcBef>
                  </a:pPr>
                  <a:r>
                    <a:rPr lang="en-US" altLang="zh-CN" sz="1100" b="1" dirty="0" smtClean="0">
                      <a:latin typeface="Arial"/>
                      <a:ea typeface="微软雅黑" panose="020B0503020204020204" pitchFamily="34" charset="-122"/>
                    </a:rPr>
                    <a:t>Filler panel</a:t>
                  </a:r>
                  <a:endParaRPr lang="zh-CN" altLang="en-US" sz="1100" b="1" dirty="0" smtClean="0">
                    <a:latin typeface="Arial"/>
                    <a:ea typeface="微软雅黑" panose="020B0503020204020204" pitchFamily="34" charset="-122"/>
                  </a:endParaRPr>
                </a:p>
              </p:txBody>
            </p:sp>
          </p:grpSp>
        </p:grpSp>
      </p:grpSp>
      <p:pic>
        <p:nvPicPr>
          <p:cNvPr id="4" name="图片 3"/>
          <p:cNvPicPr>
            <a:picLocks noChangeAspect="1"/>
          </p:cNvPicPr>
          <p:nvPr/>
        </p:nvPicPr>
        <p:blipFill>
          <a:blip r:embed="rId4" cstate="print"/>
          <a:stretch>
            <a:fillRect/>
          </a:stretch>
        </p:blipFill>
        <p:spPr>
          <a:xfrm>
            <a:off x="467544" y="1204392"/>
            <a:ext cx="3759018" cy="2448272"/>
          </a:xfrm>
          <a:prstGeom prst="rect">
            <a:avLst/>
          </a:prstGeom>
        </p:spPr>
      </p:pic>
      <p:sp>
        <p:nvSpPr>
          <p:cNvPr id="5" name="矩形 4"/>
          <p:cNvSpPr/>
          <p:nvPr/>
        </p:nvSpPr>
        <p:spPr>
          <a:xfrm>
            <a:off x="467544" y="3796680"/>
            <a:ext cx="4572000" cy="430887"/>
          </a:xfrm>
          <a:prstGeom prst="rect">
            <a:avLst/>
          </a:prstGeom>
        </p:spPr>
        <p:txBody>
          <a:bodyPr>
            <a:spAutoFit/>
          </a:bodyPr>
          <a:lstStyle/>
          <a:p>
            <a:r>
              <a:rPr lang="zh-CN" altLang="en-US" sz="1100" dirty="0">
                <a:latin typeface="Arial" panose="020B0604020202020204" pitchFamily="34" charset="0"/>
                <a:cs typeface="Arial" panose="020B0604020202020204" pitchFamily="34" charset="0"/>
              </a:rPr>
              <a:t>①</a:t>
            </a:r>
            <a:r>
              <a:rPr lang="da-DK" sz="1100" dirty="0" smtClean="0">
                <a:latin typeface="Arial" panose="020B0604020202020204" pitchFamily="34" charset="0"/>
                <a:cs typeface="Arial" panose="020B0604020202020204" pitchFamily="34" charset="0"/>
              </a:rPr>
              <a:t> </a:t>
            </a:r>
            <a:r>
              <a:rPr lang="da-DK" sz="1100" dirty="0">
                <a:latin typeface="Arial" panose="020B0604020202020204" pitchFamily="34" charset="0"/>
                <a:cs typeface="Arial" panose="020B0604020202020204" pitchFamily="34" charset="0"/>
              </a:rPr>
              <a:t>System enclosure </a:t>
            </a:r>
            <a:r>
              <a:rPr lang="da-DK" sz="1100" dirty="0" smtClean="0">
                <a:latin typeface="Arial" panose="020B0604020202020204" pitchFamily="34" charset="0"/>
                <a:cs typeface="Arial" panose="020B0604020202020204" pitchFamily="34" charset="0"/>
              </a:rPr>
              <a:t> </a:t>
            </a:r>
            <a:r>
              <a:rPr lang="zh-CN" altLang="en-US" sz="1100" dirty="0" smtClean="0">
                <a:latin typeface="Arial" panose="020B0604020202020204" pitchFamily="34" charset="0"/>
                <a:cs typeface="Arial" panose="020B0604020202020204" pitchFamily="34" charset="0"/>
              </a:rPr>
              <a:t>②</a:t>
            </a:r>
            <a:r>
              <a:rPr lang="da-DK" sz="1100" dirty="0" smtClean="0">
                <a:latin typeface="Arial" panose="020B0604020202020204" pitchFamily="34" charset="0"/>
                <a:cs typeface="Arial" panose="020B0604020202020204" pitchFamily="34" charset="0"/>
              </a:rPr>
              <a:t> </a:t>
            </a:r>
            <a:r>
              <a:rPr lang="da-DK" sz="1100" dirty="0">
                <a:latin typeface="Arial" panose="020B0604020202020204" pitchFamily="34" charset="0"/>
                <a:cs typeface="Arial" panose="020B0604020202020204" pitchFamily="34" charset="0"/>
              </a:rPr>
              <a:t>Disk module</a:t>
            </a:r>
          </a:p>
          <a:p>
            <a:r>
              <a:rPr lang="zh-CN" altLang="en-US" sz="1100" dirty="0" smtClean="0">
                <a:latin typeface="Arial" panose="020B0604020202020204" pitchFamily="34" charset="0"/>
                <a:cs typeface="Arial" panose="020B0604020202020204" pitchFamily="34" charset="0"/>
              </a:rPr>
              <a:t>③</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Power module </a:t>
            </a:r>
            <a:r>
              <a:rPr lang="en-US" sz="1100" dirty="0" smtClean="0">
                <a:latin typeface="Arial" panose="020B0604020202020204" pitchFamily="34" charset="0"/>
                <a:cs typeface="Arial" panose="020B0604020202020204" pitchFamily="34" charset="0"/>
              </a:rPr>
              <a:t>       </a:t>
            </a:r>
            <a:r>
              <a:rPr lang="zh-CN" altLang="en-US" sz="1100" dirty="0" smtClean="0">
                <a:latin typeface="Arial" panose="020B0604020202020204" pitchFamily="34" charset="0"/>
                <a:cs typeface="Arial" panose="020B0604020202020204" pitchFamily="34" charset="0"/>
              </a:rPr>
              <a:t>④</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Controller</a:t>
            </a:r>
          </a:p>
        </p:txBody>
      </p:sp>
    </p:spTree>
    <p:extLst>
      <p:ext uri="{BB962C8B-B14F-4D97-AF65-F5344CB8AC3E}">
        <p14:creationId xmlns:p14="http://schemas.microsoft.com/office/powerpoint/2010/main" val="4234593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55931"/>
            <a:ext cx="6738511" cy="430887"/>
          </a:xfrm>
          <a:prstGeom prst="rect">
            <a:avLst/>
          </a:prstGeom>
          <a:noFill/>
        </p:spPr>
        <p:txBody>
          <a:bodyPr wrap="none" rtlCol="0">
            <a:spAutoFit/>
          </a:bodyPr>
          <a:lstStyle/>
          <a:p>
            <a:r>
              <a:rPr lang="en-US" altLang="zh-CN" sz="2200" b="1" dirty="0" smtClean="0">
                <a:solidFill>
                  <a:srgbClr val="0076B0"/>
                </a:solidFill>
                <a:latin typeface="Arial"/>
                <a:ea typeface="微软雅黑" pitchFamily="34" charset="-122"/>
                <a:sym typeface="Arial"/>
              </a:rPr>
              <a:t>OceanStor 2200 V3: Abundant IO </a:t>
            </a:r>
            <a:r>
              <a:rPr lang="en-US" altLang="zh-CN" sz="2200" b="1" dirty="0" smtClean="0">
                <a:solidFill>
                  <a:srgbClr val="0076B0"/>
                </a:solidFill>
                <a:latin typeface="Arial"/>
                <a:ea typeface="微软雅黑" pitchFamily="34" charset="-122"/>
              </a:rPr>
              <a:t>Interface Cards</a:t>
            </a:r>
            <a:endParaRPr lang="zh-CN" altLang="en-US" sz="2200" b="1" dirty="0">
              <a:solidFill>
                <a:srgbClr val="0076B0"/>
              </a:solidFill>
              <a:latin typeface="Arial"/>
              <a:ea typeface="微软雅黑" pitchFamily="34" charset="-122"/>
            </a:endParaRPr>
          </a:p>
        </p:txBody>
      </p:sp>
      <p:pic>
        <p:nvPicPr>
          <p:cNvPr id="5" name="图片 4"/>
          <p:cNvPicPr>
            <a:picLocks noChangeAspect="1"/>
          </p:cNvPicPr>
          <p:nvPr/>
        </p:nvPicPr>
        <p:blipFill>
          <a:blip r:embed="rId3" cstate="print"/>
          <a:stretch>
            <a:fillRect/>
          </a:stretch>
        </p:blipFill>
        <p:spPr>
          <a:xfrm>
            <a:off x="107504" y="1276400"/>
            <a:ext cx="1443192" cy="2016224"/>
          </a:xfrm>
          <a:prstGeom prst="rect">
            <a:avLst/>
          </a:prstGeom>
        </p:spPr>
      </p:pic>
      <p:sp>
        <p:nvSpPr>
          <p:cNvPr id="6" name="文本框 5"/>
          <p:cNvSpPr txBox="1"/>
          <p:nvPr/>
        </p:nvSpPr>
        <p:spPr>
          <a:xfrm>
            <a:off x="-36512" y="916360"/>
            <a:ext cx="2088232" cy="307777"/>
          </a:xfrm>
          <a:prstGeom prst="rect">
            <a:avLst/>
          </a:prstGeom>
          <a:noFill/>
        </p:spPr>
        <p:txBody>
          <a:bodyPr wrap="square" rtlCol="0">
            <a:spAutoFit/>
          </a:bodyPr>
          <a:lstStyle/>
          <a:p>
            <a:r>
              <a:rPr lang="en-US" sz="1400" dirty="0" smtClean="0">
                <a:latin typeface="Arial"/>
                <a:ea typeface="微软雅黑" panose="020B0503020204020204" pitchFamily="34" charset="-122"/>
              </a:rPr>
              <a:t>4</a:t>
            </a:r>
            <a:r>
              <a:rPr lang="zh-CN" altLang="en-US" sz="1400" dirty="0" smtClean="0">
                <a:latin typeface="Arial"/>
                <a:ea typeface="微软雅黑" panose="020B0503020204020204" pitchFamily="34" charset="-122"/>
              </a:rPr>
              <a:t>*</a:t>
            </a:r>
            <a:r>
              <a:rPr lang="en-US" sz="1400" dirty="0" smtClean="0">
                <a:latin typeface="Arial"/>
                <a:ea typeface="微软雅黑" panose="020B0503020204020204" pitchFamily="34" charset="-122"/>
              </a:rPr>
              <a:t>10GE electrical card</a:t>
            </a:r>
            <a:endParaRPr lang="en-US" sz="1400" dirty="0">
              <a:latin typeface="Arial"/>
              <a:ea typeface="微软雅黑" panose="020B0503020204020204" pitchFamily="34" charset="-122"/>
            </a:endParaRPr>
          </a:p>
        </p:txBody>
      </p:sp>
      <p:pic>
        <p:nvPicPr>
          <p:cNvPr id="8" name="图片 7"/>
          <p:cNvPicPr>
            <a:picLocks noChangeAspect="1"/>
          </p:cNvPicPr>
          <p:nvPr/>
        </p:nvPicPr>
        <p:blipFill>
          <a:blip r:embed="rId4" cstate="print"/>
          <a:stretch>
            <a:fillRect/>
          </a:stretch>
        </p:blipFill>
        <p:spPr>
          <a:xfrm>
            <a:off x="1835696" y="1276400"/>
            <a:ext cx="1459595" cy="2088232"/>
          </a:xfrm>
          <a:prstGeom prst="rect">
            <a:avLst/>
          </a:prstGeom>
        </p:spPr>
      </p:pic>
      <p:sp>
        <p:nvSpPr>
          <p:cNvPr id="9" name="文本框 8"/>
          <p:cNvSpPr txBox="1"/>
          <p:nvPr/>
        </p:nvSpPr>
        <p:spPr>
          <a:xfrm>
            <a:off x="1835696" y="916360"/>
            <a:ext cx="2088232" cy="307777"/>
          </a:xfrm>
          <a:prstGeom prst="rect">
            <a:avLst/>
          </a:prstGeom>
          <a:noFill/>
        </p:spPr>
        <p:txBody>
          <a:bodyPr wrap="square" rtlCol="0">
            <a:spAutoFit/>
          </a:bodyPr>
          <a:lstStyle/>
          <a:p>
            <a:r>
              <a:rPr lang="en-US" sz="1400" dirty="0" smtClean="0">
                <a:latin typeface="Arial"/>
                <a:ea typeface="微软雅黑" panose="020B0503020204020204" pitchFamily="34" charset="-122"/>
              </a:rPr>
              <a:t>4</a:t>
            </a:r>
            <a:r>
              <a:rPr lang="zh-CN" altLang="en-US" sz="1400" dirty="0" smtClean="0">
                <a:latin typeface="Arial"/>
                <a:ea typeface="微软雅黑" panose="020B0503020204020204" pitchFamily="34" charset="-122"/>
              </a:rPr>
              <a:t>*</a:t>
            </a:r>
            <a:r>
              <a:rPr lang="en-US" sz="1400" dirty="0" smtClean="0">
                <a:latin typeface="Arial"/>
                <a:ea typeface="微软雅黑" panose="020B0503020204020204" pitchFamily="34" charset="-122"/>
              </a:rPr>
              <a:t>GE</a:t>
            </a:r>
            <a:r>
              <a:rPr lang="zh-CN" altLang="en-US" sz="1400" dirty="0" smtClean="0">
                <a:latin typeface="Arial"/>
                <a:ea typeface="微软雅黑" panose="020B0503020204020204" pitchFamily="34" charset="-122"/>
              </a:rPr>
              <a:t> </a:t>
            </a:r>
            <a:r>
              <a:rPr lang="en-US" altLang="zh-CN" sz="1400" dirty="0" smtClean="0">
                <a:latin typeface="Arial"/>
                <a:ea typeface="微软雅黑" panose="020B0503020204020204" pitchFamily="34" charset="-122"/>
              </a:rPr>
              <a:t>electrical card</a:t>
            </a:r>
            <a:endParaRPr lang="en-US" sz="1400" dirty="0">
              <a:latin typeface="Arial"/>
              <a:ea typeface="微软雅黑" panose="020B0503020204020204" pitchFamily="34" charset="-122"/>
            </a:endParaRPr>
          </a:p>
        </p:txBody>
      </p:sp>
      <p:pic>
        <p:nvPicPr>
          <p:cNvPr id="10" name="图片 9"/>
          <p:cNvPicPr>
            <a:picLocks noChangeAspect="1"/>
          </p:cNvPicPr>
          <p:nvPr/>
        </p:nvPicPr>
        <p:blipFill>
          <a:blip r:embed="rId5" cstate="print"/>
          <a:stretch>
            <a:fillRect/>
          </a:stretch>
        </p:blipFill>
        <p:spPr>
          <a:xfrm>
            <a:off x="3707904" y="1276400"/>
            <a:ext cx="1523443" cy="2088232"/>
          </a:xfrm>
          <a:prstGeom prst="rect">
            <a:avLst/>
          </a:prstGeom>
        </p:spPr>
      </p:pic>
      <p:sp>
        <p:nvSpPr>
          <p:cNvPr id="11" name="文本框 10"/>
          <p:cNvSpPr txBox="1"/>
          <p:nvPr/>
        </p:nvSpPr>
        <p:spPr>
          <a:xfrm>
            <a:off x="3851920" y="916360"/>
            <a:ext cx="2088232" cy="307777"/>
          </a:xfrm>
          <a:prstGeom prst="rect">
            <a:avLst/>
          </a:prstGeom>
          <a:noFill/>
        </p:spPr>
        <p:txBody>
          <a:bodyPr wrap="square" rtlCol="0">
            <a:spAutoFit/>
          </a:bodyPr>
          <a:lstStyle/>
          <a:p>
            <a:r>
              <a:rPr lang="en-US" sz="1400" dirty="0" smtClean="0">
                <a:latin typeface="Arial"/>
                <a:ea typeface="微软雅黑" panose="020B0503020204020204" pitchFamily="34" charset="-122"/>
              </a:rPr>
              <a:t>4</a:t>
            </a:r>
            <a:r>
              <a:rPr lang="zh-CN" altLang="en-US" sz="1400" dirty="0" smtClean="0">
                <a:latin typeface="Arial"/>
                <a:ea typeface="微软雅黑" panose="020B0503020204020204" pitchFamily="34" charset="-122"/>
              </a:rPr>
              <a:t>*</a:t>
            </a:r>
            <a:r>
              <a:rPr lang="en-US" altLang="zh-CN" sz="1400" dirty="0" err="1" smtClean="0">
                <a:latin typeface="Arial"/>
                <a:ea typeface="微软雅黑" panose="020B0503020204020204" pitchFamily="34" charset="-122"/>
              </a:rPr>
              <a:t>SmartIO</a:t>
            </a:r>
            <a:r>
              <a:rPr lang="en-US" altLang="zh-CN" sz="1400" dirty="0" smtClean="0">
                <a:latin typeface="Arial"/>
                <a:ea typeface="微软雅黑" panose="020B0503020204020204" pitchFamily="34" charset="-122"/>
              </a:rPr>
              <a:t> card</a:t>
            </a:r>
            <a:endParaRPr lang="en-US" sz="1400" dirty="0">
              <a:latin typeface="Arial"/>
              <a:ea typeface="微软雅黑" panose="020B0503020204020204" pitchFamily="34" charset="-122"/>
            </a:endParaRPr>
          </a:p>
        </p:txBody>
      </p:sp>
      <p:sp>
        <p:nvSpPr>
          <p:cNvPr id="12" name="文本框 11"/>
          <p:cNvSpPr txBox="1"/>
          <p:nvPr/>
        </p:nvSpPr>
        <p:spPr>
          <a:xfrm>
            <a:off x="5796136" y="916360"/>
            <a:ext cx="2088232" cy="307777"/>
          </a:xfrm>
          <a:prstGeom prst="rect">
            <a:avLst/>
          </a:prstGeom>
          <a:noFill/>
        </p:spPr>
        <p:txBody>
          <a:bodyPr wrap="square" rtlCol="0">
            <a:spAutoFit/>
          </a:bodyPr>
          <a:lstStyle/>
          <a:p>
            <a:r>
              <a:rPr lang="en-US" sz="1400" dirty="0" smtClean="0">
                <a:latin typeface="Arial"/>
                <a:ea typeface="微软雅黑" panose="020B0503020204020204" pitchFamily="34" charset="-122"/>
              </a:rPr>
              <a:t>2</a:t>
            </a:r>
            <a:r>
              <a:rPr lang="zh-CN" altLang="en-US" sz="1400" dirty="0" smtClean="0">
                <a:latin typeface="Arial"/>
                <a:ea typeface="微软雅黑" panose="020B0503020204020204" pitchFamily="34" charset="-122"/>
              </a:rPr>
              <a:t>*</a:t>
            </a:r>
            <a:r>
              <a:rPr lang="en-US" altLang="zh-CN" sz="1400" dirty="0" err="1" smtClean="0">
                <a:latin typeface="Arial"/>
                <a:ea typeface="微软雅黑" panose="020B0503020204020204" pitchFamily="34" charset="-122"/>
              </a:rPr>
              <a:t>SmartIO</a:t>
            </a:r>
            <a:r>
              <a:rPr lang="zh-CN" altLang="en-US" sz="1400" dirty="0" smtClean="0">
                <a:latin typeface="Arial"/>
                <a:ea typeface="微软雅黑" panose="020B0503020204020204" pitchFamily="34" charset="-122"/>
              </a:rPr>
              <a:t> </a:t>
            </a:r>
            <a:r>
              <a:rPr lang="en-US" altLang="zh-CN" sz="1400" dirty="0" smtClean="0">
                <a:latin typeface="Arial"/>
                <a:ea typeface="微软雅黑" panose="020B0503020204020204" pitchFamily="34" charset="-122"/>
              </a:rPr>
              <a:t>card</a:t>
            </a:r>
            <a:endParaRPr lang="en-US" sz="1400" dirty="0">
              <a:latin typeface="Arial"/>
              <a:ea typeface="微软雅黑" panose="020B0503020204020204" pitchFamily="34" charset="-122"/>
            </a:endParaRPr>
          </a:p>
        </p:txBody>
      </p:sp>
      <p:pic>
        <p:nvPicPr>
          <p:cNvPr id="13" name="图片 12"/>
          <p:cNvPicPr>
            <a:picLocks noChangeAspect="1"/>
          </p:cNvPicPr>
          <p:nvPr/>
        </p:nvPicPr>
        <p:blipFill>
          <a:blip r:embed="rId5" cstate="print"/>
          <a:stretch>
            <a:fillRect/>
          </a:stretch>
        </p:blipFill>
        <p:spPr>
          <a:xfrm>
            <a:off x="5724128" y="1276399"/>
            <a:ext cx="1512168" cy="2072777"/>
          </a:xfrm>
          <a:prstGeom prst="rect">
            <a:avLst/>
          </a:prstGeom>
        </p:spPr>
      </p:pic>
      <p:pic>
        <p:nvPicPr>
          <p:cNvPr id="14" name="图片 13"/>
          <p:cNvPicPr>
            <a:picLocks noChangeAspect="1"/>
          </p:cNvPicPr>
          <p:nvPr/>
        </p:nvPicPr>
        <p:blipFill>
          <a:blip r:embed="rId6" cstate="print"/>
          <a:stretch>
            <a:fillRect/>
          </a:stretch>
        </p:blipFill>
        <p:spPr>
          <a:xfrm>
            <a:off x="7524328" y="1276400"/>
            <a:ext cx="1403648" cy="2132028"/>
          </a:xfrm>
          <a:prstGeom prst="rect">
            <a:avLst/>
          </a:prstGeom>
        </p:spPr>
      </p:pic>
      <p:sp>
        <p:nvSpPr>
          <p:cNvPr id="15" name="文本框 14"/>
          <p:cNvSpPr txBox="1"/>
          <p:nvPr/>
        </p:nvSpPr>
        <p:spPr>
          <a:xfrm>
            <a:off x="7524328" y="907068"/>
            <a:ext cx="2088232" cy="307777"/>
          </a:xfrm>
          <a:prstGeom prst="rect">
            <a:avLst/>
          </a:prstGeom>
          <a:noFill/>
        </p:spPr>
        <p:txBody>
          <a:bodyPr wrap="square" rtlCol="0">
            <a:spAutoFit/>
          </a:bodyPr>
          <a:lstStyle/>
          <a:p>
            <a:r>
              <a:rPr lang="en-US" altLang="zh-CN" sz="1400" dirty="0">
                <a:latin typeface="Arial"/>
                <a:ea typeface="微软雅黑" panose="020B0503020204020204" pitchFamily="34" charset="-122"/>
              </a:rPr>
              <a:t>8</a:t>
            </a:r>
            <a:r>
              <a:rPr lang="zh-CN" altLang="en-US" sz="1400" dirty="0" smtClean="0">
                <a:latin typeface="Arial"/>
                <a:ea typeface="微软雅黑" panose="020B0503020204020204" pitchFamily="34" charset="-122"/>
              </a:rPr>
              <a:t>*</a:t>
            </a:r>
            <a:r>
              <a:rPr lang="en-US" altLang="zh-CN" sz="1400" dirty="0" smtClean="0">
                <a:latin typeface="Arial"/>
                <a:ea typeface="微软雅黑" panose="020B0503020204020204" pitchFamily="34" charset="-122"/>
              </a:rPr>
              <a:t>8G FC</a:t>
            </a:r>
            <a:r>
              <a:rPr lang="zh-CN" altLang="en-US" sz="1400" dirty="0" smtClean="0">
                <a:latin typeface="Arial"/>
                <a:ea typeface="微软雅黑" panose="020B0503020204020204" pitchFamily="34" charset="-122"/>
              </a:rPr>
              <a:t> </a:t>
            </a:r>
            <a:r>
              <a:rPr lang="en-US" altLang="zh-CN" sz="1400" dirty="0" smtClean="0">
                <a:latin typeface="Arial"/>
                <a:ea typeface="微软雅黑" panose="020B0503020204020204" pitchFamily="34" charset="-122"/>
              </a:rPr>
              <a:t>card</a:t>
            </a:r>
            <a:endParaRPr lang="en-US" sz="1400" dirty="0">
              <a:latin typeface="Arial"/>
              <a:ea typeface="微软雅黑" panose="020B0503020204020204" pitchFamily="34" charset="-122"/>
            </a:endParaRPr>
          </a:p>
        </p:txBody>
      </p:sp>
      <p:sp>
        <p:nvSpPr>
          <p:cNvPr id="16" name="文本框 15"/>
          <p:cNvSpPr txBox="1"/>
          <p:nvPr/>
        </p:nvSpPr>
        <p:spPr>
          <a:xfrm>
            <a:off x="3923928" y="3364632"/>
            <a:ext cx="1512168" cy="738664"/>
          </a:xfrm>
          <a:prstGeom prst="rect">
            <a:avLst/>
          </a:prstGeom>
          <a:noFill/>
        </p:spPr>
        <p:txBody>
          <a:bodyPr wrap="square" rtlCol="0">
            <a:spAutoFit/>
          </a:bodyPr>
          <a:lstStyle/>
          <a:p>
            <a:r>
              <a:rPr lang="en-US" altLang="zh-CN" sz="1400" dirty="0" smtClean="0">
                <a:latin typeface="Arial"/>
                <a:ea typeface="微软雅黑" panose="020B0503020204020204" pitchFamily="34" charset="-122"/>
              </a:rPr>
              <a:t>Supports </a:t>
            </a:r>
            <a:r>
              <a:rPr lang="en-US" sz="1400" dirty="0" smtClean="0">
                <a:latin typeface="Arial"/>
                <a:ea typeface="微软雅黑" panose="020B0503020204020204" pitchFamily="34" charset="-122"/>
              </a:rPr>
              <a:t>8G</a:t>
            </a:r>
            <a:r>
              <a:rPr lang="en-US" altLang="zh-CN" sz="1400" dirty="0" smtClean="0">
                <a:latin typeface="Arial"/>
                <a:ea typeface="微软雅黑" panose="020B0503020204020204" pitchFamily="34" charset="-122"/>
              </a:rPr>
              <a:t>b FC, </a:t>
            </a:r>
            <a:r>
              <a:rPr lang="en-US" sz="1400" dirty="0" smtClean="0">
                <a:latin typeface="Arial"/>
                <a:ea typeface="微软雅黑" panose="020B0503020204020204" pitchFamily="34" charset="-122"/>
              </a:rPr>
              <a:t>10G</a:t>
            </a:r>
            <a:r>
              <a:rPr lang="en-US" altLang="zh-CN" sz="1400" dirty="0" smtClean="0">
                <a:latin typeface="Arial"/>
                <a:ea typeface="微软雅黑" panose="020B0503020204020204" pitchFamily="34" charset="-122"/>
              </a:rPr>
              <a:t>b iSCSI, &amp; </a:t>
            </a:r>
            <a:r>
              <a:rPr lang="en-US" sz="1400" dirty="0" smtClean="0">
                <a:latin typeface="Arial"/>
                <a:ea typeface="微软雅黑" panose="020B0503020204020204" pitchFamily="34" charset="-122"/>
              </a:rPr>
              <a:t>16G</a:t>
            </a:r>
            <a:r>
              <a:rPr lang="en-US" altLang="zh-CN" sz="1400" dirty="0" smtClean="0">
                <a:latin typeface="Arial"/>
                <a:ea typeface="微软雅黑" panose="020B0503020204020204" pitchFamily="34" charset="-122"/>
              </a:rPr>
              <a:t>b FC.</a:t>
            </a:r>
            <a:endParaRPr lang="en-US" sz="1400" dirty="0">
              <a:latin typeface="Arial"/>
              <a:ea typeface="微软雅黑" panose="020B0503020204020204" pitchFamily="34" charset="-122"/>
            </a:endParaRPr>
          </a:p>
        </p:txBody>
      </p:sp>
      <p:sp>
        <p:nvSpPr>
          <p:cNvPr id="17" name="文本框 16"/>
          <p:cNvSpPr txBox="1"/>
          <p:nvPr/>
        </p:nvSpPr>
        <p:spPr>
          <a:xfrm>
            <a:off x="5652120" y="3364632"/>
            <a:ext cx="1872208" cy="523220"/>
          </a:xfrm>
          <a:prstGeom prst="rect">
            <a:avLst/>
          </a:prstGeom>
          <a:noFill/>
        </p:spPr>
        <p:txBody>
          <a:bodyPr wrap="square" rtlCol="0">
            <a:spAutoFit/>
          </a:bodyPr>
          <a:lstStyle/>
          <a:p>
            <a:r>
              <a:rPr lang="en-US" sz="1400" dirty="0" smtClean="0">
                <a:latin typeface="Arial"/>
                <a:ea typeface="微软雅黑" panose="020B0503020204020204" pitchFamily="34" charset="-122"/>
              </a:rPr>
              <a:t>Supports 10G</a:t>
            </a:r>
            <a:r>
              <a:rPr lang="en-US" altLang="zh-CN" sz="1400" dirty="0" smtClean="0">
                <a:latin typeface="Arial"/>
                <a:ea typeface="微软雅黑" panose="020B0503020204020204" pitchFamily="34" charset="-122"/>
              </a:rPr>
              <a:t>b iSCSI and </a:t>
            </a:r>
            <a:r>
              <a:rPr lang="en-US" sz="1400" dirty="0" smtClean="0">
                <a:latin typeface="Arial"/>
                <a:ea typeface="微软雅黑" panose="020B0503020204020204" pitchFamily="34" charset="-122"/>
              </a:rPr>
              <a:t>16G</a:t>
            </a:r>
            <a:r>
              <a:rPr lang="en-US" altLang="zh-CN" sz="1400" dirty="0" smtClean="0">
                <a:latin typeface="Arial"/>
                <a:ea typeface="微软雅黑" panose="020B0503020204020204" pitchFamily="34" charset="-122"/>
              </a:rPr>
              <a:t>b FC.</a:t>
            </a:r>
            <a:endParaRPr lang="en-US" sz="1400" dirty="0">
              <a:latin typeface="Arial"/>
              <a:ea typeface="微软雅黑" panose="020B0503020204020204" pitchFamily="34" charset="-122"/>
            </a:endParaRPr>
          </a:p>
        </p:txBody>
      </p:sp>
      <p:sp>
        <p:nvSpPr>
          <p:cNvPr id="18" name="文本框 17"/>
          <p:cNvSpPr txBox="1"/>
          <p:nvPr/>
        </p:nvSpPr>
        <p:spPr>
          <a:xfrm>
            <a:off x="7452320" y="3364632"/>
            <a:ext cx="1728192" cy="523220"/>
          </a:xfrm>
          <a:prstGeom prst="rect">
            <a:avLst/>
          </a:prstGeom>
          <a:noFill/>
        </p:spPr>
        <p:txBody>
          <a:bodyPr wrap="square" rtlCol="0">
            <a:spAutoFit/>
          </a:bodyPr>
          <a:lstStyle/>
          <a:p>
            <a:r>
              <a:rPr lang="en-US" altLang="zh-CN" sz="1400" dirty="0" smtClean="0">
                <a:latin typeface="Arial"/>
                <a:ea typeface="微软雅黑" panose="020B0503020204020204" pitchFamily="34" charset="-122"/>
              </a:rPr>
              <a:t>HD ports, requiring dedicate cables</a:t>
            </a:r>
            <a:endParaRPr lang="en-US" sz="1400" dirty="0">
              <a:latin typeface="Arial"/>
              <a:ea typeface="微软雅黑" panose="020B0503020204020204" pitchFamily="34" charset="-122"/>
            </a:endParaRPr>
          </a:p>
        </p:txBody>
      </p:sp>
      <p:sp>
        <p:nvSpPr>
          <p:cNvPr id="19" name="文本框 18"/>
          <p:cNvSpPr txBox="1"/>
          <p:nvPr/>
        </p:nvSpPr>
        <p:spPr>
          <a:xfrm>
            <a:off x="395536" y="4156720"/>
            <a:ext cx="8352928" cy="400110"/>
          </a:xfrm>
          <a:prstGeom prst="rect">
            <a:avLst/>
          </a:prstGeom>
          <a:noFill/>
        </p:spPr>
        <p:txBody>
          <a:bodyPr wrap="square" rtlCol="0">
            <a:spAutoFit/>
          </a:bodyPr>
          <a:lstStyle/>
          <a:p>
            <a:pPr algn="ctr"/>
            <a:r>
              <a:rPr lang="en-US" altLang="zh-CN" sz="2000" dirty="0" smtClean="0">
                <a:solidFill>
                  <a:schemeClr val="tx2"/>
                </a:solidFill>
                <a:latin typeface="Arial"/>
                <a:ea typeface="微软雅黑" panose="020B0503020204020204" pitchFamily="34" charset="-122"/>
              </a:rPr>
              <a:t>All IO interface cards support hot plug.</a:t>
            </a:r>
            <a:endParaRPr lang="en-US" sz="2000" dirty="0">
              <a:solidFill>
                <a:schemeClr val="tx2"/>
              </a:solidFill>
              <a:latin typeface="Arial"/>
              <a:ea typeface="微软雅黑" panose="020B0503020204020204" pitchFamily="34" charset="-122"/>
            </a:endParaRPr>
          </a:p>
        </p:txBody>
      </p:sp>
    </p:spTree>
    <p:extLst>
      <p:ext uri="{BB962C8B-B14F-4D97-AF65-F5344CB8AC3E}">
        <p14:creationId xmlns:p14="http://schemas.microsoft.com/office/powerpoint/2010/main" val="2588146382"/>
      </p:ext>
    </p:extLst>
  </p:cSld>
  <p:clrMapOvr>
    <a:masterClrMapping/>
  </p:clrMapOvr>
  <p:transition advClick="0" advTm="8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001" y="255931"/>
            <a:ext cx="8640488" cy="769441"/>
          </a:xfrm>
          <a:prstGeom prst="rect">
            <a:avLst/>
          </a:prstGeom>
          <a:noFill/>
        </p:spPr>
        <p:txBody>
          <a:bodyPr wrap="square" rtlCol="0">
            <a:spAutoFit/>
          </a:bodyPr>
          <a:lstStyle/>
          <a:p>
            <a:r>
              <a:rPr lang="en-US" altLang="zh-CN" sz="2200" b="1" dirty="0" smtClean="0">
                <a:solidFill>
                  <a:srgbClr val="0076B0"/>
                </a:solidFill>
                <a:latin typeface="Arial"/>
                <a:ea typeface="微软雅黑" pitchFamily="34" charset="-122"/>
                <a:sym typeface="Arial"/>
              </a:rPr>
              <a:t>OceanStor 2600 V3 Entry-level to mid-range Storage Product Hardware (Appearance)</a:t>
            </a:r>
            <a:endParaRPr lang="zh-CN" altLang="en-US" sz="2200" b="1" dirty="0">
              <a:solidFill>
                <a:srgbClr val="0076B0"/>
              </a:solidFill>
              <a:latin typeface="Arial"/>
              <a:ea typeface="微软雅黑" pitchFamily="34" charset="-122"/>
              <a:sym typeface="Arial"/>
            </a:endParaRPr>
          </a:p>
        </p:txBody>
      </p:sp>
      <p:pic>
        <p:nvPicPr>
          <p:cNvPr id="22" name="Picture 3"/>
          <p:cNvPicPr>
            <a:picLocks noChangeAspect="1" noChangeArrowheads="1"/>
          </p:cNvPicPr>
          <p:nvPr/>
        </p:nvPicPr>
        <p:blipFill>
          <a:blip r:embed="rId3" cstate="print"/>
          <a:srcRect/>
          <a:stretch>
            <a:fillRect/>
          </a:stretch>
        </p:blipFill>
        <p:spPr bwMode="auto">
          <a:xfrm>
            <a:off x="2051720" y="1886067"/>
            <a:ext cx="4996800" cy="942038"/>
          </a:xfrm>
          <a:prstGeom prst="rect">
            <a:avLst/>
          </a:prstGeom>
          <a:noFill/>
          <a:ln w="9525">
            <a:noFill/>
            <a:miter lim="800000"/>
            <a:headEnd/>
            <a:tailEnd/>
          </a:ln>
        </p:spPr>
      </p:pic>
      <p:sp>
        <p:nvSpPr>
          <p:cNvPr id="23" name="Line 7"/>
          <p:cNvSpPr>
            <a:spLocks noChangeShapeType="1"/>
          </p:cNvSpPr>
          <p:nvPr/>
        </p:nvSpPr>
        <p:spPr bwMode="auto">
          <a:xfrm flipV="1">
            <a:off x="3246396" y="2753572"/>
            <a:ext cx="199540" cy="1095753"/>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4" name="Line 7"/>
          <p:cNvSpPr>
            <a:spLocks noChangeShapeType="1"/>
          </p:cNvSpPr>
          <p:nvPr/>
        </p:nvSpPr>
        <p:spPr bwMode="auto">
          <a:xfrm>
            <a:off x="3816277" y="2736689"/>
            <a:ext cx="415025" cy="365690"/>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5" name="Line 7"/>
          <p:cNvSpPr>
            <a:spLocks noChangeShapeType="1"/>
          </p:cNvSpPr>
          <p:nvPr/>
        </p:nvSpPr>
        <p:spPr bwMode="auto">
          <a:xfrm flipV="1">
            <a:off x="1694401" y="2570006"/>
            <a:ext cx="897740" cy="971809"/>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26" name="Rectangle 8"/>
          <p:cNvSpPr>
            <a:spLocks noChangeArrowheads="1"/>
          </p:cNvSpPr>
          <p:nvPr/>
        </p:nvSpPr>
        <p:spPr bwMode="auto">
          <a:xfrm>
            <a:off x="0" y="3541817"/>
            <a:ext cx="2737923"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Fan built in the power-CBU module</a:t>
            </a:r>
            <a:endParaRPr lang="zh-CN" altLang="en-US" sz="1200" b="1"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1+1 redundancy</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94% conversion rate</a:t>
            </a: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Support for 100V~240V AC, 240V HVDC and -48V~-60V DC</a:t>
            </a:r>
            <a:endParaRPr lang="zh-CN" altLang="en-US" sz="1000" kern="0" dirty="0" smtClean="0">
              <a:solidFill>
                <a:srgbClr val="000000"/>
              </a:solidFill>
              <a:latin typeface="Arial"/>
              <a:ea typeface="微软雅黑" pitchFamily="34" charset="-122"/>
            </a:endParaRPr>
          </a:p>
        </p:txBody>
      </p:sp>
      <p:sp>
        <p:nvSpPr>
          <p:cNvPr id="27" name="Rectangle 8"/>
          <p:cNvSpPr>
            <a:spLocks noChangeArrowheads="1"/>
          </p:cNvSpPr>
          <p:nvPr/>
        </p:nvSpPr>
        <p:spPr bwMode="auto">
          <a:xfrm>
            <a:off x="5700812" y="3373721"/>
            <a:ext cx="3335684" cy="1046951"/>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Interface module</a:t>
            </a:r>
            <a:endParaRPr lang="zh-CN" altLang="en-US" sz="1200" b="1"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2 hot-pluggable IO module slots,</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Interface types: 8Gb FC, GE, 10GE electrical, 12Gb</a:t>
            </a:r>
          </a:p>
          <a:p>
            <a:pPr defTabSz="858716">
              <a:lnSpc>
                <a:spcPct val="120000"/>
              </a:lnSpc>
              <a:defRPr/>
            </a:pPr>
            <a:r>
              <a:rPr lang="en-US" altLang="zh-CN" sz="1000" kern="0" dirty="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SAS, </a:t>
            </a:r>
            <a:r>
              <a:rPr lang="en-US" altLang="zh-CN" sz="1000" kern="0" dirty="0" err="1" smtClean="0">
                <a:solidFill>
                  <a:srgbClr val="000000"/>
                </a:solidFill>
                <a:latin typeface="Arial"/>
                <a:ea typeface="微软雅黑" pitchFamily="34" charset="-122"/>
              </a:rPr>
              <a:t>SmartIO</a:t>
            </a:r>
            <a:r>
              <a:rPr lang="en-US" altLang="zh-CN" sz="1000" kern="0" dirty="0" smtClean="0">
                <a:solidFill>
                  <a:srgbClr val="000000"/>
                </a:solidFill>
                <a:latin typeface="Arial"/>
                <a:ea typeface="微软雅黑" pitchFamily="34" charset="-122"/>
              </a:rPr>
              <a:t> card (16G FC, 8G FC, 10Gb </a:t>
            </a:r>
            <a:r>
              <a:rPr lang="en-US" altLang="zh-CN" sz="1000" kern="0" dirty="0" err="1" smtClean="0">
                <a:solidFill>
                  <a:srgbClr val="000000"/>
                </a:solidFill>
                <a:latin typeface="Arial"/>
                <a:ea typeface="微软雅黑" pitchFamily="34" charset="-122"/>
              </a:rPr>
              <a:t>FCoE</a:t>
            </a:r>
            <a:r>
              <a:rPr lang="zh-CN" altLang="en-US" sz="1000" kern="0" dirty="0" smtClean="0">
                <a:solidFill>
                  <a:srgbClr val="000000"/>
                </a:solidFill>
                <a:latin typeface="Arial"/>
                <a:ea typeface="微软雅黑" pitchFamily="34" charset="-122"/>
              </a:rPr>
              <a:t> </a:t>
            </a:r>
            <a:r>
              <a:rPr lang="en-US" altLang="zh-CN" sz="1000" kern="0" dirty="0" smtClean="0">
                <a:solidFill>
                  <a:srgbClr val="000000"/>
                </a:solidFill>
                <a:latin typeface="Arial"/>
                <a:ea typeface="微软雅黑" pitchFamily="34" charset="-122"/>
              </a:rPr>
              <a:t>[VN2VF], 10Gb Eth [optical])</a:t>
            </a:r>
            <a:endParaRPr lang="zh-CN" altLang="en-US" sz="1000" kern="0" dirty="0">
              <a:solidFill>
                <a:srgbClr val="000000"/>
              </a:solidFill>
              <a:latin typeface="Arial"/>
              <a:ea typeface="微软雅黑" pitchFamily="34" charset="-122"/>
            </a:endParaRPr>
          </a:p>
        </p:txBody>
      </p:sp>
      <p:sp>
        <p:nvSpPr>
          <p:cNvPr id="28" name="矩形 27"/>
          <p:cNvSpPr/>
          <p:nvPr/>
        </p:nvSpPr>
        <p:spPr bwMode="auto">
          <a:xfrm>
            <a:off x="3275856" y="2413691"/>
            <a:ext cx="360040" cy="322998"/>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sp>
        <p:nvSpPr>
          <p:cNvPr id="29" name="Line 7"/>
          <p:cNvSpPr>
            <a:spLocks noChangeShapeType="1"/>
          </p:cNvSpPr>
          <p:nvPr/>
        </p:nvSpPr>
        <p:spPr bwMode="auto">
          <a:xfrm>
            <a:off x="5328933" y="2540796"/>
            <a:ext cx="539211" cy="832924"/>
          </a:xfrm>
          <a:prstGeom prst="line">
            <a:avLst/>
          </a:prstGeom>
          <a:noFill/>
          <a:ln w="12700">
            <a:solidFill>
              <a:srgbClr val="0080CB"/>
            </a:solidFill>
            <a:round/>
            <a:headEnd/>
            <a:tailEnd/>
          </a:ln>
        </p:spPr>
        <p:txBody>
          <a:bodyPr lIns="91427" tIns="45714" rIns="91427" bIns="45714"/>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defRPr/>
            </a:pPr>
            <a:endParaRPr lang="zh-CN" altLang="en-US" kern="0" dirty="0">
              <a:solidFill>
                <a:sysClr val="windowText" lastClr="000000"/>
              </a:solidFill>
              <a:latin typeface="Arial"/>
              <a:ea typeface="微软雅黑" pitchFamily="34" charset="-122"/>
            </a:endParaRPr>
          </a:p>
        </p:txBody>
      </p:sp>
      <p:sp>
        <p:nvSpPr>
          <p:cNvPr id="32" name="Rectangle 8"/>
          <p:cNvSpPr>
            <a:spLocks noChangeArrowheads="1"/>
          </p:cNvSpPr>
          <p:nvPr/>
        </p:nvSpPr>
        <p:spPr bwMode="auto">
          <a:xfrm>
            <a:off x="2958086" y="3827950"/>
            <a:ext cx="2155489"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On-board ports</a:t>
            </a:r>
            <a:endParaRPr lang="zh-CN" altLang="en-US" sz="10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4xGE ports on each controller</a:t>
            </a:r>
          </a:p>
        </p:txBody>
      </p:sp>
      <p:sp>
        <p:nvSpPr>
          <p:cNvPr id="33" name="Rectangle 8"/>
          <p:cNvSpPr>
            <a:spLocks noChangeArrowheads="1"/>
          </p:cNvSpPr>
          <p:nvPr/>
        </p:nvSpPr>
        <p:spPr bwMode="auto">
          <a:xfrm>
            <a:off x="3419872" y="3127237"/>
            <a:ext cx="2304256" cy="492953"/>
          </a:xfrm>
          <a:prstGeom prst="rect">
            <a:avLst/>
          </a:prstGeom>
          <a:solidFill>
            <a:srgbClr val="EAEAEA"/>
          </a:solidFill>
          <a:ln w="9525" algn="ctr">
            <a:solidFill>
              <a:srgbClr val="DDDDDD"/>
            </a:solidFill>
            <a:miter lim="800000"/>
            <a:headEnd/>
            <a:tailEnd/>
          </a:ln>
        </p:spPr>
        <p:txBody>
          <a:bodyPr wrap="square" lIns="85850" tIns="42925" rIns="85850" bIns="4292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00" indent="-174600" defTabSz="858716">
              <a:lnSpc>
                <a:spcPct val="120000"/>
              </a:lnSpc>
              <a:buClr>
                <a:srgbClr val="990000"/>
              </a:buClr>
              <a:defRPr/>
            </a:pPr>
            <a:r>
              <a:rPr lang="en-US" altLang="zh-CN" sz="1200" b="1" kern="0" dirty="0" smtClean="0">
                <a:solidFill>
                  <a:srgbClr val="000000"/>
                </a:solidFill>
                <a:latin typeface="Arial"/>
                <a:ea typeface="微软雅黑" pitchFamily="34" charset="-122"/>
              </a:rPr>
              <a:t>SAS cascade ports</a:t>
            </a:r>
            <a:endParaRPr lang="zh-CN" altLang="en-US" sz="1200" kern="0" dirty="0" smtClean="0">
              <a:solidFill>
                <a:srgbClr val="000000"/>
              </a:solidFill>
              <a:latin typeface="Arial"/>
              <a:ea typeface="微软雅黑" pitchFamily="34" charset="-122"/>
            </a:endParaRPr>
          </a:p>
          <a:p>
            <a:pPr marL="174600" indent="-174600" defTabSz="858716">
              <a:lnSpc>
                <a:spcPct val="120000"/>
              </a:lnSpc>
              <a:buFont typeface="Wingdings" pitchFamily="2" charset="2"/>
              <a:buChar char="Ø"/>
              <a:defRPr/>
            </a:pPr>
            <a:r>
              <a:rPr lang="en-US" altLang="zh-CN" sz="1000" kern="0" dirty="0" smtClean="0">
                <a:solidFill>
                  <a:srgbClr val="000000"/>
                </a:solidFill>
                <a:latin typeface="Arial"/>
                <a:ea typeface="微软雅黑" pitchFamily="34" charset="-122"/>
              </a:rPr>
              <a:t>Two SAS ports on each controller</a:t>
            </a:r>
            <a:endParaRPr lang="en-US" altLang="zh-CN" sz="1000" kern="0" dirty="0">
              <a:solidFill>
                <a:srgbClr val="000000"/>
              </a:solidFill>
              <a:latin typeface="Arial"/>
              <a:ea typeface="微软雅黑" pitchFamily="34" charset="-122"/>
            </a:endParaRPr>
          </a:p>
        </p:txBody>
      </p:sp>
      <p:sp>
        <p:nvSpPr>
          <p:cNvPr id="34" name="矩形 33"/>
          <p:cNvSpPr/>
          <p:nvPr/>
        </p:nvSpPr>
        <p:spPr bwMode="auto">
          <a:xfrm>
            <a:off x="4067945" y="2374282"/>
            <a:ext cx="1745227" cy="260933"/>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latin typeface="Arial"/>
              <a:ea typeface="宋体" charset="-122"/>
            </a:endParaRPr>
          </a:p>
        </p:txBody>
      </p:sp>
      <p:sp>
        <p:nvSpPr>
          <p:cNvPr id="35" name="矩形 34"/>
          <p:cNvSpPr/>
          <p:nvPr/>
        </p:nvSpPr>
        <p:spPr bwMode="auto">
          <a:xfrm>
            <a:off x="3635896" y="2549790"/>
            <a:ext cx="288032" cy="235034"/>
          </a:xfrm>
          <a:prstGeom prst="rect">
            <a:avLst/>
          </a:prstGeom>
          <a:solidFill>
            <a:schemeClr val="accent1">
              <a:lumMod val="20000"/>
              <a:lumOff val="80000"/>
              <a:alpha val="50000"/>
            </a:schemeClr>
          </a:solidFill>
          <a:ln w="38100" cap="flat" cmpd="sng" algn="ctr">
            <a:solidFill>
              <a:srgbClr val="0080CB"/>
            </a:solidFill>
            <a:prstDash val="sysDash"/>
            <a:round/>
            <a:headEnd type="none" w="med" len="med"/>
            <a:tailEnd type="none" w="med" len="med"/>
          </a:ln>
          <a:effectLst/>
          <a:extLst/>
        </p:spPr>
        <p:txBody>
          <a:bodyPr vert="horz" wrap="square" lIns="91427" tIns="45714" rIns="91427" bIns="45714" numCol="1" rtlCol="0"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70">
              <a:buClr>
                <a:srgbClr val="CC9900"/>
              </a:buClr>
              <a:buFont typeface="Wingdings" pitchFamily="2" charset="2"/>
              <a:buChar char="n"/>
            </a:pPr>
            <a:endParaRPr lang="zh-CN" altLang="en-US">
              <a:solidFill>
                <a:srgbClr val="FF0000"/>
              </a:solidFill>
              <a:latin typeface="Arial"/>
              <a:ea typeface="宋体" charset="-122"/>
            </a:endParaRPr>
          </a:p>
        </p:txBody>
      </p:sp>
      <p:pic>
        <p:nvPicPr>
          <p:cNvPr id="38" name="Picture 2" descr="D:\work 2013\TR4A\效果图\3.5控制框_F.jpg"/>
          <p:cNvPicPr>
            <a:picLocks noChangeAspect="1" noChangeArrowheads="1"/>
          </p:cNvPicPr>
          <p:nvPr/>
        </p:nvPicPr>
        <p:blipFill>
          <a:blip r:embed="rId4" cstate="print"/>
          <a:srcRect/>
          <a:stretch>
            <a:fillRect/>
          </a:stretch>
        </p:blipFill>
        <p:spPr bwMode="auto">
          <a:xfrm>
            <a:off x="687600" y="1015200"/>
            <a:ext cx="3452700" cy="621802"/>
          </a:xfrm>
          <a:prstGeom prst="rect">
            <a:avLst/>
          </a:prstGeom>
          <a:noFill/>
        </p:spPr>
      </p:pic>
      <p:grpSp>
        <p:nvGrpSpPr>
          <p:cNvPr id="2" name="组合 38"/>
          <p:cNvGrpSpPr/>
          <p:nvPr/>
        </p:nvGrpSpPr>
        <p:grpSpPr>
          <a:xfrm>
            <a:off x="4856264" y="1015200"/>
            <a:ext cx="3452699" cy="621914"/>
            <a:chOff x="543235" y="2318028"/>
            <a:chExt cx="3452699" cy="621914"/>
          </a:xfrm>
        </p:grpSpPr>
        <p:pic>
          <p:nvPicPr>
            <p:cNvPr id="40" name="Picture 3" descr="D:\work 2013\TR4A\效果图\2.5磁盘框_F.jpg"/>
            <p:cNvPicPr>
              <a:picLocks noChangeAspect="1" noChangeArrowheads="1"/>
            </p:cNvPicPr>
            <p:nvPr/>
          </p:nvPicPr>
          <p:blipFill>
            <a:blip r:embed="rId5" cstate="print"/>
            <a:srcRect/>
            <a:stretch>
              <a:fillRect/>
            </a:stretch>
          </p:blipFill>
          <p:spPr bwMode="auto">
            <a:xfrm>
              <a:off x="543235" y="2318028"/>
              <a:ext cx="3452699" cy="621914"/>
            </a:xfrm>
            <a:prstGeom prst="rect">
              <a:avLst/>
            </a:prstGeom>
            <a:noFill/>
          </p:spPr>
        </p:pic>
        <p:pic>
          <p:nvPicPr>
            <p:cNvPr id="41" name="Picture 5"/>
            <p:cNvPicPr>
              <a:picLocks noChangeAspect="1" noChangeArrowheads="1"/>
            </p:cNvPicPr>
            <p:nvPr/>
          </p:nvPicPr>
          <p:blipFill>
            <a:blip r:embed="rId6" cstate="print"/>
            <a:srcRect/>
            <a:stretch>
              <a:fillRect/>
            </a:stretch>
          </p:blipFill>
          <p:spPr bwMode="auto">
            <a:xfrm>
              <a:off x="545616" y="2497267"/>
              <a:ext cx="141560" cy="286296"/>
            </a:xfrm>
            <a:prstGeom prst="rect">
              <a:avLst/>
            </a:prstGeom>
            <a:noFill/>
            <a:ln w="9525">
              <a:noFill/>
              <a:miter lim="800000"/>
              <a:headEnd/>
              <a:tailEnd/>
            </a:ln>
          </p:spPr>
        </p:pic>
      </p:grpSp>
    </p:spTree>
    <p:extLst>
      <p:ext uri="{BB962C8B-B14F-4D97-AF65-F5344CB8AC3E}">
        <p14:creationId xmlns:p14="http://schemas.microsoft.com/office/powerpoint/2010/main" val="4071131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55931"/>
            <a:ext cx="5633273" cy="430887"/>
          </a:xfrm>
          <a:prstGeom prst="rect">
            <a:avLst/>
          </a:prstGeom>
          <a:noFill/>
        </p:spPr>
        <p:txBody>
          <a:bodyPr wrap="none" rtlCol="0">
            <a:spAutoFit/>
          </a:bodyPr>
          <a:lstStyle/>
          <a:p>
            <a:r>
              <a:rPr lang="en-US" altLang="zh-CN" sz="2200" b="1" dirty="0" smtClean="0">
                <a:solidFill>
                  <a:srgbClr val="0076B0"/>
                </a:solidFill>
                <a:latin typeface="Arial"/>
                <a:ea typeface="微软雅黑" pitchFamily="34" charset="-122"/>
              </a:rPr>
              <a:t>OceanStor 2200&amp;2600 V3 disk enclosure</a:t>
            </a:r>
            <a:endParaRPr lang="zh-CN" altLang="en-US" sz="2200" b="1" dirty="0">
              <a:solidFill>
                <a:srgbClr val="0076B0"/>
              </a:solidFill>
              <a:latin typeface="Arial"/>
              <a:ea typeface="微软雅黑" pitchFamily="34" charset="-122"/>
            </a:endParaRPr>
          </a:p>
        </p:txBody>
      </p:sp>
      <p:pic>
        <p:nvPicPr>
          <p:cNvPr id="4" name="图片 3"/>
          <p:cNvPicPr>
            <a:picLocks noChangeAspect="1"/>
          </p:cNvPicPr>
          <p:nvPr/>
        </p:nvPicPr>
        <p:blipFill>
          <a:blip r:embed="rId3" cstate="print"/>
          <a:stretch>
            <a:fillRect/>
          </a:stretch>
        </p:blipFill>
        <p:spPr>
          <a:xfrm>
            <a:off x="683568" y="2644552"/>
            <a:ext cx="3384376" cy="1518437"/>
          </a:xfrm>
          <a:prstGeom prst="rect">
            <a:avLst/>
          </a:prstGeom>
        </p:spPr>
      </p:pic>
      <p:pic>
        <p:nvPicPr>
          <p:cNvPr id="5" name="图片 4"/>
          <p:cNvPicPr>
            <a:picLocks noChangeAspect="1"/>
          </p:cNvPicPr>
          <p:nvPr/>
        </p:nvPicPr>
        <p:blipFill>
          <a:blip r:embed="rId4" cstate="print"/>
          <a:stretch>
            <a:fillRect/>
          </a:stretch>
        </p:blipFill>
        <p:spPr>
          <a:xfrm>
            <a:off x="683568" y="1276400"/>
            <a:ext cx="3456384" cy="840765"/>
          </a:xfrm>
          <a:prstGeom prst="rect">
            <a:avLst/>
          </a:prstGeom>
        </p:spPr>
      </p:pic>
      <p:sp>
        <p:nvSpPr>
          <p:cNvPr id="6" name="文本框 5"/>
          <p:cNvSpPr txBox="1"/>
          <p:nvPr/>
        </p:nvSpPr>
        <p:spPr>
          <a:xfrm>
            <a:off x="611560" y="916360"/>
            <a:ext cx="3744416" cy="369332"/>
          </a:xfrm>
          <a:prstGeom prst="rect">
            <a:avLst/>
          </a:prstGeom>
          <a:noFill/>
        </p:spPr>
        <p:txBody>
          <a:bodyPr wrap="square" rtlCol="0">
            <a:spAutoFit/>
          </a:bodyPr>
          <a:lstStyle/>
          <a:p>
            <a:r>
              <a:rPr lang="en-US" dirty="0" smtClean="0">
                <a:latin typeface="Arial"/>
                <a:ea typeface="微软雅黑" panose="020B0503020204020204" pitchFamily="34" charset="-122"/>
              </a:rPr>
              <a:t>2U enclosure supporting 25 disks</a:t>
            </a:r>
            <a:endParaRPr lang="en-US" dirty="0">
              <a:latin typeface="Arial"/>
              <a:ea typeface="微软雅黑" panose="020B0503020204020204" pitchFamily="34" charset="-122"/>
            </a:endParaRPr>
          </a:p>
        </p:txBody>
      </p:sp>
      <p:sp>
        <p:nvSpPr>
          <p:cNvPr id="7" name="文本框 6"/>
          <p:cNvSpPr txBox="1"/>
          <p:nvPr/>
        </p:nvSpPr>
        <p:spPr>
          <a:xfrm>
            <a:off x="611560" y="2275220"/>
            <a:ext cx="3600400" cy="369332"/>
          </a:xfrm>
          <a:prstGeom prst="rect">
            <a:avLst/>
          </a:prstGeom>
          <a:noFill/>
        </p:spPr>
        <p:txBody>
          <a:bodyPr wrap="square" rtlCol="0">
            <a:spAutoFit/>
          </a:bodyPr>
          <a:lstStyle/>
          <a:p>
            <a:r>
              <a:rPr lang="en-US" altLang="zh-CN" dirty="0" smtClean="0">
                <a:latin typeface="Arial"/>
                <a:ea typeface="微软雅黑" panose="020B0503020204020204" pitchFamily="34" charset="-122"/>
              </a:rPr>
              <a:t>4U enclosure supporting 24 disks</a:t>
            </a:r>
            <a:endParaRPr lang="en-US" altLang="zh-CN" dirty="0">
              <a:latin typeface="Arial"/>
              <a:ea typeface="微软雅黑" panose="020B0503020204020204" pitchFamily="34" charset="-122"/>
            </a:endParaRPr>
          </a:p>
        </p:txBody>
      </p:sp>
      <p:sp>
        <p:nvSpPr>
          <p:cNvPr id="14" name="文本框 13"/>
          <p:cNvSpPr txBox="1"/>
          <p:nvPr/>
        </p:nvSpPr>
        <p:spPr>
          <a:xfrm>
            <a:off x="4211960" y="4158461"/>
            <a:ext cx="4644008" cy="646331"/>
          </a:xfrm>
          <a:prstGeom prst="rect">
            <a:avLst/>
          </a:prstGeom>
          <a:noFill/>
        </p:spPr>
        <p:txBody>
          <a:bodyPr wrap="square" rtlCol="0">
            <a:spAutoFit/>
          </a:bodyPr>
          <a:lstStyle/>
          <a:p>
            <a:r>
              <a:rPr lang="en-US" altLang="zh-CN" sz="1200" dirty="0" smtClean="0">
                <a:latin typeface="Arial"/>
                <a:ea typeface="微软雅黑" panose="020B0503020204020204" pitchFamily="34" charset="-122"/>
              </a:rPr>
              <a:t>Each ring supports cascading of up to 8 disk enclosures. 2200 V3 supports two rings and cascading of 11 disk enclosures at most (meaning 300 disks can be supported).</a:t>
            </a:r>
            <a:endParaRPr lang="en-US" sz="1200" dirty="0">
              <a:latin typeface="Arial"/>
              <a:ea typeface="微软雅黑" panose="020B0503020204020204" pitchFamily="34" charset="-122"/>
            </a:endParaRPr>
          </a:p>
        </p:txBody>
      </p:sp>
      <p:pic>
        <p:nvPicPr>
          <p:cNvPr id="15" name="图片 14"/>
          <p:cNvPicPr>
            <a:picLocks noChangeAspect="1"/>
          </p:cNvPicPr>
          <p:nvPr/>
        </p:nvPicPr>
        <p:blipFill>
          <a:blip r:embed="rId5" cstate="print"/>
          <a:stretch>
            <a:fillRect/>
          </a:stretch>
        </p:blipFill>
        <p:spPr>
          <a:xfrm>
            <a:off x="4788024" y="772344"/>
            <a:ext cx="3456384" cy="3453587"/>
          </a:xfrm>
          <a:prstGeom prst="rect">
            <a:avLst/>
          </a:prstGeom>
        </p:spPr>
      </p:pic>
    </p:spTree>
    <p:extLst>
      <p:ext uri="{BB962C8B-B14F-4D97-AF65-F5344CB8AC3E}">
        <p14:creationId xmlns:p14="http://schemas.microsoft.com/office/powerpoint/2010/main" val="3739654833"/>
      </p:ext>
    </p:extLst>
  </p:cSld>
  <p:clrMapOvr>
    <a:masterClrMapping/>
  </p:clrMapOvr>
  <p:transition advClick="0" advTm="8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30832" y="124272"/>
            <a:ext cx="8229600" cy="504056"/>
          </a:xfrm>
          <a:prstGeom prst="rect">
            <a:avLst/>
          </a:prstGeom>
        </p:spPr>
        <p:txBody>
          <a:bodyPr>
            <a:normAutofit/>
          </a:bodyPr>
          <a:lstStyle/>
          <a:p>
            <a:pPr algn="l"/>
            <a:r>
              <a:rPr lang="en-US" altLang="zh-CN" sz="2600" b="1" dirty="0" smtClean="0">
                <a:solidFill>
                  <a:srgbClr val="0076B0"/>
                </a:solidFill>
                <a:latin typeface="Arial"/>
                <a:ea typeface="微软雅黑"/>
                <a:sym typeface="Arial"/>
              </a:rPr>
              <a:t>Contents</a:t>
            </a:r>
            <a:endParaRPr lang="zh-CN" altLang="en-US" sz="2600" b="1" dirty="0">
              <a:solidFill>
                <a:srgbClr val="0076B0"/>
              </a:solidFill>
              <a:latin typeface="Arial"/>
              <a:ea typeface="微软雅黑"/>
              <a:sym typeface="Arial"/>
            </a:endParaRPr>
          </a:p>
        </p:txBody>
      </p:sp>
      <p:pic>
        <p:nvPicPr>
          <p:cNvPr id="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0515" y="2572544"/>
            <a:ext cx="5035426" cy="696948"/>
          </a:xfrm>
          <a:prstGeom prst="rect">
            <a:avLst/>
          </a:prstGeom>
          <a:noFill/>
        </p:spPr>
      </p:pic>
      <p:sp>
        <p:nvSpPr>
          <p:cNvPr id="17" name="矩形 16"/>
          <p:cNvSpPr/>
          <p:nvPr/>
        </p:nvSpPr>
        <p:spPr>
          <a:xfrm>
            <a:off x="2326535" y="2695069"/>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2</a:t>
            </a:r>
            <a:endParaRPr lang="zh-CN" altLang="en-US" sz="2800" dirty="0">
              <a:solidFill>
                <a:schemeClr val="bg1"/>
              </a:solidFill>
              <a:latin typeface="Arial"/>
              <a:ea typeface="微软雅黑"/>
              <a:sym typeface="Arial"/>
            </a:endParaRPr>
          </a:p>
        </p:txBody>
      </p:sp>
      <p:sp>
        <p:nvSpPr>
          <p:cNvPr id="15" name="TextBox 14"/>
          <p:cNvSpPr txBox="1"/>
          <p:nvPr/>
        </p:nvSpPr>
        <p:spPr>
          <a:xfrm>
            <a:off x="2987824" y="2679454"/>
            <a:ext cx="3882361" cy="338554"/>
          </a:xfrm>
          <a:prstGeom prst="rect">
            <a:avLst/>
          </a:prstGeom>
          <a:noFill/>
        </p:spPr>
        <p:txBody>
          <a:bodyPr wrap="square" rtlCol="0">
            <a:spAutoFit/>
          </a:bodyPr>
          <a:lstStyle/>
          <a:p>
            <a:r>
              <a:rPr lang="en-US" altLang="zh-CN" sz="1600" dirty="0" smtClean="0">
                <a:solidFill>
                  <a:schemeClr val="bg1">
                    <a:lumMod val="95000"/>
                  </a:schemeClr>
                </a:solidFill>
                <a:latin typeface="Arial"/>
                <a:ea typeface="微软雅黑"/>
                <a:sym typeface="Arial"/>
              </a:rPr>
              <a:t>Quotation guide</a:t>
            </a:r>
            <a:endParaRPr lang="zh-CN" altLang="en-US" sz="1600" dirty="0" smtClean="0">
              <a:solidFill>
                <a:schemeClr val="bg1">
                  <a:lumMod val="95000"/>
                </a:schemeClr>
              </a:solidFill>
              <a:latin typeface="Arial"/>
              <a:ea typeface="微软雅黑"/>
              <a:sym typeface="Arial"/>
            </a:endParaRPr>
          </a:p>
        </p:txBody>
      </p:sp>
      <p:pic>
        <p:nvPicPr>
          <p:cNvPr id="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63687" y="1348408"/>
            <a:ext cx="4962481" cy="698450"/>
          </a:xfrm>
          <a:prstGeom prst="rect">
            <a:avLst/>
          </a:prstGeom>
          <a:noFill/>
        </p:spPr>
      </p:pic>
      <p:sp>
        <p:nvSpPr>
          <p:cNvPr id="23" name="矩形 22"/>
          <p:cNvSpPr/>
          <p:nvPr/>
        </p:nvSpPr>
        <p:spPr>
          <a:xfrm>
            <a:off x="2344842" y="1470794"/>
            <a:ext cx="361021" cy="523220"/>
          </a:xfrm>
          <a:prstGeom prst="rect">
            <a:avLst/>
          </a:prstGeom>
        </p:spPr>
        <p:txBody>
          <a:bodyPr wrap="square">
            <a:spAutoFit/>
          </a:bodyPr>
          <a:lstStyle/>
          <a:p>
            <a:r>
              <a:rPr lang="en-US" altLang="zh-CN" sz="2800" dirty="0" smtClean="0">
                <a:solidFill>
                  <a:schemeClr val="bg1"/>
                </a:solidFill>
                <a:latin typeface="Arial"/>
                <a:ea typeface="微软雅黑"/>
                <a:sym typeface="Arial"/>
              </a:rPr>
              <a:t>1</a:t>
            </a:r>
            <a:endParaRPr lang="zh-CN" altLang="en-US" sz="2800" dirty="0">
              <a:solidFill>
                <a:schemeClr val="bg1"/>
              </a:solidFill>
              <a:latin typeface="Arial"/>
              <a:ea typeface="微软雅黑"/>
              <a:sym typeface="Arial"/>
            </a:endParaRPr>
          </a:p>
        </p:txBody>
      </p:sp>
      <p:sp>
        <p:nvSpPr>
          <p:cNvPr id="25" name="TextBox 9"/>
          <p:cNvSpPr txBox="1"/>
          <p:nvPr/>
        </p:nvSpPr>
        <p:spPr>
          <a:xfrm>
            <a:off x="2810248" y="1555569"/>
            <a:ext cx="4680520" cy="307777"/>
          </a:xfrm>
          <a:prstGeom prst="rect">
            <a:avLst/>
          </a:prstGeom>
          <a:noFill/>
        </p:spPr>
        <p:txBody>
          <a:bodyPr wrap="square" rtlCol="0">
            <a:spAutoFit/>
          </a:bodyPr>
          <a:lstStyle/>
          <a:p>
            <a:r>
              <a:rPr lang="en-US" altLang="zh-CN" sz="1400" dirty="0" smtClean="0">
                <a:solidFill>
                  <a:schemeClr val="bg1">
                    <a:lumMod val="95000"/>
                  </a:schemeClr>
                </a:solidFill>
                <a:latin typeface="Arial"/>
                <a:ea typeface="微软雅黑"/>
                <a:sym typeface="Arial"/>
              </a:rPr>
              <a:t>OceanStor 2200 V3  and 2600 V3 Introduction</a:t>
            </a:r>
            <a:endParaRPr lang="zh-CN" altLang="en-US" sz="1400" dirty="0">
              <a:solidFill>
                <a:schemeClr val="bg1">
                  <a:lumMod val="95000"/>
                </a:schemeClr>
              </a:solidFill>
              <a:latin typeface="Arial"/>
              <a:ea typeface="微软雅黑"/>
              <a:sym typeface="Arial"/>
            </a:endParaRPr>
          </a:p>
        </p:txBody>
      </p:sp>
    </p:spTree>
    <p:extLst>
      <p:ext uri="{BB962C8B-B14F-4D97-AF65-F5344CB8AC3E}">
        <p14:creationId xmlns:p14="http://schemas.microsoft.com/office/powerpoint/2010/main" val="3377162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sz="2200" b="1" dirty="0" smtClean="0">
                <a:solidFill>
                  <a:srgbClr val="0076B0"/>
                </a:solidFill>
                <a:latin typeface="Arial"/>
                <a:ea typeface="微软雅黑" pitchFamily="34" charset="-122"/>
                <a:sym typeface="Arial"/>
              </a:rPr>
              <a:t>Quotation tool-SCT</a:t>
            </a:r>
            <a:endParaRPr lang="zh-CN" altLang="en-US" dirty="0"/>
          </a:p>
        </p:txBody>
      </p:sp>
      <p:sp>
        <p:nvSpPr>
          <p:cNvPr id="3" name="TextBox 48"/>
          <p:cNvSpPr txBox="1"/>
          <p:nvPr/>
        </p:nvSpPr>
        <p:spPr>
          <a:xfrm>
            <a:off x="827584" y="772344"/>
            <a:ext cx="8136904" cy="369332"/>
          </a:xfrm>
          <a:prstGeom prst="rect">
            <a:avLst/>
          </a:prstGeom>
          <a:noFill/>
        </p:spPr>
        <p:txBody>
          <a:bodyPr wrap="square" rtlCol="0">
            <a:spAutoFit/>
          </a:bodyPr>
          <a:lstStyle/>
          <a:p>
            <a:r>
              <a:rPr lang="en-US" altLang="zh-CN" dirty="0" smtClean="0"/>
              <a:t>Quotation website: </a:t>
            </a:r>
            <a:r>
              <a:rPr lang="en-US" altLang="zh-CN" dirty="0" smtClean="0">
                <a:hlinkClick r:id="rId2"/>
              </a:rPr>
              <a:t>http://unistar.huawei.com/sct/login!loginChoose.action</a:t>
            </a:r>
            <a:endParaRPr lang="en-US" altLang="zh-CN" dirty="0" smtClean="0"/>
          </a:p>
        </p:txBody>
      </p:sp>
      <p:pic>
        <p:nvPicPr>
          <p:cNvPr id="4" name="Picture 15" descr="箭头第4P"/>
          <p:cNvPicPr>
            <a:picLocks noChangeAspect="1" noChangeArrowheads="1"/>
          </p:cNvPicPr>
          <p:nvPr/>
        </p:nvPicPr>
        <p:blipFill>
          <a:blip r:embed="rId3" cstate="print"/>
          <a:srcRect/>
          <a:stretch>
            <a:fillRect/>
          </a:stretch>
        </p:blipFill>
        <p:spPr bwMode="auto">
          <a:xfrm rot="5400000">
            <a:off x="2051720" y="981019"/>
            <a:ext cx="1224136" cy="518754"/>
          </a:xfrm>
          <a:prstGeom prst="rect">
            <a:avLst/>
          </a:prstGeom>
          <a:noFill/>
          <a:ln w="9525">
            <a:noFill/>
            <a:miter lim="800000"/>
            <a:headEnd/>
            <a:tailEnd/>
          </a:ln>
        </p:spPr>
      </p:pic>
      <p:sp>
        <p:nvSpPr>
          <p:cNvPr id="5" name="TextBox 48"/>
          <p:cNvSpPr txBox="1"/>
          <p:nvPr/>
        </p:nvSpPr>
        <p:spPr>
          <a:xfrm>
            <a:off x="827584" y="1710189"/>
            <a:ext cx="5472608" cy="369332"/>
          </a:xfrm>
          <a:prstGeom prst="rect">
            <a:avLst/>
          </a:prstGeom>
          <a:noFill/>
        </p:spPr>
        <p:txBody>
          <a:bodyPr wrap="square" rtlCol="0">
            <a:spAutoFit/>
          </a:bodyPr>
          <a:lstStyle/>
          <a:p>
            <a:r>
              <a:rPr lang="en-US" altLang="zh-CN" dirty="0" smtClean="0"/>
              <a:t>Choose the region/country and register, login</a:t>
            </a:r>
          </a:p>
        </p:txBody>
      </p:sp>
      <p:pic>
        <p:nvPicPr>
          <p:cNvPr id="6" name="图片 5"/>
          <p:cNvPicPr>
            <a:picLocks noChangeAspect="1"/>
          </p:cNvPicPr>
          <p:nvPr/>
        </p:nvPicPr>
        <p:blipFill>
          <a:blip r:embed="rId4"/>
          <a:stretch>
            <a:fillRect/>
          </a:stretch>
        </p:blipFill>
        <p:spPr>
          <a:xfrm>
            <a:off x="5148064" y="1093311"/>
            <a:ext cx="2917329" cy="1407225"/>
          </a:xfrm>
          <a:prstGeom prst="rect">
            <a:avLst/>
          </a:prstGeom>
        </p:spPr>
      </p:pic>
      <p:pic>
        <p:nvPicPr>
          <p:cNvPr id="7" name="Picture 15" descr="箭头第4P"/>
          <p:cNvPicPr>
            <a:picLocks noChangeAspect="1" noChangeArrowheads="1"/>
          </p:cNvPicPr>
          <p:nvPr/>
        </p:nvPicPr>
        <p:blipFill>
          <a:blip r:embed="rId3" cstate="print"/>
          <a:srcRect/>
          <a:stretch>
            <a:fillRect/>
          </a:stretch>
        </p:blipFill>
        <p:spPr bwMode="auto">
          <a:xfrm rot="5400000">
            <a:off x="2099719" y="1876473"/>
            <a:ext cx="1142836" cy="518754"/>
          </a:xfrm>
          <a:prstGeom prst="rect">
            <a:avLst/>
          </a:prstGeom>
          <a:noFill/>
          <a:ln w="9525">
            <a:noFill/>
            <a:miter lim="800000"/>
            <a:headEnd/>
            <a:tailEnd/>
          </a:ln>
        </p:spPr>
      </p:pic>
      <p:sp>
        <p:nvSpPr>
          <p:cNvPr id="8" name="TextBox 48"/>
          <p:cNvSpPr txBox="1"/>
          <p:nvPr/>
        </p:nvSpPr>
        <p:spPr>
          <a:xfrm>
            <a:off x="827584" y="2572544"/>
            <a:ext cx="5472608" cy="369332"/>
          </a:xfrm>
          <a:prstGeom prst="rect">
            <a:avLst/>
          </a:prstGeom>
          <a:noFill/>
        </p:spPr>
        <p:txBody>
          <a:bodyPr wrap="square" rtlCol="0">
            <a:spAutoFit/>
          </a:bodyPr>
          <a:lstStyle/>
          <a:p>
            <a:r>
              <a:rPr lang="en-US" altLang="zh-CN" dirty="0" smtClean="0"/>
              <a:t>Choose the product and add to cart</a:t>
            </a:r>
          </a:p>
        </p:txBody>
      </p:sp>
      <p:pic>
        <p:nvPicPr>
          <p:cNvPr id="9" name="图片 8"/>
          <p:cNvPicPr>
            <a:picLocks noChangeAspect="1"/>
          </p:cNvPicPr>
          <p:nvPr/>
        </p:nvPicPr>
        <p:blipFill>
          <a:blip r:embed="rId5"/>
          <a:stretch>
            <a:fillRect/>
          </a:stretch>
        </p:blipFill>
        <p:spPr>
          <a:xfrm>
            <a:off x="4427984" y="2659067"/>
            <a:ext cx="2075136" cy="714673"/>
          </a:xfrm>
          <a:prstGeom prst="rect">
            <a:avLst/>
          </a:prstGeom>
        </p:spPr>
      </p:pic>
      <p:pic>
        <p:nvPicPr>
          <p:cNvPr id="10" name="Picture 15" descr="箭头第4P"/>
          <p:cNvPicPr>
            <a:picLocks noChangeAspect="1" noChangeArrowheads="1"/>
          </p:cNvPicPr>
          <p:nvPr/>
        </p:nvPicPr>
        <p:blipFill>
          <a:blip r:embed="rId3" cstate="print"/>
          <a:srcRect/>
          <a:stretch>
            <a:fillRect/>
          </a:stretch>
        </p:blipFill>
        <p:spPr bwMode="auto">
          <a:xfrm rot="5400000">
            <a:off x="2135723" y="2776573"/>
            <a:ext cx="1070828" cy="518754"/>
          </a:xfrm>
          <a:prstGeom prst="rect">
            <a:avLst/>
          </a:prstGeom>
          <a:noFill/>
          <a:ln w="9525">
            <a:noFill/>
            <a:miter lim="800000"/>
            <a:headEnd/>
            <a:tailEnd/>
          </a:ln>
        </p:spPr>
      </p:pic>
      <p:sp>
        <p:nvSpPr>
          <p:cNvPr id="11" name="TextBox 48"/>
          <p:cNvSpPr txBox="1"/>
          <p:nvPr/>
        </p:nvSpPr>
        <p:spPr>
          <a:xfrm>
            <a:off x="827584" y="3436640"/>
            <a:ext cx="5472608" cy="369332"/>
          </a:xfrm>
          <a:prstGeom prst="rect">
            <a:avLst/>
          </a:prstGeom>
          <a:noFill/>
        </p:spPr>
        <p:txBody>
          <a:bodyPr wrap="square" rtlCol="0">
            <a:spAutoFit/>
          </a:bodyPr>
          <a:lstStyle/>
          <a:p>
            <a:r>
              <a:rPr lang="en-US" altLang="zh-CN" dirty="0" smtClean="0"/>
              <a:t>Choose the product in the cart, then do the quotation</a:t>
            </a:r>
          </a:p>
        </p:txBody>
      </p:sp>
      <p:pic>
        <p:nvPicPr>
          <p:cNvPr id="12" name="图片 11"/>
          <p:cNvPicPr>
            <a:picLocks noChangeAspect="1"/>
          </p:cNvPicPr>
          <p:nvPr/>
        </p:nvPicPr>
        <p:blipFill>
          <a:blip r:embed="rId6"/>
          <a:stretch>
            <a:fillRect/>
          </a:stretch>
        </p:blipFill>
        <p:spPr>
          <a:xfrm>
            <a:off x="3634705" y="4012704"/>
            <a:ext cx="3457575" cy="638175"/>
          </a:xfrm>
          <a:prstGeom prst="rect">
            <a:avLst/>
          </a:prstGeom>
        </p:spPr>
      </p:pic>
      <p:pic>
        <p:nvPicPr>
          <p:cNvPr id="13" name="Picture 15" descr="箭头第4P"/>
          <p:cNvPicPr>
            <a:picLocks noChangeAspect="1" noChangeArrowheads="1"/>
          </p:cNvPicPr>
          <p:nvPr/>
        </p:nvPicPr>
        <p:blipFill>
          <a:blip r:embed="rId3" cstate="print"/>
          <a:srcRect/>
          <a:stretch>
            <a:fillRect/>
          </a:stretch>
        </p:blipFill>
        <p:spPr bwMode="auto">
          <a:xfrm rot="5400000">
            <a:off x="2131077" y="3573308"/>
            <a:ext cx="1080120" cy="518754"/>
          </a:xfrm>
          <a:prstGeom prst="rect">
            <a:avLst/>
          </a:prstGeom>
          <a:noFill/>
          <a:ln w="9525">
            <a:noFill/>
            <a:miter lim="800000"/>
            <a:headEnd/>
            <a:tailEnd/>
          </a:ln>
        </p:spPr>
      </p:pic>
      <p:sp>
        <p:nvSpPr>
          <p:cNvPr id="14" name="TextBox 48"/>
          <p:cNvSpPr txBox="1"/>
          <p:nvPr/>
        </p:nvSpPr>
        <p:spPr>
          <a:xfrm>
            <a:off x="827584" y="4219436"/>
            <a:ext cx="5472608" cy="369332"/>
          </a:xfrm>
          <a:prstGeom prst="rect">
            <a:avLst/>
          </a:prstGeom>
          <a:noFill/>
        </p:spPr>
        <p:txBody>
          <a:bodyPr wrap="square" rtlCol="0">
            <a:spAutoFit/>
          </a:bodyPr>
          <a:lstStyle/>
          <a:p>
            <a:r>
              <a:rPr lang="en-US" altLang="zh-CN" dirty="0" smtClean="0"/>
              <a:t>Set the Project Basic info</a:t>
            </a:r>
          </a:p>
        </p:txBody>
      </p:sp>
      <p:sp>
        <p:nvSpPr>
          <p:cNvPr id="15" name="矩形 14"/>
          <p:cNvSpPr/>
          <p:nvPr/>
        </p:nvSpPr>
        <p:spPr>
          <a:xfrm>
            <a:off x="7524328" y="-19744"/>
            <a:ext cx="792088" cy="26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900" dirty="0" smtClean="0"/>
              <a:t>SCT</a:t>
            </a:r>
            <a:endParaRPr lang="zh-CN" altLang="en-US" sz="900" dirty="0"/>
          </a:p>
        </p:txBody>
      </p:sp>
      <p:sp>
        <p:nvSpPr>
          <p:cNvPr id="16" name="矩形 15"/>
          <p:cNvSpPr/>
          <p:nvPr/>
        </p:nvSpPr>
        <p:spPr>
          <a:xfrm>
            <a:off x="8316416" y="-19744"/>
            <a:ext cx="792088" cy="268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100" dirty="0" err="1" smtClean="0"/>
              <a:t>eDesigner</a:t>
            </a:r>
            <a:endParaRPr lang="zh-CN" altLang="en-US" sz="1100" dirty="0"/>
          </a:p>
        </p:txBody>
      </p:sp>
    </p:spTree>
    <p:extLst>
      <p:ext uri="{BB962C8B-B14F-4D97-AF65-F5344CB8AC3E}">
        <p14:creationId xmlns:p14="http://schemas.microsoft.com/office/powerpoint/2010/main" val="3406992060"/>
      </p:ext>
    </p:extLst>
  </p:cSld>
  <p:clrMapOvr>
    <a:masterClrMapping/>
  </p:clrMapOvr>
  <p:transition advClick="0" advTm="8000">
    <p:fade/>
  </p:transition>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 IT Product Line 16_9 en">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 IT Product Line 16_9 en" id="{72158BF2-FB96-458B-ADCE-2B2B5030CEA8}" vid="{D10FF98A-F6F4-426A-830E-62EF1D2C5A4C}"/>
    </a:ext>
  </a:extLst>
</a:theme>
</file>

<file path=ppt/theme/theme3.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 IT Product Line 16_9 en" id="{72158BF2-FB96-458B-ADCE-2B2B5030CEA8}" vid="{8E4B273A-D2FD-4294-9F9F-8987655357DD}"/>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29064</TotalTime>
  <Words>2247</Words>
  <Application>Microsoft Office PowerPoint</Application>
  <PresentationFormat>自定义</PresentationFormat>
  <Paragraphs>273</Paragraphs>
  <Slides>19</Slides>
  <Notes>14</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19</vt:i4>
      </vt:variant>
    </vt:vector>
  </HeadingPairs>
  <TitlesOfParts>
    <vt:vector size="33" baseType="lpstr">
      <vt:lpstr>MS PGothic</vt:lpstr>
      <vt:lpstr>MS PGothic</vt:lpstr>
      <vt:lpstr>黑体</vt:lpstr>
      <vt:lpstr>华文细黑</vt:lpstr>
      <vt:lpstr>宋体</vt:lpstr>
      <vt:lpstr>微软雅黑</vt:lpstr>
      <vt:lpstr>Arial</vt:lpstr>
      <vt:lpstr>Calibri</vt:lpstr>
      <vt:lpstr>FrutigerNext LT Medium</vt:lpstr>
      <vt:lpstr>Wingdings</vt:lpstr>
      <vt:lpstr>1_Office 主题</vt:lpstr>
      <vt:lpstr>PPT Template - IT Product Line 16_9 en</vt:lpstr>
      <vt:lpstr>2_自定义设计方案</vt:lpstr>
      <vt:lpstr>自定义设计方案</vt:lpstr>
      <vt:lpstr>PowerPoint 演示文稿</vt:lpstr>
      <vt:lpstr>Contents</vt:lpstr>
      <vt:lpstr>PowerPoint 演示文稿</vt:lpstr>
      <vt:lpstr>PowerPoint 演示文稿</vt:lpstr>
      <vt:lpstr>PowerPoint 演示文稿</vt:lpstr>
      <vt:lpstr>PowerPoint 演示文稿</vt:lpstr>
      <vt:lpstr>PowerPoint 演示文稿</vt:lpstr>
      <vt:lpstr>Contents</vt:lpstr>
      <vt:lpstr>Quotation tool-SCT</vt:lpstr>
      <vt:lpstr>Quotation Items and steps</vt:lpstr>
      <vt:lpstr>PowerPoint 演示文稿</vt:lpstr>
      <vt:lpstr>Precautions on Interface Modules</vt:lpstr>
      <vt:lpstr>Precautions on Software and Value-added Features </vt:lpstr>
      <vt:lpstr>Service Quotation Strategy: Engineering Installation + Hardware Maintenance + Software Maintenance (Mandatory)</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dc:creator>
  <cp:lastModifiedBy>Gaojunxia</cp:lastModifiedBy>
  <cp:revision>816</cp:revision>
  <dcterms:created xsi:type="dcterms:W3CDTF">2014-05-29T13:04:29Z</dcterms:created>
  <dcterms:modified xsi:type="dcterms:W3CDTF">2018-07-06T01:52:12Z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(4)pEkvyk7zG+FjKNds/BsC2lzTQ4d3eJhca0symHw2NWbzSqT8jRr6npH3XZdUOxdDjZyYOlP/_x000d_
Aa0G0JklgL8M/e5tEdq/VD/jZAbP/VBK3ry5RjPkmck5hgbNWXNvwBhNGZT4lqNuai6wPEED_x000d_
ZhlI0yk+UQ198I+gLl89jqftUiH+J21QaIYTVMDmvDE0TkyhP/Bopd2YO2g79fH1MQQ071EC_x000d_
28HvLCYB8w9bi/mHt+</vt:lpwstr>
  </property>
  <property fmtid="{D5CDD505-2E9C-101B-9397-08002B2CF9AE}" pid="3" name="_new_ms_pID_725431">
    <vt:lpwstr>t7sqsQP18pc08C10d7vi++RAQrGLkBSb4SUuWim0zQA4L/QvEhI8Po_x000d_
gSCBop+2N321RcoyCMNVmJy7r+KiSLWZ1gRPgotkn9/Q3OXgaxjY4ouaEMjPIJJjUvy1hyip_x000d_
a4xhYNVmHT6EPIBUTBJGx8vO+uXdsxCRkMv1kzMpPlnGZ/Cm8Y+4Ra+uhmwwsOgG8QFmvzS4_x000d_
f06JO+4RUWsafmUiYyYD47C5WNgfn4Arljqb</vt:lpwstr>
  </property>
  <property fmtid="{D5CDD505-2E9C-101B-9397-08002B2CF9AE}" pid="4" name="_new_ms_pID_725432">
    <vt:lpwstr>4BcFmE0rmSEwjKSZuwfjvM5QKjdVBMRgn8wX_x000d_
5W60+pKaqop2CY8z2hin7t4bpsCpKAGsI8rdw7Gxgn4adtZZp/J9Lctdoga+NBus3naFUXfV_x000d_
k6eIEk6n8lp4UhekgfcUL0pxBor7aDOLRoJphgMjJJNINaNgCxE1t7nqybLKXZn+V5UY+v1S_x000d_
UaDJi7AsbQabIUQEE2LK6+BZwI5nH5YTZ4VFKJ2k+2l3Is/QsTsQnO</vt:lpwstr>
  </property>
  <property fmtid="{D5CDD505-2E9C-101B-9397-08002B2CF9AE}" pid="5" name="_new_ms_pID_72543_00">
    <vt:lpwstr>_new_ms_pID_72543</vt:lpwstr>
  </property>
  <property fmtid="{D5CDD505-2E9C-101B-9397-08002B2CF9AE}" pid="6" name="_new_ms_pID_725431_00">
    <vt:lpwstr>_new_ms_pID_725431</vt:lpwstr>
  </property>
  <property fmtid="{D5CDD505-2E9C-101B-9397-08002B2CF9AE}" pid="7" name="_new_ms_pID_725432_00">
    <vt:lpwstr>_new_ms_pID_725432</vt:lpwstr>
  </property>
  <property fmtid="{D5CDD505-2E9C-101B-9397-08002B2CF9AE}" pid="8" name="_new_ms_pID_725433">
    <vt:lpwstr>tdSm1WPcmCFOx1nlLF_x000d_
CZJp63GsuEwocwRjtRMvlRboDjg=</vt:lpwstr>
  </property>
  <property fmtid="{D5CDD505-2E9C-101B-9397-08002B2CF9AE}" pid="9" name="_new_ms_pID_725433_00">
    <vt:lpwstr>_new_ms_pID_725433</vt:lpwstr>
  </property>
  <property fmtid="{D5CDD505-2E9C-101B-9397-08002B2CF9AE}" pid="10" name="_2015_ms_pID_725343">
    <vt:lpwstr>(3)JX4RPE5Ll84fkdnBvleCDKlyaRDhhYn0JQ/R4TQvTG2HLvsqcI80fouAKXwDNlDlj/wSzfRt
kiTfyN+rW10p1h8bMms6rOt4b7MBKiPb8NEEPTBIf7Xgyfb5DyqEwPiQ16WTQA6+TDsFyCT3
ms4ddmE1Mh14JQLMiWywtvObeJtHTQuVRuWr9sTLnslO0mF3Ogh+vwxrV5PKlQOFncGro+E7
0jBjK0sI5QNqCwx40E</vt:lpwstr>
  </property>
  <property fmtid="{D5CDD505-2E9C-101B-9397-08002B2CF9AE}" pid="11" name="_2015_ms_pID_725343_00">
    <vt:lpwstr>_2015_ms_pID_725343</vt:lpwstr>
  </property>
  <property fmtid="{D5CDD505-2E9C-101B-9397-08002B2CF9AE}" pid="12" name="_2015_ms_pID_7253431">
    <vt:lpwstr>OPtSfxz2tx6ak8JxVbWV+B4TiAuucUyMNm4iDYwtIw7D7gmGQBGMtJ
s1RiCw7BrbYqnYDnl522vfdBzCtrJcsJXEZ/+4uFL+giwiwhrvRgYTxQ/sANNq7rv2A++/H0
EAZzxAJne4dG7I/IKt2CK/GciAsqMlFtxhQzmXBxma2l1dvZI5lhqvk87v3rpcavnw0Ryn00
uCCfTv2l3ZloaU9l2DEJVZQB68YmjtvaFDDn</vt:lpwstr>
  </property>
  <property fmtid="{D5CDD505-2E9C-101B-9397-08002B2CF9AE}" pid="13" name="_2015_ms_pID_7253431_00">
    <vt:lpwstr>_2015_ms_pID_7253431</vt:lpwstr>
  </property>
  <property fmtid="{D5CDD505-2E9C-101B-9397-08002B2CF9AE}" pid="14" name="_2015_ms_pID_7253432">
    <vt:lpwstr>VALyLJGnYCc3J4Kzo4RJF3TVmwwpzCKn7SYh
ZpEiKDqeof7a3AWT9BksPR88idsTSA==</vt:lpwstr>
  </property>
  <property fmtid="{D5CDD505-2E9C-101B-9397-08002B2CF9AE}" pid="15" name="_2015_ms_pID_7253432_00">
    <vt:lpwstr>_2015_ms_pID_7253432</vt:lpwstr>
  </property>
  <property fmtid="{D5CDD505-2E9C-101B-9397-08002B2CF9AE}" pid="16" name="_readonly">
    <vt:lpwstr/>
  </property>
  <property fmtid="{D5CDD505-2E9C-101B-9397-08002B2CF9AE}" pid="17" name="_change">
    <vt:lpwstr/>
  </property>
  <property fmtid="{D5CDD505-2E9C-101B-9397-08002B2CF9AE}" pid="18" name="_full-control">
    <vt:lpwstr/>
  </property>
  <property fmtid="{D5CDD505-2E9C-101B-9397-08002B2CF9AE}" pid="19" name="sflag">
    <vt:lpwstr>1530840117</vt:lpwstr>
  </property>
</Properties>
</file>