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26"/>
  </p:notesMasterIdLst>
  <p:handoutMasterIdLst>
    <p:handoutMasterId r:id="rId27"/>
  </p:handoutMasterIdLst>
  <p:sldIdLst>
    <p:sldId id="256" r:id="rId4"/>
    <p:sldId id="303" r:id="rId5"/>
    <p:sldId id="452" r:id="rId6"/>
    <p:sldId id="453" r:id="rId7"/>
    <p:sldId id="454" r:id="rId8"/>
    <p:sldId id="424" r:id="rId9"/>
    <p:sldId id="390" r:id="rId10"/>
    <p:sldId id="445" r:id="rId11"/>
    <p:sldId id="446" r:id="rId12"/>
    <p:sldId id="447" r:id="rId13"/>
    <p:sldId id="455" r:id="rId14"/>
    <p:sldId id="456" r:id="rId15"/>
    <p:sldId id="393" r:id="rId16"/>
    <p:sldId id="449" r:id="rId17"/>
    <p:sldId id="443" r:id="rId18"/>
    <p:sldId id="426" r:id="rId19"/>
    <p:sldId id="430" r:id="rId20"/>
    <p:sldId id="431" r:id="rId21"/>
    <p:sldId id="433" r:id="rId22"/>
    <p:sldId id="435" r:id="rId23"/>
    <p:sldId id="439" r:id="rId24"/>
    <p:sldId id="448"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pos="4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huan (AD)" initials="l(" lastIdx="3" clrIdx="0">
    <p:extLst>
      <p:ext uri="{19B8F6BF-5375-455C-9EA6-DF929625EA0E}">
        <p15:presenceInfo xmlns:p15="http://schemas.microsoft.com/office/powerpoint/2012/main" userId="S-1-5-21-147214757-305610072-1517763936-3857397" providerId="AD"/>
      </p:ext>
    </p:extLst>
  </p:cmAuthor>
  <p:cmAuthor id="2" name="Cindy" initials="Cindy"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6B0"/>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6" autoAdjust="0"/>
    <p:restoredTop sz="90615" autoAdjust="0"/>
  </p:normalViewPr>
  <p:slideViewPr>
    <p:cSldViewPr>
      <p:cViewPr varScale="1">
        <p:scale>
          <a:sx n="138" d="100"/>
          <a:sy n="138" d="100"/>
        </p:scale>
        <p:origin x="366" y="114"/>
      </p:cViewPr>
      <p:guideLst>
        <p:guide orient="horz" pos="214"/>
        <p:guide pos="4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A39098-46B2-45E8-B055-DD6999F7172D}" type="datetimeFigureOut">
              <a:rPr lang="en-US" smtClean="0"/>
              <a:t>8/20/2018</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94481-163C-46BA-8270-14EDEE48EDE6}" type="slidenum">
              <a:rPr lang="en-US" smtClean="0"/>
              <a:t>‹#›</a:t>
            </a:fld>
            <a:endParaRPr lang="en-US"/>
          </a:p>
        </p:txBody>
      </p:sp>
    </p:spTree>
    <p:extLst>
      <p:ext uri="{BB962C8B-B14F-4D97-AF65-F5344CB8AC3E}">
        <p14:creationId xmlns:p14="http://schemas.microsoft.com/office/powerpoint/2010/main" val="4225948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A2D3-A27B-4331-9754-699C4829A966}" type="datetimeFigureOut">
              <a:rPr lang="zh-CN" altLang="en-US" smtClean="0">
                <a:latin typeface="Arial" panose="020B0604020202020204" pitchFamily="34" charset="0"/>
              </a:rPr>
              <a:pPr/>
              <a:t>2018/8/20</a:t>
            </a:fld>
            <a:endParaRPr lang="zh-CN" altLang="en-US">
              <a:latin typeface="Arial" panose="020B0604020202020204" pitchFamily="34" charset="0"/>
            </a:endParaRPr>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latin typeface="Arial" panose="020B0604020202020204" pitchFamily="34" charset="0"/>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99504-0CC2-43D9-9E90-BB44AAD5EC79}" type="slidenum">
              <a:rPr lang="zh-CN" altLang="en-US" smtClean="0">
                <a:latin typeface="Arial" panose="020B0604020202020204" pitchFamily="34" charset="0"/>
              </a: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19523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a:t>
            </a:fld>
            <a:endParaRPr lang="zh-CN" altLang="en-US">
              <a:latin typeface="Arial" panose="020B0604020202020204" pitchFamily="34" charset="0"/>
            </a:endParaRPr>
          </a:p>
        </p:txBody>
      </p:sp>
    </p:spTree>
    <p:extLst>
      <p:ext uri="{BB962C8B-B14F-4D97-AF65-F5344CB8AC3E}">
        <p14:creationId xmlns:p14="http://schemas.microsoft.com/office/powerpoint/2010/main" val="405833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10</a:t>
            </a:fld>
            <a:endParaRPr lang="zh-CN" altLang="en-US" dirty="0">
              <a:latin typeface="Arial" panose="020B0604020202020204" pitchFamily="34" charset="0"/>
            </a:endParaRPr>
          </a:p>
        </p:txBody>
      </p:sp>
    </p:spTree>
    <p:extLst>
      <p:ext uri="{BB962C8B-B14F-4D97-AF65-F5344CB8AC3E}">
        <p14:creationId xmlns:p14="http://schemas.microsoft.com/office/powerpoint/2010/main" val="65958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12</a:t>
            </a:fld>
            <a:endParaRPr lang="zh-CN" altLang="en-US">
              <a:latin typeface="Arial" panose="020B0604020202020204" pitchFamily="34" charset="0"/>
            </a:endParaRPr>
          </a:p>
        </p:txBody>
      </p:sp>
    </p:spTree>
    <p:extLst>
      <p:ext uri="{BB962C8B-B14F-4D97-AF65-F5344CB8AC3E}">
        <p14:creationId xmlns:p14="http://schemas.microsoft.com/office/powerpoint/2010/main" val="307677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13</a:t>
            </a:fld>
            <a:endParaRPr lang="zh-CN" altLang="en-US" dirty="0">
              <a:latin typeface="Arial" panose="020B0604020202020204" pitchFamily="34" charset="0"/>
            </a:endParaRPr>
          </a:p>
        </p:txBody>
      </p:sp>
    </p:spTree>
    <p:extLst>
      <p:ext uri="{BB962C8B-B14F-4D97-AF65-F5344CB8AC3E}">
        <p14:creationId xmlns:p14="http://schemas.microsoft.com/office/powerpoint/2010/main" val="346076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14</a:t>
            </a:fld>
            <a:endParaRPr lang="zh-CN" altLang="en-US">
              <a:latin typeface="Arial" panose="020B0604020202020204" pitchFamily="34" charset="0"/>
            </a:endParaRPr>
          </a:p>
        </p:txBody>
      </p:sp>
    </p:spTree>
    <p:extLst>
      <p:ext uri="{BB962C8B-B14F-4D97-AF65-F5344CB8AC3E}">
        <p14:creationId xmlns:p14="http://schemas.microsoft.com/office/powerpoint/2010/main" val="25150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latin typeface="Arial" panose="020B0604020202020204" pitchFamily="34" charset="0"/>
            </a:endParaRPr>
          </a:p>
          <a:p>
            <a:endParaRPr lang="en-US" altLang="zh-CN" dirty="0" smtClean="0">
              <a:latin typeface="Arial" panose="020B0604020202020204" pitchFamily="34" charset="0"/>
            </a:endParaRPr>
          </a:p>
          <a:p>
            <a:endParaRPr lang="en-US" altLang="zh-CN" dirty="0" smtClean="0">
              <a:latin typeface="Arial" panose="020B0604020202020204" pitchFamily="34" charset="0"/>
            </a:endParaRPr>
          </a:p>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15</a:t>
            </a:fld>
            <a:endParaRPr lang="zh-CN" altLang="en-US" dirty="0">
              <a:latin typeface="Arial" panose="020B0604020202020204" pitchFamily="34" charset="0"/>
            </a:endParaRPr>
          </a:p>
        </p:txBody>
      </p:sp>
    </p:spTree>
    <p:extLst>
      <p:ext uri="{BB962C8B-B14F-4D97-AF65-F5344CB8AC3E}">
        <p14:creationId xmlns:p14="http://schemas.microsoft.com/office/powerpoint/2010/main" val="226829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16</a:t>
            </a:fld>
            <a:endParaRPr lang="zh-CN" altLang="en-US">
              <a:latin typeface="Arial" panose="020B0604020202020204" pitchFamily="34" charset="0"/>
            </a:endParaRPr>
          </a:p>
        </p:txBody>
      </p:sp>
    </p:spTree>
    <p:extLst>
      <p:ext uri="{BB962C8B-B14F-4D97-AF65-F5344CB8AC3E}">
        <p14:creationId xmlns:p14="http://schemas.microsoft.com/office/powerpoint/2010/main" val="1973562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17</a:t>
            </a:fld>
            <a:endParaRPr lang="zh-CN" altLang="en-US">
              <a:latin typeface="Arial" panose="020B0604020202020204" pitchFamily="34" charset="0"/>
            </a:endParaRPr>
          </a:p>
        </p:txBody>
      </p:sp>
    </p:spTree>
    <p:extLst>
      <p:ext uri="{BB962C8B-B14F-4D97-AF65-F5344CB8AC3E}">
        <p14:creationId xmlns:p14="http://schemas.microsoft.com/office/powerpoint/2010/main" val="8558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18</a:t>
            </a:fld>
            <a:endParaRPr lang="zh-CN" altLang="en-US">
              <a:latin typeface="Arial" panose="020B0604020202020204" pitchFamily="34" charset="0"/>
            </a:endParaRPr>
          </a:p>
        </p:txBody>
      </p:sp>
    </p:spTree>
    <p:extLst>
      <p:ext uri="{BB962C8B-B14F-4D97-AF65-F5344CB8AC3E}">
        <p14:creationId xmlns:p14="http://schemas.microsoft.com/office/powerpoint/2010/main" val="239962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19</a:t>
            </a:fld>
            <a:endParaRPr lang="zh-CN" altLang="en-US">
              <a:latin typeface="Arial" panose="020B0604020202020204" pitchFamily="34" charset="0"/>
            </a:endParaRPr>
          </a:p>
        </p:txBody>
      </p:sp>
    </p:spTree>
    <p:extLst>
      <p:ext uri="{BB962C8B-B14F-4D97-AF65-F5344CB8AC3E}">
        <p14:creationId xmlns:p14="http://schemas.microsoft.com/office/powerpoint/2010/main" val="178045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20</a:t>
            </a:fld>
            <a:endParaRPr lang="zh-CN" altLang="en-US">
              <a:latin typeface="Arial" panose="020B0604020202020204" pitchFamily="34" charset="0"/>
            </a:endParaRPr>
          </a:p>
        </p:txBody>
      </p:sp>
    </p:spTree>
    <p:extLst>
      <p:ext uri="{BB962C8B-B14F-4D97-AF65-F5344CB8AC3E}">
        <p14:creationId xmlns:p14="http://schemas.microsoft.com/office/powerpoint/2010/main" val="104582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a:t>
            </a:fld>
            <a:endParaRPr lang="zh-CN" altLang="en-US">
              <a:latin typeface="Arial" panose="020B0604020202020204" pitchFamily="34" charset="0"/>
            </a:endParaRPr>
          </a:p>
        </p:txBody>
      </p:sp>
    </p:spTree>
    <p:extLst>
      <p:ext uri="{BB962C8B-B14F-4D97-AF65-F5344CB8AC3E}">
        <p14:creationId xmlns:p14="http://schemas.microsoft.com/office/powerpoint/2010/main" val="2011947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21</a:t>
            </a:fld>
            <a:endParaRPr lang="zh-CN" altLang="en-US">
              <a:latin typeface="Arial" panose="020B0604020202020204" pitchFamily="34" charset="0"/>
            </a:endParaRPr>
          </a:p>
        </p:txBody>
      </p:sp>
    </p:spTree>
    <p:extLst>
      <p:ext uri="{BB962C8B-B14F-4D97-AF65-F5344CB8AC3E}">
        <p14:creationId xmlns:p14="http://schemas.microsoft.com/office/powerpoint/2010/main" val="66495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22</a:t>
            </a:fld>
            <a:endParaRPr lang="zh-CN" altLang="en-US">
              <a:latin typeface="Arial" panose="020B0604020202020204" pitchFamily="34" charset="0"/>
            </a:endParaRPr>
          </a:p>
        </p:txBody>
      </p:sp>
    </p:spTree>
    <p:extLst>
      <p:ext uri="{BB962C8B-B14F-4D97-AF65-F5344CB8AC3E}">
        <p14:creationId xmlns:p14="http://schemas.microsoft.com/office/powerpoint/2010/main" val="395087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3</a:t>
            </a:fld>
            <a:endParaRPr lang="zh-CN" altLang="en-US">
              <a:latin typeface="Arial" panose="020B0604020202020204" pitchFamily="34" charset="0"/>
            </a:endParaRPr>
          </a:p>
        </p:txBody>
      </p:sp>
    </p:spTree>
    <p:extLst>
      <p:ext uri="{BB962C8B-B14F-4D97-AF65-F5344CB8AC3E}">
        <p14:creationId xmlns:p14="http://schemas.microsoft.com/office/powerpoint/2010/main" val="42802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4</a:t>
            </a:fld>
            <a:endParaRPr lang="zh-CN" altLang="en-US">
              <a:latin typeface="Arial" panose="020B0604020202020204" pitchFamily="34" charset="0"/>
            </a:endParaRPr>
          </a:p>
        </p:txBody>
      </p:sp>
    </p:spTree>
    <p:extLst>
      <p:ext uri="{BB962C8B-B14F-4D97-AF65-F5344CB8AC3E}">
        <p14:creationId xmlns:p14="http://schemas.microsoft.com/office/powerpoint/2010/main" val="64483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fld id="{992BBF06-6647-4284-A9CA-95F24CBEF59F}" type="slidenum">
              <a:rPr lang="zh-CN" altLang="en-US" smtClean="0">
                <a:latin typeface="Arial" panose="020B0604020202020204" pitchFamily="34" charset="0"/>
              </a:rPr>
              <a:pPr/>
              <a:t>5</a:t>
            </a:fld>
            <a:endParaRPr lang="zh-CN" altLang="en-US" dirty="0">
              <a:latin typeface="Arial" panose="020B0604020202020204" pitchFamily="34" charset="0"/>
            </a:endParaRPr>
          </a:p>
        </p:txBody>
      </p:sp>
    </p:spTree>
    <p:extLst>
      <p:ext uri="{BB962C8B-B14F-4D97-AF65-F5344CB8AC3E}">
        <p14:creationId xmlns:p14="http://schemas.microsoft.com/office/powerpoint/2010/main" val="223548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6</a:t>
            </a:fld>
            <a:endParaRPr lang="zh-CN" altLang="en-US">
              <a:latin typeface="Arial" panose="020B0604020202020204" pitchFamily="34" charset="0"/>
            </a:endParaRPr>
          </a:p>
        </p:txBody>
      </p:sp>
    </p:spTree>
    <p:extLst>
      <p:ext uri="{BB962C8B-B14F-4D97-AF65-F5344CB8AC3E}">
        <p14:creationId xmlns:p14="http://schemas.microsoft.com/office/powerpoint/2010/main" val="194419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7</a:t>
            </a:fld>
            <a:endParaRPr lang="zh-CN" altLang="en-US" dirty="0">
              <a:latin typeface="Arial" panose="020B0604020202020204" pitchFamily="34" charset="0"/>
            </a:endParaRPr>
          </a:p>
        </p:txBody>
      </p:sp>
    </p:spTree>
    <p:extLst>
      <p:ext uri="{BB962C8B-B14F-4D97-AF65-F5344CB8AC3E}">
        <p14:creationId xmlns:p14="http://schemas.microsoft.com/office/powerpoint/2010/main" val="180175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C2F644C-7C66-45F4-B395-80A11395300A}" type="slidenum">
              <a:rPr lang="zh-CN" altLang="en-US">
                <a:latin typeface="Arial" panose="020B0604020202020204" pitchFamily="34" charset="0"/>
              </a:rPr>
              <a:pPr/>
              <a:t>8</a:t>
            </a:fld>
            <a:endParaRPr lang="en-US" altLang="zh-CN">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239677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9</a:t>
            </a:fld>
            <a:endParaRPr lang="zh-CN" altLang="en-US">
              <a:latin typeface="Arial" panose="020B0604020202020204" pitchFamily="34" charset="0"/>
            </a:endParaRPr>
          </a:p>
        </p:txBody>
      </p:sp>
    </p:spTree>
    <p:extLst>
      <p:ext uri="{BB962C8B-B14F-4D97-AF65-F5344CB8AC3E}">
        <p14:creationId xmlns:p14="http://schemas.microsoft.com/office/powerpoint/2010/main" val="424451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4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2738" y="198901"/>
            <a:ext cx="7632700" cy="653855"/>
          </a:xfrm>
          <a:prstGeom prst="rect">
            <a:avLst/>
          </a:prstGeom>
        </p:spPr>
        <p:txBody>
          <a:bodyPr lIns="91427" tIns="45714" rIns="91427" bIns="45714"/>
          <a:lstStyle>
            <a:lvl1pPr>
              <a:defRPr>
                <a:solidFill>
                  <a:srgbClr val="0080CB"/>
                </a:solidFill>
              </a:defRPr>
            </a:lvl1pPr>
          </a:lstStyle>
          <a:p>
            <a:r>
              <a:rPr lang="zh-CN" altLang="en-US" dirty="0" smtClean="0"/>
              <a:t>单击此处编辑母版标题样式</a:t>
            </a:r>
            <a:endParaRPr lang="en-US" dirty="0"/>
          </a:p>
        </p:txBody>
      </p:sp>
      <p:sp>
        <p:nvSpPr>
          <p:cNvPr id="3" name="内容占位符 2"/>
          <p:cNvSpPr>
            <a:spLocks noGrp="1"/>
          </p:cNvSpPr>
          <p:nvPr>
            <p:ph idx="1"/>
          </p:nvPr>
        </p:nvSpPr>
        <p:spPr>
          <a:xfrm>
            <a:off x="312738" y="752713"/>
            <a:ext cx="7632700" cy="3146602"/>
          </a:xfrm>
          <a:prstGeom prst="rect">
            <a:avLst/>
          </a:prstGeom>
        </p:spPr>
        <p:txBody>
          <a:bodyPr lIns="91427" tIns="45714" rIns="91427" bIns="45714"/>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295968952"/>
      </p:ext>
    </p:extLst>
  </p:cSld>
  <p:clrMapOvr>
    <a:masterClrMapping/>
  </p:clrMapOvr>
  <p:transition advClick="0" advTm="8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2463" y="322765"/>
            <a:ext cx="7745412" cy="65385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2463" y="1231492"/>
            <a:ext cx="7929562" cy="3146602"/>
          </a:xfrm>
          <a:prstGeom prst="rect">
            <a:avLst/>
          </a:prstGeom>
        </p:spPr>
        <p:txBody>
          <a:bodyPr/>
          <a:lstStyle/>
          <a:p>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861"/>
            <a:ext cx="7632700" cy="559511"/>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Tree>
  </p:cSld>
  <p:clrMapOvr>
    <a:masterClrMapping/>
  </p:clrMapOvr>
  <p:transition advClick="0" advTm="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4847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9" descr="Logo"/>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727" y="4524363"/>
            <a:ext cx="523965" cy="47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userDrawn="1"/>
        </p:nvSpPr>
        <p:spPr bwMode="auto">
          <a:xfrm>
            <a:off x="970141" y="4842054"/>
            <a:ext cx="2267608" cy="153888"/>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bg1">
                    <a:lumMod val="50000"/>
                  </a:schemeClr>
                </a:solidFill>
                <a:latin typeface="Arial" pitchFamily="34" charset="0"/>
                <a:ea typeface="MS PGothic" pitchFamily="34" charset="-128"/>
                <a:cs typeface="Arial" pitchFamily="34" charset="0"/>
              </a:rPr>
              <a:t>HUAWEI TECHNOLOGIES CO., LTD.</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2" descr="dd"/>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4696178"/>
            <a:ext cx="9150350" cy="4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
          <p:cNvSpPr/>
          <p:nvPr userDrawn="1"/>
        </p:nvSpPr>
        <p:spPr>
          <a:xfrm>
            <a:off x="6430092" y="4788995"/>
            <a:ext cx="341760" cy="246221"/>
          </a:xfrm>
          <a:prstGeom prst="rect">
            <a:avLst/>
          </a:prstGeom>
        </p:spPr>
        <p:txBody>
          <a:bodyPr wrap="none">
            <a:spAutoFit/>
          </a:bodyPr>
          <a:lstStyle/>
          <a:p>
            <a:pPr algn="r"/>
            <a:fld id="{240D5ECE-8B49-45CD-BE81-EF81920D1969}" type="slidenum">
              <a:rPr lang="en-US" sz="1000" smtClean="0">
                <a:solidFill>
                  <a:schemeClr val="bg1">
                    <a:lumMod val="50000"/>
                  </a:schemeClr>
                </a:solidFill>
                <a:latin typeface="Arial" charset="0"/>
                <a:ea typeface="+mn-ea"/>
              </a:rPr>
              <a:pPr algn="r"/>
              <a:t>‹#›</a:t>
            </a:fld>
            <a:endParaRPr lang="en-US" sz="1200" dirty="0">
              <a:solidFill>
                <a:schemeClr val="bg1">
                  <a:lumMod val="50000"/>
                </a:schemeClr>
              </a:solidFill>
              <a:latin typeface="Arial" charset="0"/>
              <a:ea typeface="+mn-ea"/>
            </a:endParaRPr>
          </a:p>
        </p:txBody>
      </p:sp>
      <p:sp>
        <p:nvSpPr>
          <p:cNvPr id="9" name="Text Box 8"/>
          <p:cNvSpPr txBox="1">
            <a:spLocks noChangeArrowheads="1"/>
          </p:cNvSpPr>
          <p:nvPr userDrawn="1"/>
        </p:nvSpPr>
        <p:spPr bwMode="auto">
          <a:xfrm>
            <a:off x="974591" y="4840288"/>
            <a:ext cx="2256172" cy="153888"/>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tx1">
                    <a:lumMod val="50000"/>
                  </a:schemeClr>
                </a:solidFill>
                <a:latin typeface="Arial" pitchFamily="34" charset="0"/>
                <a:ea typeface="MS PGothic" pitchFamily="34" charset="-128"/>
                <a:cs typeface="Arial" pitchFamily="34" charset="0"/>
              </a:rPr>
              <a:t>HUAWEI TECHNOLOGIES CO., LTD.</a:t>
            </a:r>
          </a:p>
        </p:txBody>
      </p:sp>
      <p:sp>
        <p:nvSpPr>
          <p:cNvPr id="10" name="Rectangle 21"/>
          <p:cNvSpPr>
            <a:spLocks noChangeArrowheads="1"/>
          </p:cNvSpPr>
          <p:nvPr userDrawn="1"/>
        </p:nvSpPr>
        <p:spPr bwMode="auto">
          <a:xfrm>
            <a:off x="3914813" y="4840288"/>
            <a:ext cx="1331920"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dirty="0">
                <a:solidFill>
                  <a:schemeClr val="tx1">
                    <a:lumMod val="50000"/>
                  </a:schemeClr>
                </a:solidFill>
                <a:latin typeface="Arial" pitchFamily="34" charset="0"/>
                <a:ea typeface="ＭＳ Ｐゴシック" pitchFamily="34" charset="-128"/>
                <a:cs typeface="Arial" pitchFamily="34" charset="0"/>
              </a:rPr>
              <a:t>Huawei Confidential </a:t>
            </a:r>
          </a:p>
        </p:txBody>
      </p:sp>
      <p:pic>
        <p:nvPicPr>
          <p:cNvPr id="11" name="Picture 9" descr="8"/>
          <p:cNvPicPr>
            <a:picLocks noChangeAspect="1" noChangeArrowheads="1"/>
          </p:cNvPicPr>
          <p:nvPr userDrawn="1"/>
        </p:nvPicPr>
        <p:blipFill>
          <a:blip r:embed="rId8" cstate="print"/>
          <a:srcRect/>
          <a:stretch>
            <a:fillRect/>
          </a:stretch>
        </p:blipFill>
        <p:spPr bwMode="auto">
          <a:xfrm>
            <a:off x="7644345" y="4762956"/>
            <a:ext cx="1311275" cy="312810"/>
          </a:xfrm>
          <a:prstGeom prst="rect">
            <a:avLst/>
          </a:prstGeom>
          <a:noFill/>
          <a:ln w="9525">
            <a:noFill/>
            <a:miter lim="800000"/>
            <a:headEnd/>
            <a:tailEnd/>
          </a:ln>
        </p:spPr>
      </p:pic>
    </p:spTree>
    <p:extLst>
      <p:ext uri="{BB962C8B-B14F-4D97-AF65-F5344CB8AC3E}">
        <p14:creationId xmlns:p14="http://schemas.microsoft.com/office/powerpoint/2010/main" val="1947460049"/>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76" r:id="rId3"/>
    <p:sldLayoutId id="2147483677" r:id="rId4"/>
    <p:sldLayoutId id="2147483678"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5088"/>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smtClean="0">
              <a:solidFill>
                <a:srgbClr val="000000"/>
              </a:solidFill>
            </a:endParaRPr>
          </a:p>
        </p:txBody>
      </p:sp>
      <p:sp>
        <p:nvSpPr>
          <p:cNvPr id="11" name="TextBox 10"/>
          <p:cNvSpPr txBox="1"/>
          <p:nvPr/>
        </p:nvSpPr>
        <p:spPr>
          <a:xfrm>
            <a:off x="479291" y="4022992"/>
            <a:ext cx="8265110" cy="831254"/>
          </a:xfrm>
          <a:prstGeom prst="rect">
            <a:avLst/>
          </a:prstGeom>
          <a:noFill/>
        </p:spPr>
        <p:txBody>
          <a:bodyPr wrap="square" rtlCol="0">
            <a:spAutoFit/>
          </a:bodyPr>
          <a:lstStyle/>
          <a:p>
            <a:pPr algn="just">
              <a:defRPr/>
            </a:pPr>
            <a:r>
              <a:rPr lang="en-US" altLang="zh-CN" sz="800" b="1" dirty="0" smtClean="0">
                <a:solidFill>
                  <a:srgbClr val="FFFFFF">
                    <a:lumMod val="65000"/>
                  </a:srgbClr>
                </a:solidFill>
                <a:cs typeface="Calibri" pitchFamily="34" charset="0"/>
              </a:rPr>
              <a:t>Copyright © Huawei Technologies Co., Ltd. 2017. All rights reserved.</a:t>
            </a:r>
            <a:endParaRPr lang="zh-CN" altLang="zh-CN" sz="800" dirty="0" smtClean="0">
              <a:solidFill>
                <a:srgbClr val="FFFFFF">
                  <a:lumMod val="65000"/>
                </a:srgbClr>
              </a:solidFill>
              <a:cs typeface="Calibri" pitchFamily="34" charset="0"/>
            </a:endParaRPr>
          </a:p>
          <a:p>
            <a:pPr algn="just">
              <a:defRPr/>
            </a:pPr>
            <a:r>
              <a:rPr lang="en-US" altLang="zh-CN" sz="800" dirty="0" smtClean="0">
                <a:solidFill>
                  <a:srgbClr val="FFFFFF">
                    <a:lumMod val="65000"/>
                  </a:srgbClr>
                </a:solidFill>
                <a:cs typeface="Calibri" pitchFamily="34" charset="0"/>
              </a:rPr>
              <a:t>All logos and images displayed in this document are the sole property of their respective copyright holders. No endorsement, partnership, or affiliation is suggested or implied. </a:t>
            </a:r>
            <a:r>
              <a:rPr lang="en-GB" altLang="zh-CN" sz="800" dirty="0" smtClean="0">
                <a:solidFill>
                  <a:srgbClr val="FFFFFF">
                    <a:lumMod val="65000"/>
                  </a:srgbClr>
                </a:solidFill>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a:t>
            </a:r>
            <a:r>
              <a:rPr lang="en-US" altLang="zh-CN" sz="800" dirty="0" smtClean="0">
                <a:solidFill>
                  <a:srgbClr val="FFFFFF">
                    <a:lumMod val="65000"/>
                  </a:srgbClr>
                </a:solidFill>
                <a:cs typeface="Calibri" pitchFamily="34" charset="0"/>
              </a:rPr>
              <a:t> </a:t>
            </a:r>
            <a:endParaRPr lang="zh-CN" altLang="zh-CN" sz="800" dirty="0">
              <a:solidFill>
                <a:srgbClr val="FFFFFF">
                  <a:lumMod val="65000"/>
                </a:srgbClr>
              </a:solidFill>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4059" y="951095"/>
            <a:ext cx="1657350" cy="1600806"/>
          </a:xfrm>
          <a:prstGeom prst="rect">
            <a:avLst/>
          </a:prstGeom>
          <a:noFill/>
        </p:spPr>
      </p:pic>
      <p:sp>
        <p:nvSpPr>
          <p:cNvPr id="7" name="Rectangle 3"/>
          <p:cNvSpPr>
            <a:spLocks noChangeArrowheads="1"/>
          </p:cNvSpPr>
          <p:nvPr/>
        </p:nvSpPr>
        <p:spPr bwMode="auto">
          <a:xfrm>
            <a:off x="3462884" y="2863157"/>
            <a:ext cx="2299701" cy="396116"/>
          </a:xfrm>
          <a:prstGeom prst="rect">
            <a:avLst/>
          </a:prstGeom>
          <a:noFill/>
          <a:ln w="9525" algn="ctr">
            <a:noFill/>
            <a:miter lim="800000"/>
            <a:headEnd/>
            <a:tailEnd/>
          </a:ln>
        </p:spPr>
        <p:txBody>
          <a:bodyPr wrap="none" lIns="87360" tIns="43682" rIns="87360" bIns="43682">
            <a:spAutoFit/>
          </a:bodyPr>
          <a:lstStyle/>
          <a:p>
            <a:pPr algn="ctr" defTabSz="874713" fontAlgn="base">
              <a:spcBef>
                <a:spcPct val="0"/>
              </a:spcBef>
              <a:spcAft>
                <a:spcPct val="0"/>
              </a:spcAft>
              <a:defRPr/>
            </a:pPr>
            <a:r>
              <a:rPr lang="en-US" altLang="zh-CN" sz="2000" dirty="0" smtClean="0">
                <a:solidFill>
                  <a:srgbClr val="595959"/>
                </a:solidFill>
                <a:latin typeface="Arial" panose="020B0604020202020204" pitchFamily="34" charset="0"/>
                <a:ea typeface="ＭＳ Ｐゴシック" pitchFamily="34" charset="-128"/>
              </a:rPr>
              <a:t>www.huawei.com</a:t>
            </a:r>
            <a:endParaRPr lang="zh-CN" altLang="en-US" sz="2000" dirty="0">
              <a:solidFill>
                <a:srgbClr val="595959"/>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2272944501"/>
      </p:ext>
    </p:extLst>
  </p:cSld>
  <p:clrMap bg1="lt1" tx1="dk1" bg2="lt2" tx2="dk2" accent1="accent1" accent2="accent2" accent3="accent3" accent4="accent4" accent5="accent5" accent6="accent6" hlink="hlink" folHlink="folHlink"/>
  <p:sldLayoutIdLst>
    <p:sldLayoutId id="2147483681" r:id="rId1"/>
  </p:sldLayoutIdLst>
  <p:transition>
    <p:fade/>
  </p:transition>
  <p:timing>
    <p:tnLst>
      <p:par>
        <p:cTn id="1" dur="indefinite" restart="never" nodeType="tmRoot"/>
      </p:par>
    </p:tn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27379692"/>
          <p:cNvSpPr txBox="1">
            <a:spLocks/>
          </p:cNvSpPr>
          <p:nvPr/>
        </p:nvSpPr>
        <p:spPr>
          <a:xfrm>
            <a:off x="611560" y="3537693"/>
            <a:ext cx="7704856" cy="38042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b="1" dirty="0" smtClean="0">
                <a:solidFill>
                  <a:srgbClr val="484848"/>
                </a:solidFill>
                <a:latin typeface="Arial"/>
                <a:ea typeface="微软雅黑"/>
                <a:sym typeface="Arial"/>
              </a:rPr>
              <a:t>OceanStor 2200 V3 Converged Storage Quotation Guide (Outside China)</a:t>
            </a:r>
            <a:endParaRPr lang="zh-CN" altLang="en-US" sz="2400" b="1" dirty="0">
              <a:solidFill>
                <a:srgbClr val="484848"/>
              </a:solidFill>
              <a:latin typeface="Arial"/>
              <a:ea typeface="微软雅黑"/>
              <a:sym typeface="Arial"/>
            </a:endParaRPr>
          </a:p>
        </p:txBody>
      </p:sp>
      <p:pic>
        <p:nvPicPr>
          <p:cNvPr id="5" name="Picture 2" descr="E:\L-工作\06.09\PPT优化\1.png"/>
          <p:cNvPicPr>
            <a:picLocks noChangeAspect="1" noChangeArrowheads="1"/>
          </p:cNvPicPr>
          <p:nvPr/>
        </p:nvPicPr>
        <p:blipFill>
          <a:blip r:embed="rId3" cstate="print"/>
          <a:srcRect/>
          <a:stretch>
            <a:fillRect/>
          </a:stretch>
        </p:blipFill>
        <p:spPr bwMode="auto">
          <a:xfrm>
            <a:off x="-1556" y="1132384"/>
            <a:ext cx="9145588" cy="2390775"/>
          </a:xfrm>
          <a:prstGeom prst="rect">
            <a:avLst/>
          </a:prstGeom>
          <a:noFill/>
        </p:spPr>
      </p:pic>
    </p:spTree>
    <p:extLst>
      <p:ext uri="{BB962C8B-B14F-4D97-AF65-F5344CB8AC3E}">
        <p14:creationId xmlns:p14="http://schemas.microsoft.com/office/powerpoint/2010/main" val="35656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en-US"/>
          </a:p>
        </p:txBody>
      </p:sp>
      <p:sp>
        <p:nvSpPr>
          <p:cNvPr id="6" name="590508415"/>
          <p:cNvSpPr>
            <a:spLocks noGrp="1"/>
          </p:cNvSpPr>
          <p:nvPr>
            <p:ph type="title"/>
          </p:nvPr>
        </p:nvSpPr>
        <p:spPr>
          <a:xfrm>
            <a:off x="323528" y="124272"/>
            <a:ext cx="7848872" cy="653855"/>
          </a:xfrm>
        </p:spPr>
        <p:txBody>
          <a:bodyPr/>
          <a:lstStyle/>
          <a:p>
            <a:pPr algn="l"/>
            <a:r>
              <a:rPr lang="en-US" altLang="zh-CN" sz="2200" dirty="0" smtClean="0">
                <a:solidFill>
                  <a:srgbClr val="0070C0"/>
                </a:solidFill>
                <a:latin typeface="Arial"/>
                <a:ea typeface="微软雅黑"/>
                <a:sym typeface="Arial"/>
              </a:rPr>
              <a:t>Precautions on Software and Value-added Features </a:t>
            </a:r>
            <a:endParaRPr lang="zh-CN" altLang="en-US" sz="2200" dirty="0">
              <a:solidFill>
                <a:srgbClr val="0070C0"/>
              </a:solidFill>
              <a:latin typeface="Arial"/>
              <a:ea typeface="微软雅黑"/>
              <a:sym typeface="Arial"/>
            </a:endParaRPr>
          </a:p>
        </p:txBody>
      </p:sp>
      <p:graphicFrame>
        <p:nvGraphicFramePr>
          <p:cNvPr id="9" name="表格 8"/>
          <p:cNvGraphicFramePr>
            <a:graphicFrameLocks noGrp="1"/>
          </p:cNvGraphicFramePr>
          <p:nvPr>
            <p:extLst>
              <p:ext uri="{D42A27DB-BD31-4B8C-83A1-F6EECF244321}">
                <p14:modId xmlns:p14="http://schemas.microsoft.com/office/powerpoint/2010/main" val="2488788651"/>
              </p:ext>
            </p:extLst>
          </p:nvPr>
        </p:nvGraphicFramePr>
        <p:xfrm>
          <a:off x="251520" y="686691"/>
          <a:ext cx="8280921" cy="3807141"/>
        </p:xfrm>
        <a:graphic>
          <a:graphicData uri="http://schemas.openxmlformats.org/drawingml/2006/table">
            <a:tbl>
              <a:tblPr firstRow="1">
                <a:tableStyleId>{21E4AEA4-8DFA-4A89-87EB-49C32662AFE0}</a:tableStyleId>
              </a:tblPr>
              <a:tblGrid>
                <a:gridCol w="1152128"/>
                <a:gridCol w="4834692"/>
                <a:gridCol w="2294101"/>
              </a:tblGrid>
              <a:tr h="360040">
                <a:tc>
                  <a:txBody>
                    <a:bodyPr/>
                    <a:lstStyle/>
                    <a:p>
                      <a:pPr algn="ctr" fontAlgn="ctr"/>
                      <a:endParaRPr lang="zh-CN" altLang="en-US" sz="1400" b="1" i="0" u="none" strike="noStrike" dirty="0">
                        <a:latin typeface="Arial"/>
                        <a:ea typeface="微软雅黑"/>
                        <a:sym typeface="Arial"/>
                      </a:endParaRPr>
                    </a:p>
                  </a:txBody>
                  <a:tcPr marL="36000" marR="36000" marT="27008" marB="27008" anchor="ctr">
                    <a:solidFill>
                      <a:srgbClr val="0070C0"/>
                    </a:solidFill>
                  </a:tcPr>
                </a:tc>
                <a:tc>
                  <a:txBody>
                    <a:bodyPr/>
                    <a:lstStyle/>
                    <a:p>
                      <a:pPr algn="ctr" fontAlgn="ctr"/>
                      <a:r>
                        <a:rPr lang="en-US" altLang="zh-CN" sz="1400" b="1" i="0" u="none" strike="noStrike" dirty="0" smtClean="0">
                          <a:latin typeface="Arial"/>
                          <a:ea typeface="微软雅黑"/>
                          <a:sym typeface="Arial"/>
                        </a:rPr>
                        <a:t>Software and Value-added Features</a:t>
                      </a:r>
                      <a:endParaRPr lang="zh-CN" altLang="en-US" sz="1400" b="1" i="0" u="none" strike="noStrike" dirty="0">
                        <a:latin typeface="Arial"/>
                        <a:ea typeface="微软雅黑"/>
                        <a:sym typeface="Arial"/>
                      </a:endParaRPr>
                    </a:p>
                  </a:txBody>
                  <a:tcPr marL="36000" marR="36000" marT="27008" marB="27008" anchor="ctr">
                    <a:solidFill>
                      <a:srgbClr val="0070C0"/>
                    </a:solidFill>
                  </a:tcPr>
                </a:tc>
                <a:tc>
                  <a:txBody>
                    <a:bodyPr/>
                    <a:lstStyle/>
                    <a:p>
                      <a:pPr algn="ctr" fontAlgn="ctr"/>
                      <a:r>
                        <a:rPr lang="en-US" altLang="zh-CN" sz="1400" b="1" i="0" u="none" strike="noStrike" dirty="0" smtClean="0">
                          <a:latin typeface="Arial"/>
                          <a:ea typeface="微软雅黑"/>
                          <a:sym typeface="Arial"/>
                        </a:rPr>
                        <a:t>Description</a:t>
                      </a:r>
                      <a:endParaRPr lang="zh-CN" altLang="en-US" sz="1400" b="1" i="0" u="none" strike="noStrike" dirty="0">
                        <a:latin typeface="Arial"/>
                        <a:ea typeface="微软雅黑"/>
                        <a:sym typeface="Arial"/>
                      </a:endParaRPr>
                    </a:p>
                  </a:txBody>
                  <a:tcPr marL="36000" marR="36000" marT="27008" marB="27008" anchor="ctr">
                    <a:solidFill>
                      <a:srgbClr val="0070C0"/>
                    </a:solidFill>
                  </a:tcPr>
                </a:tc>
              </a:tr>
              <a:tr h="371799">
                <a:tc rowSpan="2">
                  <a:txBody>
                    <a:bodyPr/>
                    <a:lstStyle/>
                    <a:p>
                      <a:pPr algn="ctr" fontAlgn="ctr"/>
                      <a:r>
                        <a:rPr lang="en-US" altLang="zh-CN" sz="1400" b="0" i="0" u="none" strike="noStrike" dirty="0" smtClean="0">
                          <a:solidFill>
                            <a:schemeClr val="tx1"/>
                          </a:solidFill>
                          <a:latin typeface="Arial"/>
                          <a:ea typeface="微软雅黑"/>
                          <a:sym typeface="Arial"/>
                        </a:rPr>
                        <a:t>Basic software package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latinLnBrk="1"/>
                      <a:r>
                        <a:rPr lang="en-US" altLang="zh-CN" sz="1000" b="0" i="0" u="none" strike="noStrike" kern="1200" dirty="0" smtClean="0">
                          <a:solidFill>
                            <a:schemeClr val="tx1"/>
                          </a:solidFill>
                          <a:latin typeface="Arial"/>
                          <a:ea typeface="微软雅黑"/>
                          <a:cs typeface="+mn-cs"/>
                          <a:sym typeface="Arial"/>
                        </a:rPr>
                        <a:t>Licenses for basic block storage (DeviceManager, </a:t>
                      </a:r>
                      <a:r>
                        <a:rPr lang="en-US" altLang="zh-CN" sz="1000" b="0" i="0" u="none" strike="noStrike" kern="1200" dirty="0" err="1" smtClean="0">
                          <a:solidFill>
                            <a:schemeClr val="tx1"/>
                          </a:solidFill>
                          <a:latin typeface="Arial"/>
                          <a:ea typeface="微软雅黑"/>
                          <a:cs typeface="+mn-cs"/>
                          <a:sym typeface="Arial"/>
                        </a:rPr>
                        <a:t>SmartThin</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HyperCopy</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HyperSnap</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SmartMigration</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SmartErase</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SmartMotion</a:t>
                      </a:r>
                      <a:r>
                        <a:rPr lang="en-US" altLang="zh-CN" sz="1000" b="0" i="0" u="none" strike="noStrike" kern="1200" dirty="0" smtClean="0">
                          <a:solidFill>
                            <a:schemeClr val="tx1"/>
                          </a:solidFill>
                          <a:latin typeface="Arial"/>
                          <a:ea typeface="微软雅黑"/>
                          <a:cs typeface="+mn-cs"/>
                          <a:sym typeface="Arial"/>
                        </a:rPr>
                        <a:t>, Cloud Service, </a:t>
                      </a:r>
                      <a:r>
                        <a:rPr lang="en-US" altLang="zh-CN" sz="1000" b="0" i="0" u="none" strike="noStrike" kern="1200" dirty="0" err="1" smtClean="0">
                          <a:solidFill>
                            <a:schemeClr val="tx1"/>
                          </a:solidFill>
                          <a:latin typeface="Arial"/>
                          <a:ea typeface="微软雅黑"/>
                          <a:cs typeface="+mn-cs"/>
                          <a:sym typeface="Arial"/>
                        </a:rPr>
                        <a:t>SystemReporter</a:t>
                      </a:r>
                      <a:r>
                        <a:rPr lang="en-US" altLang="zh-CN" sz="1000" b="0" i="0" u="none" strike="noStrike" kern="1200" dirty="0" smtClean="0">
                          <a:solidFill>
                            <a:schemeClr val="tx1"/>
                          </a:solidFill>
                          <a:latin typeface="Arial"/>
                          <a:ea typeface="微软雅黑"/>
                          <a:cs typeface="+mn-cs"/>
                          <a:sym typeface="Arial"/>
                        </a:rPr>
                        <a:t>)</a:t>
                      </a: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solidFill>
                            <a:srgbClr val="FF0000"/>
                          </a:solidFill>
                          <a:latin typeface="Arial"/>
                          <a:ea typeface="微软雅黑"/>
                          <a:sym typeface="Arial"/>
                        </a:rPr>
                        <a:t>16GB Cache</a:t>
                      </a:r>
                      <a:endParaRPr lang="zh-CN" altLang="en-US" sz="1000" b="0" i="0" u="none" strike="noStrike" dirty="0">
                        <a:solidFill>
                          <a:srgbClr val="FF0000"/>
                        </a:solidFill>
                        <a:latin typeface="Arial"/>
                        <a:ea typeface="微软雅黑"/>
                        <a:sym typeface="Arial"/>
                      </a:endParaRPr>
                    </a:p>
                  </a:txBody>
                  <a:tcPr marL="36000" marR="36000" marT="27008" marB="27008" anchor="ctr">
                    <a:solidFill>
                      <a:schemeClr val="bg1">
                        <a:lumMod val="85000"/>
                      </a:schemeClr>
                    </a:solidFill>
                  </a:tcPr>
                </a:tc>
              </a:tr>
              <a:tr h="371799">
                <a:tc vMerge="1">
                  <a:txBody>
                    <a:bodyPr/>
                    <a:lstStyle/>
                    <a:p>
                      <a:endParaRPr lang="zh-CN" altLang="en-US"/>
                    </a:p>
                  </a:txBody>
                  <a:tcPr/>
                </a:tc>
                <a:tc>
                  <a:txBody>
                    <a:bodyPr/>
                    <a:lstStyle/>
                    <a:p>
                      <a:pPr algn="l" fontAlgn="ctr"/>
                      <a:r>
                        <a:rPr lang="en-US" altLang="zh-CN" sz="1000" b="0" i="0" u="none" strike="noStrike" kern="1200" dirty="0" smtClean="0">
                          <a:solidFill>
                            <a:schemeClr val="tx1"/>
                          </a:solidFill>
                          <a:latin typeface="Arial"/>
                          <a:ea typeface="微软雅黑"/>
                          <a:cs typeface="+mn-cs"/>
                          <a:sym typeface="Arial"/>
                        </a:rPr>
                        <a:t>Basic Software License(Including DeviceManagement,HyperSnap,HyperCopy,SmartThin,SmartMotion,SmartErase,SmartConfig,SystemReporter,UltraPath,NFS,CIFS,NDMP,SmartQuota,SmartMulti-tenant)-32G Cache Only</a:t>
                      </a:r>
                      <a:endParaRPr lang="en-US" altLang="zh-CN" sz="1000" b="0" i="0" u="none" strike="noStrike" kern="1200" dirty="0" smtClean="0">
                        <a:solidFill>
                          <a:schemeClr val="tx1"/>
                        </a:solidFill>
                        <a:latin typeface="Arial"/>
                        <a:ea typeface="微软雅黑"/>
                        <a:cs typeface="+mn-cs"/>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FF0000"/>
                          </a:solidFill>
                          <a:latin typeface="Arial"/>
                          <a:ea typeface="微软雅黑"/>
                          <a:cs typeface="+mn-cs"/>
                          <a:sym typeface="Arial"/>
                        </a:rPr>
                        <a:t>32GB Cache</a:t>
                      </a:r>
                      <a:endParaRPr lang="zh-CN" altLang="en-US" sz="1000" b="0" i="0" u="none" strike="noStrike" kern="1200" dirty="0">
                        <a:solidFill>
                          <a:srgbClr val="FF0000"/>
                        </a:solidFill>
                        <a:latin typeface="Arial"/>
                        <a:ea typeface="微软雅黑"/>
                        <a:cs typeface="+mn-cs"/>
                        <a:sym typeface="Arial"/>
                      </a:endParaRPr>
                    </a:p>
                  </a:txBody>
                  <a:tcPr marL="36000" marR="36000" marT="27008" marB="27008" anchor="ctr">
                    <a:solidFill>
                      <a:schemeClr val="bg1">
                        <a:lumMod val="85000"/>
                      </a:schemeClr>
                    </a:solidFill>
                  </a:tcPr>
                </a:tc>
              </a:tr>
              <a:tr h="785269">
                <a:tc>
                  <a:txBody>
                    <a:bodyPr/>
                    <a:lstStyle/>
                    <a:p>
                      <a:pPr algn="ctr" fontAlgn="ctr"/>
                      <a:r>
                        <a:rPr lang="en-US" altLang="zh-CN" sz="1400" b="0" i="0" u="none" strike="noStrike" dirty="0" smtClean="0">
                          <a:solidFill>
                            <a:schemeClr val="tx1"/>
                          </a:solidFill>
                          <a:latin typeface="Arial"/>
                          <a:ea typeface="微软雅黑"/>
                          <a:sym typeface="Arial"/>
                        </a:rPr>
                        <a:t>File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err="1" smtClean="0">
                          <a:solidFill>
                            <a:schemeClr val="tx1"/>
                          </a:solidFill>
                          <a:latin typeface="Arial"/>
                          <a:ea typeface="微软雅黑"/>
                          <a:cs typeface="+mn-cs"/>
                          <a:sym typeface="Arial"/>
                        </a:rPr>
                        <a:t>HyperLock</a:t>
                      </a:r>
                      <a:r>
                        <a:rPr lang="en-US" altLang="zh-CN" sz="1000" u="none" strike="noStrike" kern="1200" dirty="0" smtClean="0">
                          <a:solidFill>
                            <a:schemeClr val="tx1"/>
                          </a:solidFill>
                          <a:latin typeface="Arial"/>
                          <a:ea typeface="微软雅黑"/>
                          <a:cs typeface="+mn-cs"/>
                          <a:sym typeface="Arial"/>
                        </a:rPr>
                        <a:t> (WORM), </a:t>
                      </a:r>
                      <a:r>
                        <a:rPr lang="en-US" altLang="zh-CN" sz="1000" u="none" strike="noStrike" kern="1200" dirty="0" err="1" smtClean="0">
                          <a:solidFill>
                            <a:schemeClr val="tx1"/>
                          </a:solidFill>
                          <a:latin typeface="Arial"/>
                          <a:ea typeface="微软雅黑"/>
                          <a:cs typeface="+mn-cs"/>
                          <a:sym typeface="Arial"/>
                        </a:rPr>
                        <a:t>HyperVault</a:t>
                      </a:r>
                      <a:r>
                        <a:rPr lang="en-US" altLang="zh-CN" sz="1000" u="none" strike="noStrike" kern="1200" dirty="0" smtClean="0">
                          <a:solidFill>
                            <a:schemeClr val="tx1"/>
                          </a:solidFill>
                          <a:latin typeface="Arial"/>
                          <a:ea typeface="微软雅黑"/>
                          <a:cs typeface="+mn-cs"/>
                          <a:sym typeface="Arial"/>
                        </a:rPr>
                        <a:t> (all-in-one backup)</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latin typeface="Arial"/>
                          <a:ea typeface="微软雅黑"/>
                          <a:sym typeface="Arial"/>
                        </a:rPr>
                        <a:t>Quotation of the file engine software:</a:t>
                      </a:r>
                    </a:p>
                    <a:p>
                      <a:pPr marL="228600" indent="-228600" algn="l" fontAlgn="ctr">
                        <a:buFont typeface="+mj-lt"/>
                        <a:buAutoNum type="arabicPeriod"/>
                      </a:pPr>
                      <a:r>
                        <a:rPr lang="en-US" altLang="zh-CN" sz="1000" b="0" i="0" u="none" strike="noStrike" dirty="0" smtClean="0">
                          <a:latin typeface="Arial"/>
                          <a:ea typeface="微软雅黑"/>
                          <a:sym typeface="Arial"/>
                        </a:rPr>
                        <a:t>Select file features. Features in red have been packed in basic software packages.</a:t>
                      </a:r>
                    </a:p>
                    <a:p>
                      <a:pPr marL="228600" indent="-228600" algn="l" fontAlgn="ctr">
                        <a:buFont typeface="+mj-lt"/>
                        <a:buAutoNum type="arabicPeriod"/>
                      </a:pPr>
                      <a:r>
                        <a:rPr lang="en-US" altLang="zh-CN" sz="1000" b="0" i="0" u="none" strike="noStrike" dirty="0" smtClean="0">
                          <a:latin typeface="Arial"/>
                          <a:ea typeface="微软雅黑"/>
                          <a:sym typeface="Arial"/>
                        </a:rPr>
                        <a:t>Select other NAS value-added features as required.</a:t>
                      </a:r>
                    </a:p>
                  </a:txBody>
                  <a:tcPr marL="36000" marR="36000" marT="27008" marB="27008" anchor="ctr">
                    <a:solidFill>
                      <a:schemeClr val="bg1">
                        <a:lumMod val="85000"/>
                      </a:schemeClr>
                    </a:solidFill>
                  </a:tcPr>
                </a:tc>
              </a:tr>
              <a:tr h="535814">
                <a:tc>
                  <a:txBody>
                    <a:bodyPr/>
                    <a:lstStyle/>
                    <a:p>
                      <a:pPr algn="ctr" fontAlgn="ctr"/>
                      <a:r>
                        <a:rPr lang="en-US" altLang="zh-CN" sz="1400" b="0" i="0" u="none" strike="noStrike" dirty="0" smtClean="0">
                          <a:solidFill>
                            <a:schemeClr val="tx1"/>
                          </a:solidFill>
                          <a:latin typeface="Arial"/>
                          <a:ea typeface="微软雅黑"/>
                          <a:sym typeface="Arial"/>
                        </a:rPr>
                        <a:t>Block</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a:ea typeface="微软雅黑"/>
                          <a:sym typeface="Arial"/>
                        </a:rPr>
                        <a:t>HyperMirror,</a:t>
                      </a:r>
                      <a:r>
                        <a:rPr lang="en-US" altLang="zh-CN" sz="1000" u="none" strike="noStrike" baseline="0" dirty="0" smtClean="0">
                          <a:latin typeface="Arial"/>
                          <a:ea typeface="微软雅黑"/>
                          <a:sym typeface="Arial"/>
                        </a:rPr>
                        <a:t> </a:t>
                      </a:r>
                      <a:r>
                        <a:rPr lang="en-US" altLang="zh-CN" sz="1000" u="none" strike="noStrike" dirty="0" err="1" smtClean="0">
                          <a:solidFill>
                            <a:schemeClr val="tx1"/>
                          </a:solidFill>
                          <a:latin typeface="Arial"/>
                          <a:ea typeface="微软雅黑"/>
                          <a:sym typeface="Arial"/>
                        </a:rPr>
                        <a:t>SmarTier</a:t>
                      </a:r>
                      <a:r>
                        <a:rPr lang="en-US" altLang="zh-CN" sz="1000" u="none" strike="noStrike" dirty="0" smtClean="0">
                          <a:solidFill>
                            <a:schemeClr val="tx1"/>
                          </a:solidFill>
                          <a:latin typeface="Arial"/>
                          <a:ea typeface="微软雅黑"/>
                          <a:sym typeface="Arial"/>
                        </a:rPr>
                        <a:t>,</a:t>
                      </a:r>
                      <a:r>
                        <a:rPr lang="en-US" altLang="zh-CN" sz="1000" u="none" strike="noStrike" baseline="0" dirty="0" smtClean="0">
                          <a:solidFill>
                            <a:schemeClr val="tx1"/>
                          </a:solidFill>
                          <a:latin typeface="Arial"/>
                          <a:ea typeface="微软雅黑"/>
                          <a:sym typeface="Arial"/>
                        </a:rPr>
                        <a:t> </a:t>
                      </a:r>
                      <a:r>
                        <a:rPr lang="en-US" altLang="zh-CN" sz="1000" u="none" strike="noStrike" kern="1200" dirty="0" err="1" smtClean="0">
                          <a:solidFill>
                            <a:schemeClr val="tx1"/>
                          </a:solidFill>
                          <a:latin typeface="Arial"/>
                          <a:ea typeface="微软雅黑"/>
                          <a:cs typeface="+mn-cs"/>
                          <a:sym typeface="Arial"/>
                        </a:rPr>
                        <a:t>SystemReporter</a:t>
                      </a:r>
                      <a:r>
                        <a:rPr lang="en-US" altLang="zh-CN" sz="1000" u="none" strike="noStrike" kern="1200" dirty="0" smtClean="0">
                          <a:solidFill>
                            <a:schemeClr val="tx1"/>
                          </a:solidFill>
                          <a:latin typeface="Arial"/>
                          <a:ea typeface="微软雅黑"/>
                          <a:cs typeface="+mn-cs"/>
                          <a:sym typeface="Arial"/>
                        </a:rPr>
                        <a:t>,</a:t>
                      </a:r>
                      <a:r>
                        <a:rPr lang="en-US" altLang="zh-CN" sz="1000" u="none" strike="noStrike" kern="1200" baseline="0" dirty="0" smtClean="0">
                          <a:solidFill>
                            <a:schemeClr val="tx1"/>
                          </a:solidFill>
                          <a:latin typeface="Arial"/>
                          <a:ea typeface="微软雅黑"/>
                          <a:cs typeface="+mn-cs"/>
                          <a:sym typeface="Arial"/>
                        </a:rPr>
                        <a:t> </a:t>
                      </a:r>
                      <a:r>
                        <a:rPr lang="en-US" altLang="zh-CN" sz="1000" u="none" strike="noStrike" kern="1200" dirty="0" err="1" smtClean="0">
                          <a:solidFill>
                            <a:schemeClr val="tx1"/>
                          </a:solidFill>
                          <a:latin typeface="Arial"/>
                          <a:ea typeface="微软雅黑"/>
                          <a:cs typeface="+mn-cs"/>
                          <a:sym typeface="Arial"/>
                        </a:rPr>
                        <a:t>SmartVirtualization,HyperClone</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marL="0" indent="0" algn="l" fontAlgn="ctr">
                        <a:buFont typeface="+mj-lt"/>
                        <a:buNone/>
                      </a:pPr>
                      <a:r>
                        <a:rPr lang="en-US" altLang="zh-CN" sz="1000" b="0" i="0" u="none" strike="noStrike" dirty="0" smtClean="0">
                          <a:latin typeface="Arial"/>
                          <a:ea typeface="微软雅黑"/>
                          <a:sym typeface="Arial"/>
                        </a:rPr>
                        <a:t>Value-added features are optional.</a:t>
                      </a:r>
                    </a:p>
                  </a:txBody>
                  <a:tcPr marL="36000" marR="36000" marT="27008" marB="27008" anchor="ctr">
                    <a:solidFill>
                      <a:schemeClr val="bg1">
                        <a:lumMod val="85000"/>
                      </a:schemeClr>
                    </a:solidFill>
                  </a:tcPr>
                </a:tc>
              </a:tr>
              <a:tr h="845542">
                <a:tc>
                  <a:txBody>
                    <a:bodyPr/>
                    <a:lstStyle/>
                    <a:p>
                      <a:pPr algn="ctr" fontAlgn="ctr"/>
                      <a:r>
                        <a:rPr lang="en-US" altLang="zh-CN" sz="1400" b="0" i="0" u="none" strike="noStrike" dirty="0" smtClean="0">
                          <a:solidFill>
                            <a:schemeClr val="tx1"/>
                          </a:solidFill>
                          <a:latin typeface="Arial"/>
                          <a:ea typeface="微软雅黑"/>
                          <a:sym typeface="Arial"/>
                        </a:rPr>
                        <a:t>Shared features of file and block storage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b="1" u="none" strike="noStrike" dirty="0" err="1" smtClean="0">
                          <a:solidFill>
                            <a:srgbClr val="0070C0"/>
                          </a:solidFill>
                          <a:latin typeface="Arial"/>
                          <a:ea typeface="微软雅黑"/>
                          <a:sym typeface="Arial"/>
                        </a:rPr>
                        <a:t>HyperReplication</a:t>
                      </a:r>
                      <a:r>
                        <a:rPr lang="en-US" altLang="zh-CN" sz="1000" b="1" u="none" strike="noStrike" dirty="0" smtClean="0">
                          <a:solidFill>
                            <a:srgbClr val="0070C0"/>
                          </a:solidFill>
                          <a:latin typeface="Arial"/>
                          <a:ea typeface="微软雅黑"/>
                          <a:sym typeface="Arial"/>
                        </a:rPr>
                        <a:t>,</a:t>
                      </a:r>
                      <a:r>
                        <a:rPr lang="en-US" altLang="zh-CN" sz="1000" b="1" u="none" strike="noStrike" baseline="0" dirty="0" smtClean="0">
                          <a:solidFill>
                            <a:srgbClr val="0070C0"/>
                          </a:solidFill>
                          <a:latin typeface="Arial"/>
                          <a:ea typeface="微软雅黑"/>
                          <a:sym typeface="Arial"/>
                        </a:rPr>
                        <a:t> </a:t>
                      </a:r>
                      <a:r>
                        <a:rPr lang="en-US" altLang="zh-CN" sz="1000" b="1" u="none" strike="noStrike" dirty="0" err="1" smtClean="0">
                          <a:solidFill>
                            <a:srgbClr val="0070C0"/>
                          </a:solidFill>
                          <a:latin typeface="Arial"/>
                          <a:ea typeface="微软雅黑"/>
                          <a:sym typeface="Arial"/>
                        </a:rPr>
                        <a:t>SmartCache</a:t>
                      </a:r>
                      <a:r>
                        <a:rPr lang="en-US" altLang="zh-CN" sz="1000" b="1" u="none" strike="noStrike" dirty="0" smtClean="0">
                          <a:solidFill>
                            <a:srgbClr val="0070C0"/>
                          </a:solidFill>
                          <a:latin typeface="Arial"/>
                          <a:ea typeface="微软雅黑"/>
                          <a:sym typeface="Arial"/>
                        </a:rPr>
                        <a:t>,</a:t>
                      </a:r>
                      <a:r>
                        <a:rPr lang="en-US" altLang="zh-CN" sz="1000" b="1" u="none" strike="noStrike" baseline="0" dirty="0" smtClean="0">
                          <a:solidFill>
                            <a:srgbClr val="0070C0"/>
                          </a:solidFill>
                          <a:latin typeface="Arial"/>
                          <a:ea typeface="微软雅黑"/>
                          <a:sym typeface="Arial"/>
                        </a:rPr>
                        <a:t> </a:t>
                      </a:r>
                      <a:r>
                        <a:rPr lang="en-US" altLang="zh-CN" sz="1000" b="1" u="none" strike="noStrike" kern="1200" dirty="0" err="1" smtClean="0">
                          <a:solidFill>
                            <a:srgbClr val="0070C0"/>
                          </a:solidFill>
                          <a:latin typeface="Arial"/>
                          <a:ea typeface="微软雅黑"/>
                          <a:cs typeface="+mn-cs"/>
                          <a:sym typeface="Arial"/>
                        </a:rPr>
                        <a:t>SmartQoS</a:t>
                      </a:r>
                      <a:r>
                        <a:rPr lang="en-US" altLang="zh-CN" sz="1000" b="1" u="none" strike="noStrike" kern="1200" dirty="0" smtClean="0">
                          <a:solidFill>
                            <a:srgbClr val="0070C0"/>
                          </a:solidFill>
                          <a:latin typeface="Arial"/>
                          <a:ea typeface="微软雅黑"/>
                          <a:cs typeface="+mn-cs"/>
                          <a:sym typeface="Arial"/>
                        </a:rPr>
                        <a:t>,</a:t>
                      </a:r>
                      <a:r>
                        <a:rPr lang="en-US" altLang="zh-CN" sz="1000" b="1" u="none" strike="noStrike" kern="1200" baseline="0" dirty="0" smtClean="0">
                          <a:solidFill>
                            <a:srgbClr val="0070C0"/>
                          </a:solidFill>
                          <a:latin typeface="Arial"/>
                          <a:ea typeface="微软雅黑"/>
                          <a:cs typeface="+mn-cs"/>
                          <a:sym typeface="Arial"/>
                        </a:rPr>
                        <a:t> </a:t>
                      </a:r>
                      <a:r>
                        <a:rPr lang="en-US" altLang="zh-CN" sz="1000" b="1" u="none" strike="noStrike" kern="1200" dirty="0" err="1" smtClean="0">
                          <a:solidFill>
                            <a:srgbClr val="0070C0"/>
                          </a:solidFill>
                          <a:latin typeface="Arial"/>
                          <a:ea typeface="微软雅黑"/>
                          <a:cs typeface="+mn-cs"/>
                          <a:sym typeface="Arial"/>
                        </a:rPr>
                        <a:t>SmartMotion</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marL="228600" indent="-228600" algn="l" fontAlgn="ctr">
                        <a:buFont typeface="+mj-lt"/>
                        <a:buAutoNum type="arabicPeriod"/>
                      </a:pPr>
                      <a:r>
                        <a:rPr lang="en-US" altLang="zh-CN" sz="1000" b="0" i="0" u="none" strike="noStrike" dirty="0" smtClean="0">
                          <a:latin typeface="Arial"/>
                          <a:ea typeface="微软雅黑"/>
                          <a:sym typeface="Arial"/>
                        </a:rPr>
                        <a:t>Optional value-added functions shared by block and file storage. Configure one license to enable feature sharing.</a:t>
                      </a:r>
                    </a:p>
                  </a:txBody>
                  <a:tcPr marL="36000" marR="36000" marT="27008" marB="27008" anchor="ctr">
                    <a:solidFill>
                      <a:schemeClr val="bg1">
                        <a:lumMod val="85000"/>
                      </a:schemeClr>
                    </a:solidFill>
                  </a:tcPr>
                </a:tc>
              </a:tr>
            </a:tbl>
          </a:graphicData>
        </a:graphic>
      </p:graphicFrame>
      <p:sp>
        <p:nvSpPr>
          <p:cNvPr id="7" name="702331792"/>
          <p:cNvSpPr txBox="1"/>
          <p:nvPr/>
        </p:nvSpPr>
        <p:spPr>
          <a:xfrm>
            <a:off x="179512" y="4516760"/>
            <a:ext cx="8352928" cy="276999"/>
          </a:xfrm>
          <a:prstGeom prst="rect">
            <a:avLst/>
          </a:prstGeom>
          <a:noFill/>
        </p:spPr>
        <p:txBody>
          <a:bodyPr wrap="square" rtlCol="0">
            <a:spAutoFit/>
          </a:bodyPr>
          <a:lstStyle/>
          <a:p>
            <a:r>
              <a:rPr lang="en-US" altLang="zh-CN" sz="1200" b="1" dirty="0" smtClean="0">
                <a:solidFill>
                  <a:srgbClr val="0070C0"/>
                </a:solidFill>
                <a:latin typeface="Arial" panose="020B0604020202020204" pitchFamily="34" charset="0"/>
                <a:ea typeface="微软雅黑" pitchFamily="34" charset="-122"/>
              </a:rPr>
              <a:t>The </a:t>
            </a:r>
            <a:r>
              <a:rPr lang="en-US" altLang="zh-CN" sz="1200" b="1" dirty="0" smtClean="0">
                <a:solidFill>
                  <a:srgbClr val="0070C0"/>
                </a:solidFill>
                <a:latin typeface="Arial" panose="020B0604020202020204" pitchFamily="34" charset="0"/>
                <a:ea typeface="微软雅黑" pitchFamily="34" charset="-122"/>
              </a:rPr>
              <a:t>basic package </a:t>
            </a:r>
            <a:r>
              <a:rPr lang="en-US" altLang="zh-CN" sz="1200" b="1" dirty="0" smtClean="0">
                <a:solidFill>
                  <a:srgbClr val="0070C0"/>
                </a:solidFill>
                <a:latin typeface="Arial" panose="020B0604020202020204" pitchFamily="34" charset="0"/>
                <a:ea typeface="微软雅黑" pitchFamily="34" charset="-122"/>
              </a:rPr>
              <a:t>of OceanStor 2200 V3 contains snapshot and volume copy.</a:t>
            </a:r>
            <a:endParaRPr lang="zh-CN" altLang="en-US" sz="1200" b="1" dirty="0">
              <a:solidFill>
                <a:srgbClr val="0070C0"/>
              </a:solidFill>
              <a:latin typeface="Arial" panose="020B0604020202020204" pitchFamily="34" charset="0"/>
              <a:ea typeface="微软雅黑" pitchFamily="34" charset="-122"/>
            </a:endParaRPr>
          </a:p>
        </p:txBody>
      </p:sp>
    </p:spTree>
  </p:cSld>
  <p:clrMapOvr>
    <a:masterClrMapping/>
  </p:clrMapOvr>
  <p:transition advTm="12516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a:spLocks noGrp="1"/>
          </p:cNvSpPr>
          <p:nvPr>
            <p:ph type="title"/>
          </p:nvPr>
        </p:nvSpPr>
        <p:spPr>
          <a:xfrm>
            <a:off x="323528" y="124272"/>
            <a:ext cx="7848872" cy="653855"/>
          </a:xfrm>
        </p:spPr>
        <p:txBody>
          <a:bodyPr/>
          <a:lstStyle/>
          <a:p>
            <a:pPr algn="l"/>
            <a:r>
              <a:rPr lang="en-US" altLang="zh-CN" sz="2200" b="1" dirty="0" smtClean="0">
                <a:solidFill>
                  <a:srgbClr val="0070C0"/>
                </a:solidFill>
                <a:latin typeface="Arial" pitchFamily="34" charset="0"/>
                <a:ea typeface="微软雅黑" pitchFamily="34" charset="-122"/>
                <a:cs typeface="Arial" pitchFamily="34" charset="0"/>
                <a:sym typeface="Arial"/>
              </a:rPr>
              <a:t>Configuration Quote Description of Encryption</a:t>
            </a:r>
            <a:endParaRPr lang="zh-CN" altLang="en-US" sz="2200" b="1" dirty="0">
              <a:solidFill>
                <a:srgbClr val="0070C0"/>
              </a:solidFill>
              <a:latin typeface="Arial" pitchFamily="34" charset="0"/>
              <a:ea typeface="微软雅黑" pitchFamily="34" charset="-122"/>
              <a:cs typeface="Arial" pitchFamily="34" charset="0"/>
              <a:sym typeface="Arial"/>
            </a:endParaRPr>
          </a:p>
        </p:txBody>
      </p:sp>
      <p:sp>
        <p:nvSpPr>
          <p:cNvPr id="6" name="TextBox 5"/>
          <p:cNvSpPr txBox="1"/>
          <p:nvPr/>
        </p:nvSpPr>
        <p:spPr>
          <a:xfrm>
            <a:off x="251520" y="628328"/>
            <a:ext cx="8568952" cy="1046440"/>
          </a:xfrm>
          <a:prstGeom prst="rect">
            <a:avLst/>
          </a:prstGeom>
          <a:noFill/>
        </p:spPr>
        <p:txBody>
          <a:bodyPr wrap="square" rtlCol="0">
            <a:spAutoFit/>
          </a:bodyPr>
          <a:lstStyle/>
          <a:p>
            <a:r>
              <a:rPr lang="en-US" altLang="zh-CN" sz="1400" b="1" dirty="0" smtClean="0">
                <a:latin typeface="Arial" pitchFamily="34" charset="0"/>
                <a:ea typeface="微软雅黑" pitchFamily="34" charset="-122"/>
                <a:cs typeface="Arial" pitchFamily="34" charset="0"/>
              </a:rPr>
              <a:t>Encryption scheme:</a:t>
            </a:r>
          </a:p>
          <a:p>
            <a:r>
              <a:rPr lang="en-US" altLang="zh-CN" sz="1200" dirty="0" smtClean="0">
                <a:latin typeface="Arial" pitchFamily="34" charset="0"/>
                <a:ea typeface="微软雅黑" pitchFamily="34" charset="-122"/>
                <a:cs typeface="Arial" pitchFamily="34" charset="0"/>
              </a:rPr>
              <a:t>1, Encrypted disk/encryption machine is a controlled sales component. SCT is not visible and it is a non-saleable country.</a:t>
            </a:r>
          </a:p>
          <a:p>
            <a:r>
              <a:rPr lang="en-US" altLang="zh-CN" sz="1200" dirty="0" smtClean="0">
                <a:latin typeface="Arial" pitchFamily="34" charset="0"/>
                <a:ea typeface="微软雅黑" pitchFamily="34" charset="-122"/>
                <a:cs typeface="Arial" pitchFamily="34" charset="0"/>
              </a:rPr>
              <a:t>2, Support built-in dense pipe (no quote, no license control, optional encryption disk can support) and external encryption machine.</a:t>
            </a:r>
          </a:p>
          <a:p>
            <a:r>
              <a:rPr lang="en-US" altLang="zh-CN" sz="1200" dirty="0" smtClean="0">
                <a:latin typeface="Arial" pitchFamily="34" charset="0"/>
                <a:ea typeface="微软雅黑" pitchFamily="34" charset="-122"/>
                <a:cs typeface="Arial" pitchFamily="34" charset="0"/>
              </a:rPr>
              <a:t>3, First configure the encryption disk, and then determine the encryption scheme.</a:t>
            </a:r>
          </a:p>
        </p:txBody>
      </p:sp>
      <p:pic>
        <p:nvPicPr>
          <p:cNvPr id="1026" name="Picture 2"/>
          <p:cNvPicPr>
            <a:picLocks noChangeAspect="1" noChangeArrowheads="1"/>
          </p:cNvPicPr>
          <p:nvPr/>
        </p:nvPicPr>
        <p:blipFill>
          <a:blip r:embed="rId2" cstate="print"/>
          <a:srcRect b="14536"/>
          <a:stretch>
            <a:fillRect/>
          </a:stretch>
        </p:blipFill>
        <p:spPr bwMode="auto">
          <a:xfrm>
            <a:off x="251519" y="2140496"/>
            <a:ext cx="6192689" cy="1008111"/>
          </a:xfrm>
          <a:prstGeom prst="rect">
            <a:avLst/>
          </a:prstGeom>
          <a:noFill/>
          <a:ln w="9525">
            <a:noFill/>
            <a:miter lim="800000"/>
            <a:headEnd/>
            <a:tailEnd/>
          </a:ln>
        </p:spPr>
      </p:pic>
      <p:sp>
        <p:nvSpPr>
          <p:cNvPr id="7" name="TextBox 6"/>
          <p:cNvSpPr txBox="1"/>
          <p:nvPr/>
        </p:nvSpPr>
        <p:spPr>
          <a:xfrm>
            <a:off x="251520" y="1617276"/>
            <a:ext cx="8568952" cy="523220"/>
          </a:xfrm>
          <a:prstGeom prst="rect">
            <a:avLst/>
          </a:prstGeom>
          <a:noFill/>
        </p:spPr>
        <p:txBody>
          <a:bodyPr wrap="square" rtlCol="0">
            <a:spAutoFit/>
          </a:bodyPr>
          <a:lstStyle/>
          <a:p>
            <a:r>
              <a:rPr lang="en-US" altLang="zh-CN" sz="1400" b="1" dirty="0" smtClean="0">
                <a:latin typeface="Arial" pitchFamily="34" charset="0"/>
                <a:ea typeface="微软雅黑" pitchFamily="34" charset="-122"/>
                <a:cs typeface="Arial" pitchFamily="34" charset="0"/>
              </a:rPr>
              <a:t>Configuration steps:</a:t>
            </a:r>
          </a:p>
          <a:p>
            <a:r>
              <a:rPr lang="en-US" altLang="zh-CN" sz="1400" dirty="0" smtClean="0">
                <a:latin typeface="Arial" pitchFamily="34" charset="0"/>
                <a:ea typeface="微软雅黑" pitchFamily="34" charset="-122"/>
                <a:cs typeface="Arial" pitchFamily="34" charset="0"/>
              </a:rPr>
              <a:t>1, Select the encrypted disk --- "2, Select the encryption.</a:t>
            </a:r>
          </a:p>
        </p:txBody>
      </p:sp>
      <p:pic>
        <p:nvPicPr>
          <p:cNvPr id="1028" name="Picture 4"/>
          <p:cNvPicPr>
            <a:picLocks noChangeAspect="1" noChangeArrowheads="1"/>
          </p:cNvPicPr>
          <p:nvPr/>
        </p:nvPicPr>
        <p:blipFill>
          <a:blip r:embed="rId3" cstate="print"/>
          <a:srcRect/>
          <a:stretch>
            <a:fillRect/>
          </a:stretch>
        </p:blipFill>
        <p:spPr bwMode="auto">
          <a:xfrm>
            <a:off x="230113" y="3237435"/>
            <a:ext cx="6214095" cy="1423341"/>
          </a:xfrm>
          <a:prstGeom prst="rect">
            <a:avLst/>
          </a:prstGeom>
          <a:noFill/>
          <a:ln w="9525">
            <a:noFill/>
            <a:miter lim="800000"/>
            <a:headEnd/>
            <a:tailEnd/>
          </a:ln>
        </p:spPr>
      </p:pic>
      <p:sp>
        <p:nvSpPr>
          <p:cNvPr id="13" name="线形标注 1(带边框和强调线) 12"/>
          <p:cNvSpPr/>
          <p:nvPr/>
        </p:nvSpPr>
        <p:spPr>
          <a:xfrm>
            <a:off x="7200000" y="2140496"/>
            <a:ext cx="1692480" cy="504056"/>
          </a:xfrm>
          <a:prstGeom prst="accentBorderCallout1">
            <a:avLst>
              <a:gd name="adj1" fmla="val 18750"/>
              <a:gd name="adj2" fmla="val -8333"/>
              <a:gd name="adj3" fmla="val 157245"/>
              <a:gd name="adj4" fmla="val -46406"/>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000" dirty="0" smtClean="0">
                <a:latin typeface="Arial" pitchFamily="34" charset="0"/>
                <a:ea typeface="微软雅黑" pitchFamily="34" charset="-122"/>
                <a:cs typeface="Arial" pitchFamily="34" charset="0"/>
              </a:rPr>
              <a:t>1, Enter the number of encrypted hard disks.</a:t>
            </a:r>
            <a:endParaRPr lang="zh-CN" altLang="en-US" sz="1000" dirty="0">
              <a:latin typeface="Arial" pitchFamily="34" charset="0"/>
              <a:ea typeface="微软雅黑" pitchFamily="34" charset="-122"/>
              <a:cs typeface="Arial" pitchFamily="34" charset="0"/>
            </a:endParaRPr>
          </a:p>
        </p:txBody>
      </p:sp>
      <p:sp>
        <p:nvSpPr>
          <p:cNvPr id="14" name="圆角矩形 13"/>
          <p:cNvSpPr/>
          <p:nvPr/>
        </p:nvSpPr>
        <p:spPr>
          <a:xfrm>
            <a:off x="5076056" y="2932584"/>
            <a:ext cx="1368152" cy="2519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线形标注 1(带边框和强调线) 14"/>
          <p:cNvSpPr/>
          <p:nvPr/>
        </p:nvSpPr>
        <p:spPr>
          <a:xfrm>
            <a:off x="7200000" y="2778228"/>
            <a:ext cx="1692480" cy="442388"/>
          </a:xfrm>
          <a:prstGeom prst="accentBorderCallout1">
            <a:avLst>
              <a:gd name="adj1" fmla="val 18750"/>
              <a:gd name="adj2" fmla="val -8333"/>
              <a:gd name="adj3" fmla="val 155086"/>
              <a:gd name="adj4" fmla="val -44717"/>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000" dirty="0" smtClean="0">
                <a:latin typeface="Arial" pitchFamily="34" charset="0"/>
                <a:ea typeface="微软雅黑" pitchFamily="34" charset="-122"/>
                <a:cs typeface="Arial" pitchFamily="34" charset="0"/>
              </a:rPr>
              <a:t>2. Select the built-in None or Entry-level.</a:t>
            </a:r>
            <a:endParaRPr lang="zh-CN" altLang="en-US" sz="1000" dirty="0">
              <a:latin typeface="Arial" pitchFamily="34" charset="0"/>
              <a:ea typeface="微软雅黑" pitchFamily="34" charset="-122"/>
              <a:cs typeface="Arial" pitchFamily="34" charset="0"/>
            </a:endParaRPr>
          </a:p>
        </p:txBody>
      </p:sp>
      <p:sp>
        <p:nvSpPr>
          <p:cNvPr id="16" name="圆角矩形 15"/>
          <p:cNvSpPr/>
          <p:nvPr/>
        </p:nvSpPr>
        <p:spPr>
          <a:xfrm>
            <a:off x="5076056" y="3436640"/>
            <a:ext cx="1368152" cy="396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4975887"/>
      </p:ext>
    </p:extLst>
  </p:cSld>
  <p:clrMapOvr>
    <a:masterClrMapping/>
  </p:clrMapOvr>
  <p:transition advClick="0" advTm="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87326767"/>
          <p:cNvSpPr>
            <a:spLocks noGrp="1"/>
          </p:cNvSpPr>
          <p:nvPr>
            <p:ph type="title"/>
          </p:nvPr>
        </p:nvSpPr>
        <p:spPr>
          <a:xfrm>
            <a:off x="323528" y="124272"/>
            <a:ext cx="7848872" cy="653855"/>
          </a:xfrm>
        </p:spPr>
        <p:txBody>
          <a:bodyPr/>
          <a:lstStyle/>
          <a:p>
            <a:pPr algn="l"/>
            <a:r>
              <a:rPr lang="en-US" altLang="zh-CN" sz="2200" b="1" dirty="0" smtClean="0">
                <a:solidFill>
                  <a:srgbClr val="0070C0"/>
                </a:solidFill>
                <a:latin typeface="Arial"/>
                <a:ea typeface="微软雅黑"/>
                <a:sym typeface="Arial"/>
              </a:rPr>
              <a:t>Quotation Description of SafeNet HSMs</a:t>
            </a:r>
            <a:endParaRPr lang="zh-CN" altLang="en-US" sz="2200" b="1" dirty="0">
              <a:solidFill>
                <a:srgbClr val="0070C0"/>
              </a:solidFill>
              <a:latin typeface="Arial"/>
              <a:ea typeface="微软雅黑"/>
              <a:sym typeface="Arial"/>
            </a:endParaRPr>
          </a:p>
        </p:txBody>
      </p:sp>
      <p:graphicFrame>
        <p:nvGraphicFramePr>
          <p:cNvPr id="5" name="1548100671"/>
          <p:cNvGraphicFramePr>
            <a:graphicFrameLocks noGrp="1"/>
          </p:cNvGraphicFramePr>
          <p:nvPr>
            <p:extLst/>
          </p:nvPr>
        </p:nvGraphicFramePr>
        <p:xfrm>
          <a:off x="323528" y="1457367"/>
          <a:ext cx="8278810" cy="1932993"/>
        </p:xfrm>
        <a:graphic>
          <a:graphicData uri="http://schemas.openxmlformats.org/drawingml/2006/table">
            <a:tbl>
              <a:tblPr/>
              <a:tblGrid>
                <a:gridCol w="2156169"/>
                <a:gridCol w="3028407"/>
                <a:gridCol w="3094234"/>
              </a:tblGrid>
              <a:tr h="96339">
                <a:tc>
                  <a:txBody>
                    <a:bodyPr/>
                    <a:lstStyle/>
                    <a:p>
                      <a:pPr algn="just">
                        <a:spcAft>
                          <a:spcPts val="0"/>
                        </a:spcAft>
                      </a:pPr>
                      <a:r>
                        <a:rPr lang="en-US" altLang="zh-CN" sz="1100" b="1" kern="100" dirty="0" smtClean="0">
                          <a:solidFill>
                            <a:srgbClr val="000000"/>
                          </a:solidFill>
                          <a:latin typeface="Arial" panose="020B0604020202020204" pitchFamily="34" charset="0"/>
                          <a:ea typeface="微软雅黑"/>
                          <a:cs typeface="宋体"/>
                        </a:rPr>
                        <a:t>Function</a:t>
                      </a:r>
                      <a:endParaRPr lang="zh-CN" sz="1100" b="1" kern="100" dirty="0">
                        <a:solidFill>
                          <a:srgbClr val="000000"/>
                        </a:solidFill>
                        <a:latin typeface="Arial" panose="020B0604020202020204" pitchFamily="34" charset="0"/>
                        <a:ea typeface="微软雅黑"/>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100" b="1" kern="100" dirty="0" smtClean="0">
                          <a:solidFill>
                            <a:srgbClr val="000000"/>
                          </a:solidFill>
                          <a:latin typeface="Arial" panose="020B0604020202020204" pitchFamily="34" charset="0"/>
                          <a:ea typeface="微软雅黑"/>
                          <a:cs typeface="宋体"/>
                        </a:rPr>
                        <a:t>Quotation Description</a:t>
                      </a:r>
                      <a:endParaRPr lang="zh-CN" sz="1100" b="1" kern="100" dirty="0">
                        <a:solidFill>
                          <a:srgbClr val="000000"/>
                        </a:solidFill>
                        <a:latin typeface="Arial" panose="020B0604020202020204" pitchFamily="34" charset="0"/>
                        <a:ea typeface="微软雅黑"/>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100" b="1" kern="100" dirty="0" smtClean="0">
                          <a:solidFill>
                            <a:srgbClr val="000000"/>
                          </a:solidFill>
                          <a:latin typeface="Arial" panose="020B0604020202020204" pitchFamily="34" charset="0"/>
                          <a:ea typeface="微软雅黑"/>
                          <a:cs typeface="宋体"/>
                        </a:rPr>
                        <a:t>Configuration Rules</a:t>
                      </a:r>
                      <a:endParaRPr lang="zh-CN" sz="1100" b="1" kern="100" dirty="0">
                        <a:solidFill>
                          <a:srgbClr val="000000"/>
                        </a:solidFill>
                        <a:latin typeface="Arial" panose="020B0604020202020204" pitchFamily="34" charset="0"/>
                        <a:ea typeface="微软雅黑"/>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53">
                <a:tc>
                  <a:txBody>
                    <a:bodyPr/>
                    <a:lstStyle/>
                    <a:p>
                      <a:pPr algn="just">
                        <a:spcAft>
                          <a:spcPts val="0"/>
                        </a:spcAft>
                      </a:pPr>
                      <a:r>
                        <a:rPr lang="en-US" altLang="zh-CN" sz="1050" kern="100" dirty="0" smtClean="0">
                          <a:solidFill>
                            <a:srgbClr val="000000"/>
                          </a:solidFill>
                          <a:latin typeface="Arial" panose="020B0604020202020204" pitchFamily="34" charset="0"/>
                          <a:ea typeface="宋体"/>
                          <a:cs typeface="宋体"/>
                        </a:rPr>
                        <a:t>Key management server</a:t>
                      </a:r>
                      <a:endParaRPr lang="en-US" sz="1050" kern="100" dirty="0" smtClean="0">
                        <a:solidFill>
                          <a:srgbClr val="000000"/>
                        </a:solidFill>
                        <a:latin typeface="Arial" panose="020B0604020202020204" pitchFamily="34" charset="0"/>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solidFill>
                            <a:schemeClr val="tx1"/>
                          </a:solidFill>
                          <a:latin typeface="Arial"/>
                          <a:ea typeface="宋体"/>
                          <a:cs typeface="宋体"/>
                        </a:rPr>
                        <a:t>K250 </a:t>
                      </a:r>
                      <a:r>
                        <a:rPr lang="en-US" sz="1050" u="none" kern="100" dirty="0" smtClean="0">
                          <a:solidFill>
                            <a:schemeClr val="tx1"/>
                          </a:solidFill>
                          <a:latin typeface="Arial"/>
                          <a:ea typeface="宋体"/>
                          <a:cs typeface="宋体"/>
                        </a:rPr>
                        <a:t>KeySecure</a:t>
                      </a:r>
                      <a:r>
                        <a:rPr lang="en-US" sz="1050" kern="100" dirty="0" smtClean="0">
                          <a:solidFill>
                            <a:schemeClr val="tx1"/>
                          </a:solidFill>
                          <a:latin typeface="Arial"/>
                          <a:ea typeface="宋体"/>
                          <a:cs typeface="宋体"/>
                        </a:rPr>
                        <a:t>, </a:t>
                      </a:r>
                      <a:r>
                        <a:rPr lang="en-US" sz="1050" kern="100" dirty="0">
                          <a:solidFill>
                            <a:schemeClr val="tx1"/>
                          </a:solidFill>
                          <a:latin typeface="Arial"/>
                          <a:ea typeface="宋体"/>
                          <a:cs typeface="宋体"/>
                        </a:rPr>
                        <a:t>V8.5, Perpetual</a:t>
                      </a:r>
                      <a:endParaRPr lang="zh-CN" sz="1050" kern="100" dirty="0">
                        <a:solidFill>
                          <a:schemeClr val="tx1"/>
                        </a:solidFill>
                        <a:latin typeface="Arial" panose="020B0604020202020204" pitchFamily="34" charset="0"/>
                        <a:ea typeface="宋体"/>
                        <a:cs typeface="宋体"/>
                      </a:endParaRPr>
                    </a:p>
                  </a:txBody>
                  <a:tcPr marL="65423" marR="65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050" kern="100" dirty="0" smtClean="0">
                          <a:solidFill>
                            <a:schemeClr val="tx1"/>
                          </a:solidFill>
                          <a:latin typeface="Arial"/>
                          <a:ea typeface="宋体"/>
                          <a:cs typeface="宋体"/>
                        </a:rPr>
                        <a:t>It is advised to configure two key management servers for each site by considering the active-standby mode. One server is acceptable.</a:t>
                      </a:r>
                      <a:endParaRPr lang="zh-CN" sz="1050" kern="100" dirty="0">
                        <a:solidFill>
                          <a:schemeClr val="tx1"/>
                        </a:solidFill>
                        <a:latin typeface="Arial"/>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53">
                <a:tc>
                  <a:txBody>
                    <a:bodyPr/>
                    <a:lstStyle/>
                    <a:p>
                      <a:pPr algn="just">
                        <a:spcAft>
                          <a:spcPts val="0"/>
                        </a:spcAft>
                      </a:pPr>
                      <a:r>
                        <a:rPr lang="en-US" altLang="zh-CN" sz="1050" kern="100" dirty="0" smtClean="0">
                          <a:solidFill>
                            <a:srgbClr val="000000"/>
                          </a:solidFill>
                          <a:latin typeface="Arial" panose="020B0604020202020204" pitchFamily="34" charset="0"/>
                          <a:ea typeface="宋体"/>
                          <a:cs typeface="宋体"/>
                        </a:rPr>
                        <a:t>Warranty service of key management servers</a:t>
                      </a:r>
                      <a:endParaRPr lang="en-US" sz="1050" kern="100" dirty="0" smtClean="0">
                        <a:solidFill>
                          <a:srgbClr val="000000"/>
                        </a:solidFill>
                        <a:latin typeface="Arial" panose="020B0604020202020204" pitchFamily="34" charset="0"/>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solidFill>
                            <a:schemeClr val="tx1"/>
                          </a:solidFill>
                          <a:latin typeface="Arial"/>
                          <a:ea typeface="宋体"/>
                          <a:cs typeface="宋体"/>
                        </a:rPr>
                        <a:t>Plus Maintenance </a:t>
                      </a:r>
                      <a:r>
                        <a:rPr lang="en-US" sz="1050" kern="100" dirty="0">
                          <a:solidFill>
                            <a:schemeClr val="tx1"/>
                          </a:solidFill>
                          <a:latin typeface="Arial"/>
                          <a:ea typeface="宋体"/>
                          <a:cs typeface="宋体"/>
                        </a:rPr>
                        <a:t>Support - K250 KeySecure-1 Year-7*24</a:t>
                      </a:r>
                      <a:endParaRPr lang="zh-CN" sz="1050" kern="100" dirty="0">
                        <a:solidFill>
                          <a:schemeClr val="tx1"/>
                        </a:solidFill>
                        <a:latin typeface="Arial" panose="020B0604020202020204" pitchFamily="34" charset="0"/>
                        <a:ea typeface="宋体"/>
                        <a:cs typeface="宋体"/>
                      </a:endParaRPr>
                    </a:p>
                  </a:txBody>
                  <a:tcPr marL="65423" marR="65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050" kern="100" dirty="0" smtClean="0">
                          <a:solidFill>
                            <a:schemeClr val="tx1"/>
                          </a:solidFill>
                          <a:latin typeface="Arial"/>
                          <a:ea typeface="宋体"/>
                          <a:cs typeface="宋体"/>
                        </a:rPr>
                        <a:t>Configure warranty quantity based on the server quantities. Warranty quantity = Required warranty period x Number of key management servers</a:t>
                      </a:r>
                      <a:endParaRPr lang="zh-CN" sz="1050" kern="100" dirty="0">
                        <a:solidFill>
                          <a:schemeClr val="tx1"/>
                        </a:solidFill>
                        <a:latin typeface="Arial"/>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53">
                <a:tc>
                  <a:txBody>
                    <a:bodyPr/>
                    <a:lstStyle/>
                    <a:p>
                      <a:pPr algn="just">
                        <a:spcAft>
                          <a:spcPts val="0"/>
                        </a:spcAft>
                      </a:pPr>
                      <a:r>
                        <a:rPr lang="en-US" altLang="zh-CN" sz="1050" kern="100" dirty="0" smtClean="0">
                          <a:solidFill>
                            <a:srgbClr val="000000"/>
                          </a:solidFill>
                          <a:latin typeface="Arial" panose="020B0604020202020204" pitchFamily="34" charset="0"/>
                          <a:ea typeface="宋体"/>
                          <a:cs typeface="宋体"/>
                        </a:rPr>
                        <a:t>Client license</a:t>
                      </a:r>
                      <a:endParaRPr lang="en-US" sz="1050" kern="100" dirty="0" smtClean="0">
                        <a:solidFill>
                          <a:srgbClr val="000000"/>
                        </a:solidFill>
                        <a:latin typeface="Arial" panose="020B0604020202020204" pitchFamily="34" charset="0"/>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solidFill>
                            <a:schemeClr val="tx1"/>
                          </a:solidFill>
                          <a:latin typeface="Arial"/>
                          <a:ea typeface="宋体"/>
                          <a:cs typeface="宋体"/>
                        </a:rPr>
                        <a:t>GEMALTO KMIP Connector, Perpetual License</a:t>
                      </a:r>
                      <a:endParaRPr lang="zh-CN" sz="1050" kern="100" dirty="0">
                        <a:solidFill>
                          <a:schemeClr val="tx1"/>
                        </a:solidFill>
                        <a:latin typeface="Arial" panose="020B0604020202020204" pitchFamily="34" charset="0"/>
                        <a:ea typeface="宋体"/>
                        <a:cs typeface="宋体"/>
                      </a:endParaRPr>
                    </a:p>
                  </a:txBody>
                  <a:tcPr marL="65423" marR="65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050" kern="100" dirty="0" smtClean="0">
                          <a:solidFill>
                            <a:schemeClr val="tx1"/>
                          </a:solidFill>
                          <a:latin typeface="Arial"/>
                          <a:ea typeface="宋体"/>
                          <a:cs typeface="宋体"/>
                        </a:rPr>
                        <a:t>Number of clients = Number of storage arrays</a:t>
                      </a:r>
                      <a:endParaRPr lang="zh-CN" sz="1050" kern="100" dirty="0">
                        <a:solidFill>
                          <a:schemeClr val="tx1"/>
                        </a:solidFill>
                        <a:latin typeface="Arial"/>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53">
                <a:tc>
                  <a:txBody>
                    <a:bodyPr/>
                    <a:lstStyle/>
                    <a:p>
                      <a:pPr algn="just">
                        <a:spcAft>
                          <a:spcPts val="0"/>
                        </a:spcAft>
                      </a:pPr>
                      <a:r>
                        <a:rPr lang="en-US" altLang="zh-CN" sz="1050" kern="100" dirty="0" smtClean="0">
                          <a:solidFill>
                            <a:srgbClr val="000000"/>
                          </a:solidFill>
                          <a:latin typeface="Arial" panose="020B0604020202020204" pitchFamily="34" charset="0"/>
                          <a:ea typeface="宋体"/>
                          <a:cs typeface="宋体"/>
                        </a:rPr>
                        <a:t>Client license warranty service</a:t>
                      </a:r>
                      <a:endParaRPr lang="en-US" sz="1050" kern="100" dirty="0" smtClean="0">
                        <a:solidFill>
                          <a:srgbClr val="000000"/>
                        </a:solidFill>
                        <a:latin typeface="Arial" panose="020B0604020202020204" pitchFamily="34" charset="0"/>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solidFill>
                            <a:schemeClr val="tx1"/>
                          </a:solidFill>
                          <a:latin typeface="Arial"/>
                          <a:ea typeface="宋体"/>
                          <a:cs typeface="宋体"/>
                        </a:rPr>
                        <a:t>Plus Maintenance </a:t>
                      </a:r>
                      <a:r>
                        <a:rPr lang="en-US" sz="1050" kern="100" dirty="0">
                          <a:solidFill>
                            <a:schemeClr val="tx1"/>
                          </a:solidFill>
                          <a:latin typeface="Arial"/>
                          <a:ea typeface="宋体"/>
                          <a:cs typeface="宋体"/>
                        </a:rPr>
                        <a:t>Support - KMIP Connector- 1 Year-7*24</a:t>
                      </a:r>
                      <a:endParaRPr lang="zh-CN" sz="1050" kern="100" dirty="0">
                        <a:solidFill>
                          <a:schemeClr val="tx1"/>
                        </a:solidFill>
                        <a:latin typeface="Arial" panose="020B0604020202020204" pitchFamily="34" charset="0"/>
                        <a:ea typeface="宋体"/>
                        <a:cs typeface="宋体"/>
                      </a:endParaRPr>
                    </a:p>
                  </a:txBody>
                  <a:tcPr marL="65423" marR="65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1050" kern="100" dirty="0" smtClean="0">
                          <a:solidFill>
                            <a:schemeClr val="tx1"/>
                          </a:solidFill>
                          <a:latin typeface="Arial"/>
                          <a:ea typeface="宋体"/>
                          <a:cs typeface="宋体"/>
                        </a:rPr>
                        <a:t>Warranty period of client licenses = Number of clients x Required warranty period. For example, when three storage arrays need a 3-year warranty, enter "9" in the SCT.</a:t>
                      </a:r>
                      <a:endParaRPr lang="zh-CN" sz="1050" kern="100" dirty="0">
                        <a:solidFill>
                          <a:schemeClr val="tx1"/>
                        </a:solidFill>
                        <a:latin typeface="Arial"/>
                        <a:ea typeface="宋体"/>
                        <a:cs typeface="宋体"/>
                      </a:endParaRPr>
                    </a:p>
                  </a:txBody>
                  <a:tcPr marL="55512" marR="55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639655624"/>
          <p:cNvSpPr txBox="1"/>
          <p:nvPr/>
        </p:nvSpPr>
        <p:spPr>
          <a:xfrm>
            <a:off x="251520" y="491255"/>
            <a:ext cx="8712968" cy="577081"/>
          </a:xfrm>
          <a:prstGeom prst="rect">
            <a:avLst/>
          </a:prstGeom>
          <a:noFill/>
        </p:spPr>
        <p:txBody>
          <a:bodyPr wrap="square" rtlCol="0">
            <a:spAutoFit/>
          </a:bodyPr>
          <a:lstStyle/>
          <a:p>
            <a:r>
              <a:rPr lang="en-US" altLang="zh-CN" sz="1050" b="1" dirty="0" smtClean="0">
                <a:latin typeface="Arial" panose="020B0604020202020204" pitchFamily="34" charset="0"/>
              </a:rPr>
              <a:t>Configuration methods:</a:t>
            </a:r>
          </a:p>
          <a:p>
            <a:r>
              <a:rPr lang="en-US" altLang="zh-CN" sz="1050" dirty="0" smtClean="0">
                <a:latin typeface="Arial" panose="020B0604020202020204" pitchFamily="34" charset="0"/>
              </a:rPr>
              <a:t>1. First configure the encryption disk, then increase the encryption model and maintenance services. The configuration rules of the encryption machine are as follows:</a:t>
            </a:r>
            <a:endParaRPr lang="zh-CN" altLang="en-US" sz="1050" dirty="0">
              <a:latin typeface="Arial" panose="020B0604020202020204" pitchFamily="34" charset="0"/>
            </a:endParaRPr>
          </a:p>
        </p:txBody>
      </p:sp>
      <p:graphicFrame>
        <p:nvGraphicFramePr>
          <p:cNvPr id="8" name="985742027"/>
          <p:cNvGraphicFramePr>
            <a:graphicFrameLocks noGrp="1"/>
          </p:cNvGraphicFramePr>
          <p:nvPr>
            <p:extLst/>
          </p:nvPr>
        </p:nvGraphicFramePr>
        <p:xfrm>
          <a:off x="323528" y="3580656"/>
          <a:ext cx="8280921" cy="501015"/>
        </p:xfrm>
        <a:graphic>
          <a:graphicData uri="http://schemas.openxmlformats.org/drawingml/2006/table">
            <a:tbl>
              <a:tblPr/>
              <a:tblGrid>
                <a:gridCol w="1296144"/>
                <a:gridCol w="1656184"/>
                <a:gridCol w="2232248"/>
                <a:gridCol w="2386841"/>
                <a:gridCol w="709504"/>
              </a:tblGrid>
              <a:tr h="180975">
                <a:tc>
                  <a:txBody>
                    <a:bodyPr/>
                    <a:lstStyle/>
                    <a:p>
                      <a:pPr algn="l" fontAlgn="ctr"/>
                      <a:r>
                        <a:rPr lang="en-US" altLang="zh-CN" sz="1050" b="1" i="0" u="none" strike="noStrike" dirty="0" smtClean="0">
                          <a:solidFill>
                            <a:srgbClr val="000000"/>
                          </a:solidFill>
                          <a:latin typeface="Arial" panose="020B0604020202020204" pitchFamily="34" charset="0"/>
                        </a:rPr>
                        <a:t>Vender/Model</a:t>
                      </a:r>
                      <a:endParaRPr lang="zh-CN" altLang="en-US" sz="1050" b="1"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1" i="0" u="none" strike="noStrike" dirty="0" smtClean="0">
                          <a:solidFill>
                            <a:srgbClr val="000000"/>
                          </a:solidFill>
                          <a:latin typeface="Arial" panose="020B0604020202020204" pitchFamily="34" charset="0"/>
                        </a:rPr>
                        <a:t>Security Level</a:t>
                      </a:r>
                      <a:endParaRPr lang="zh-CN" altLang="en-US" sz="1050" b="1"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1" i="0" u="none" strike="noStrike" dirty="0" smtClean="0">
                          <a:solidFill>
                            <a:srgbClr val="000000"/>
                          </a:solidFill>
                          <a:latin typeface="Arial" panose="020B0604020202020204" pitchFamily="34" charset="0"/>
                        </a:rPr>
                        <a:t>Max. Number of Keys(Number of encrypted hard disks)</a:t>
                      </a:r>
                      <a:endParaRPr lang="zh-CN" altLang="en-US" sz="1050" b="1"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1" i="0" u="none" strike="noStrike" dirty="0" smtClean="0">
                          <a:solidFill>
                            <a:srgbClr val="000000"/>
                          </a:solidFill>
                          <a:latin typeface="Arial" panose="020B0604020202020204" pitchFamily="34" charset="0"/>
                        </a:rPr>
                        <a:t>Ma. Number of Clients( Management array number)</a:t>
                      </a:r>
                      <a:endParaRPr lang="zh-CN" altLang="en-US" sz="1050" b="1"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1" i="0" u="none" strike="noStrike" dirty="0" smtClean="0">
                          <a:solidFill>
                            <a:srgbClr val="000000"/>
                          </a:solidFill>
                          <a:latin typeface="Arial" panose="020B0604020202020204" pitchFamily="34" charset="0"/>
                        </a:rPr>
                        <a:t>Cost</a:t>
                      </a:r>
                      <a:endParaRPr lang="zh-CN" altLang="en-US" sz="1050" b="1"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l" fontAlgn="ctr"/>
                      <a:r>
                        <a:rPr lang="en-US" sz="1050" b="0" i="0" u="none" strike="noStrike" dirty="0" smtClean="0">
                          <a:solidFill>
                            <a:srgbClr val="000000"/>
                          </a:solidFill>
                          <a:latin typeface="Arial" panose="020B0604020202020204" pitchFamily="34" charset="0"/>
                        </a:rPr>
                        <a:t>SafeNet: K250</a:t>
                      </a:r>
                      <a:endParaRPr lang="en-US" sz="1050" b="0"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solidFill>
                            <a:srgbClr val="000000"/>
                          </a:solidFill>
                          <a:latin typeface="Arial" panose="020B0604020202020204" pitchFamily="34" charset="0"/>
                        </a:rPr>
                        <a:t>FIPS 140-2 Level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0" i="0" u="none" strike="noStrike" dirty="0" smtClean="0">
                          <a:solidFill>
                            <a:srgbClr val="000000"/>
                          </a:solidFill>
                          <a:latin typeface="Arial" panose="020B0604020202020204" pitchFamily="34" charset="0"/>
                        </a:rPr>
                        <a:t>25,000</a:t>
                      </a:r>
                      <a:endParaRPr lang="en-US" altLang="zh-CN" sz="1050" b="0"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0" i="0" u="none" strike="noStrike" dirty="0">
                          <a:solidFill>
                            <a:srgbClr val="000000"/>
                          </a:solidFill>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50" b="0" i="0" u="none" strike="noStrike" dirty="0" smtClean="0">
                          <a:solidFill>
                            <a:srgbClr val="000000"/>
                          </a:solidFill>
                          <a:latin typeface="Arial" panose="020B0604020202020204" pitchFamily="34" charset="0"/>
                        </a:rPr>
                        <a:t>Low</a:t>
                      </a:r>
                      <a:endParaRPr lang="zh-CN" altLang="en-US" sz="1050" b="0" i="0" u="none" strike="noStrike" dirty="0">
                        <a:solidFill>
                          <a:srgbClr val="000000"/>
                        </a:solidFill>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6321384"/>
      </p:ext>
    </p:extLst>
  </p:cSld>
  <p:clrMapOvr>
    <a:masterClrMapping/>
  </p:clrMapOvr>
  <p:transition advClick="0" advTm="8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39741697"/>
          <p:cNvSpPr>
            <a:spLocks noGrp="1"/>
          </p:cNvSpPr>
          <p:nvPr>
            <p:ph type="title"/>
          </p:nvPr>
        </p:nvSpPr>
        <p:spPr>
          <a:xfrm>
            <a:off x="354980" y="52264"/>
            <a:ext cx="7745412" cy="653855"/>
          </a:xfrm>
        </p:spPr>
        <p:txBody>
          <a:bodyPr/>
          <a:lstStyle/>
          <a:p>
            <a:pPr algn="l"/>
            <a:r>
              <a:rPr lang="en-US" altLang="zh-CN" sz="2200" dirty="0" smtClean="0">
                <a:solidFill>
                  <a:srgbClr val="0070C0"/>
                </a:solidFill>
                <a:latin typeface="Arial"/>
                <a:ea typeface="微软雅黑"/>
                <a:sym typeface="Arial"/>
              </a:rPr>
              <a:t>Precautions on Installation Materials</a:t>
            </a:r>
            <a:endParaRPr lang="zh-CN" altLang="en-US" sz="2200" i="1" dirty="0">
              <a:solidFill>
                <a:srgbClr val="0070C0"/>
              </a:solidFill>
              <a:latin typeface="Arial"/>
              <a:ea typeface="微软雅黑"/>
              <a:sym typeface="Arial"/>
            </a:endParaRPr>
          </a:p>
        </p:txBody>
      </p:sp>
      <p:graphicFrame>
        <p:nvGraphicFramePr>
          <p:cNvPr id="4" name="1007035071"/>
          <p:cNvGraphicFramePr>
            <a:graphicFrameLocks noGrp="1"/>
          </p:cNvGraphicFramePr>
          <p:nvPr>
            <p:extLst>
              <p:ext uri="{D42A27DB-BD31-4B8C-83A1-F6EECF244321}">
                <p14:modId xmlns:p14="http://schemas.microsoft.com/office/powerpoint/2010/main" val="1304814598"/>
              </p:ext>
            </p:extLst>
          </p:nvPr>
        </p:nvGraphicFramePr>
        <p:xfrm>
          <a:off x="395536" y="412304"/>
          <a:ext cx="8280920" cy="4419458"/>
        </p:xfrm>
        <a:graphic>
          <a:graphicData uri="http://schemas.openxmlformats.org/drawingml/2006/table">
            <a:tbl>
              <a:tblPr firstRow="1">
                <a:tableStyleId>{93296810-A885-4BE3-A3E7-6D5BEEA58F35}</a:tableStyleId>
              </a:tblPr>
              <a:tblGrid>
                <a:gridCol w="5236593"/>
                <a:gridCol w="3044327"/>
              </a:tblGrid>
              <a:tr h="513352">
                <a:tc>
                  <a:txBody>
                    <a:bodyPr/>
                    <a:lstStyle/>
                    <a:p>
                      <a:pPr algn="ctr" fontAlgn="ctr"/>
                      <a:r>
                        <a:rPr lang="en-US" altLang="zh-CN" sz="1400" b="1" i="0" u="none" strike="noStrike" kern="1200" dirty="0" smtClean="0">
                          <a:solidFill>
                            <a:schemeClr val="lt1"/>
                          </a:solidFill>
                          <a:latin typeface="Arial"/>
                          <a:ea typeface="微软雅黑"/>
                          <a:cs typeface="+mn-cs"/>
                          <a:sym typeface="Arial"/>
                        </a:rPr>
                        <a:t>Installation Materials</a:t>
                      </a:r>
                      <a:endParaRPr lang="zh-CN" altLang="en-US" sz="1400" b="1" i="0" u="none" strike="noStrike" kern="1200" dirty="0">
                        <a:solidFill>
                          <a:schemeClr val="lt1"/>
                        </a:solidFill>
                        <a:latin typeface="Arial"/>
                        <a:ea typeface="微软雅黑"/>
                        <a:cs typeface="+mn-cs"/>
                        <a:sym typeface="Arial"/>
                      </a:endParaRPr>
                    </a:p>
                  </a:txBody>
                  <a:tcPr marL="36000" marR="36000" marT="27008" marB="27008" anchor="ctr">
                    <a:solidFill>
                      <a:srgbClr val="007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kern="1200" dirty="0" smtClean="0">
                          <a:solidFill>
                            <a:schemeClr val="lt1"/>
                          </a:solidFill>
                          <a:latin typeface="Arial"/>
                          <a:ea typeface="微软雅黑"/>
                          <a:cs typeface="+mn-cs"/>
                          <a:sym typeface="Arial"/>
                        </a:rPr>
                        <a:t>Description</a:t>
                      </a:r>
                      <a:endParaRPr lang="zh-CN" altLang="en-US" sz="1400" b="1" i="0" u="none" strike="noStrike" kern="1200" dirty="0" smtClean="0">
                        <a:solidFill>
                          <a:schemeClr val="lt1"/>
                        </a:solidFill>
                        <a:latin typeface="Arial"/>
                        <a:ea typeface="微软雅黑"/>
                        <a:cs typeface="+mn-cs"/>
                        <a:sym typeface="Arial"/>
                      </a:endParaRPr>
                    </a:p>
                  </a:txBody>
                  <a:tcPr marL="36000" marR="36000" marT="27008" marB="27008" anchor="ctr">
                    <a:solidFill>
                      <a:srgbClr val="0070C0"/>
                    </a:solidFill>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/PC,DLC/PC,Multi-mode,3m,A1a.2,2mm,42mm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rowSpan="9">
                  <a:txBody>
                    <a:bodyPr/>
                    <a:lstStyle/>
                    <a:p>
                      <a:pPr algn="l" fontAlgn="ctr"/>
                      <a:r>
                        <a:rPr lang="en-US" altLang="zh-CN" sz="900" b="0" i="0" u="none" strike="noStrike" dirty="0" smtClean="0">
                          <a:solidFill>
                            <a:srgbClr val="FF0000"/>
                          </a:solidFill>
                          <a:latin typeface="Arial"/>
                          <a:ea typeface="微软雅黑"/>
                          <a:sym typeface="Arial"/>
                        </a:rPr>
                        <a:t>Automatically configured based on the number of host </a:t>
                      </a:r>
                      <a:r>
                        <a:rPr lang="en-US" altLang="zh-CN" sz="900" b="0" i="0" u="none" strike="noStrike" dirty="0" err="1" smtClean="0">
                          <a:solidFill>
                            <a:srgbClr val="FF0000"/>
                          </a:solidFill>
                          <a:latin typeface="Arial"/>
                          <a:ea typeface="微软雅黑"/>
                          <a:sym typeface="Arial"/>
                        </a:rPr>
                        <a:t>Fibre</a:t>
                      </a:r>
                      <a:r>
                        <a:rPr lang="en-US" altLang="zh-CN" sz="900" b="0" i="0" u="none" strike="noStrike" dirty="0" smtClean="0">
                          <a:solidFill>
                            <a:srgbClr val="FF0000"/>
                          </a:solidFill>
                          <a:latin typeface="Arial"/>
                          <a:ea typeface="微软雅黑"/>
                          <a:sym typeface="Arial"/>
                        </a:rPr>
                        <a:t> Channel ports. The default length is 3 m.</a:t>
                      </a:r>
                      <a:endParaRPr lang="en-US" altLang="zh-CN" sz="900" b="0" i="0" u="none" strike="noStrike" dirty="0" smtClean="0">
                        <a:latin typeface="Arial"/>
                        <a:ea typeface="微软雅黑"/>
                        <a:sym typeface="Arial"/>
                      </a:endParaRPr>
                    </a:p>
                    <a:p>
                      <a:pPr algn="l" fontAlgn="ctr"/>
                      <a:r>
                        <a:rPr lang="en-US" altLang="zh-CN" sz="900" b="0" i="0" u="none" strike="noStrike" dirty="0" smtClean="0">
                          <a:latin typeface="Arial"/>
                          <a:ea typeface="微软雅黑"/>
                          <a:sym typeface="Arial"/>
                        </a:rPr>
                        <a:t>If you need to configure additional cables, select your desired quantity separately.</a:t>
                      </a:r>
                      <a:endParaRPr lang="zh-CN" altLang="en-US" sz="900" b="0" i="0" u="none" strike="noStrike" dirty="0">
                        <a:latin typeface="Arial"/>
                        <a:ea typeface="微软雅黑"/>
                        <a:sym typeface="Arial"/>
                      </a:endParaRPr>
                    </a:p>
                  </a:txBody>
                  <a:tcPr marL="36000" marR="36000" marT="27008" marB="27008" anchor="ctr">
                    <a:solidFill>
                      <a:schemeClr val="bg1">
                        <a:lumMod val="85000"/>
                      </a:schemeClr>
                    </a:solidFill>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/PC,DLC/PC,Multi-mode,10m,A1a.2,2mm,42mm DLC,OM3 bending insensitive</a:t>
                      </a:r>
                      <a:endParaRPr lang="zh-CN" altLang="en-US" sz="900" b="0" i="0" u="none" strike="noStrike" dirty="0" smtClean="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/PC,DLC/PC,Multi-mode,20m,A1a.2,2mm,42mm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/PC,DLC/PC,Multi-mode,30m,A1a.2,2mm,42mm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/PC,DLC/PC,Multi-mode,40m,A1a.2,2mm,42mm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/PC,DLC/PC,Multi-mode,50m,A1a.2,2mm,42mm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/PC,DLC/PC,Multi-mode,60m,A1a.2,2mm,42mm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algn="l" fontAlgn="ct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/PC,DLC/PC,Multi-mode,80m,A1a.2,2mm,42mm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670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latin typeface="Arial"/>
                          <a:ea typeface="微软雅黑"/>
                          <a:sym typeface="Arial"/>
                        </a:rPr>
                        <a:t>Patch </a:t>
                      </a:r>
                      <a:r>
                        <a:rPr lang="en-US" altLang="zh-CN" sz="900" b="0" i="0" u="none" strike="noStrike" dirty="0" err="1" smtClean="0">
                          <a:latin typeface="Arial"/>
                          <a:ea typeface="微软雅黑"/>
                          <a:sym typeface="Arial"/>
                        </a:rPr>
                        <a:t>Cord,DLC</a:t>
                      </a:r>
                      <a:r>
                        <a:rPr lang="en-US" altLang="zh-CN" sz="900" b="0" i="0" u="none" strike="noStrike" dirty="0" smtClean="0">
                          <a:latin typeface="Arial"/>
                          <a:ea typeface="微软雅黑"/>
                          <a:sym typeface="Arial"/>
                        </a:rPr>
                        <a:t>/PC,DLC/PC,Multi-mode,100m,A1a.2,2mm,42mm DLC,OM3 bending insensitive</a:t>
                      </a:r>
                      <a:endParaRPr lang="en-US" sz="900" b="0" i="0" u="none" strike="noStrike" dirty="0">
                        <a:latin typeface="Arial"/>
                        <a:ea typeface="微软雅黑"/>
                        <a:sym typeface="Arial"/>
                      </a:endParaRPr>
                    </a:p>
                  </a:txBody>
                  <a:tcPr marL="36000" marR="36000" marT="27008" marB="27008" anchor="ctr">
                    <a:solidFill>
                      <a:schemeClr val="bg1">
                        <a:lumMod val="85000"/>
                      </a:schemeClr>
                    </a:solidFill>
                  </a:tcPr>
                </a:tc>
                <a:tc vMerge="1">
                  <a:txBody>
                    <a:bodyPr/>
                    <a:lstStyle/>
                    <a:p>
                      <a:endParaRPr lang="en-US"/>
                    </a:p>
                  </a:txBody>
                  <a:tcPr/>
                </a:tc>
              </a:tr>
              <a:tr h="359661">
                <a:tc>
                  <a:txBody>
                    <a:bodyPr/>
                    <a:lstStyle/>
                    <a:p>
                      <a:pPr marL="0" algn="l" defTabSz="914400" rtl="0" eaLnBrk="1" fontAlgn="ctr" latinLnBrk="0" hangingPunct="1"/>
                      <a:r>
                        <a:rPr lang="en-US" altLang="zh-CN" sz="900" u="none" strike="noStrike" kern="1200" dirty="0" smtClean="0">
                          <a:solidFill>
                            <a:schemeClr val="dk1"/>
                          </a:solidFill>
                          <a:latin typeface="Arial"/>
                          <a:ea typeface="微软雅黑"/>
                          <a:cs typeface="+mn-cs"/>
                          <a:sym typeface="Arial"/>
                        </a:rPr>
                        <a:t>High Speed Cable,48G Mini SAS HD Cable,3m,(SFF 8644 Plug),(28AWG*4P*2B(S)),(SFF 8644 Plug),</a:t>
                      </a:r>
                      <a:r>
                        <a:rPr lang="en-US" altLang="zh-CN" sz="900" u="none" strike="noStrike" kern="1200" dirty="0" err="1" smtClean="0">
                          <a:solidFill>
                            <a:schemeClr val="dk1"/>
                          </a:solidFill>
                          <a:latin typeface="Arial"/>
                          <a:ea typeface="微软雅黑"/>
                          <a:cs typeface="+mn-cs"/>
                          <a:sym typeface="Arial"/>
                        </a:rPr>
                        <a:t>Indoor,SAS</a:t>
                      </a:r>
                      <a:r>
                        <a:rPr lang="en-US" altLang="zh-CN" sz="900" u="none" strike="noStrike" kern="1200" dirty="0" smtClean="0">
                          <a:solidFill>
                            <a:schemeClr val="dk1"/>
                          </a:solidFill>
                          <a:latin typeface="Arial"/>
                          <a:ea typeface="微软雅黑"/>
                          <a:cs typeface="+mn-cs"/>
                          <a:sym typeface="Arial"/>
                        </a:rPr>
                        <a:t> 3.0,N</a:t>
                      </a:r>
                      <a:endParaRPr lang="zh-CN" altLang="en-US" sz="900" u="none" strike="noStrike" kern="1200" dirty="0">
                        <a:solidFill>
                          <a:schemeClr val="dk1"/>
                        </a:solidFill>
                        <a:latin typeface="Arial"/>
                        <a:ea typeface="微软雅黑"/>
                        <a:cs typeface="+mn-cs"/>
                        <a:sym typeface="Arial"/>
                      </a:endParaRPr>
                    </a:p>
                  </a:txBody>
                  <a:tcPr marL="0" marR="0" marT="0" marB="0" anchor="ctr">
                    <a:solidFill>
                      <a:schemeClr val="bg1">
                        <a:lumMod val="85000"/>
                      </a:schemeClr>
                    </a:solidFill>
                  </a:tcPr>
                </a:tc>
                <a:tc>
                  <a:txBody>
                    <a:bodyPr/>
                    <a:lstStyle/>
                    <a:p>
                      <a:pPr algn="l" fontAlgn="ctr"/>
                      <a:r>
                        <a:rPr lang="en-US" altLang="zh-CN" sz="900" b="0" i="0" u="none" strike="noStrike" dirty="0" smtClean="0">
                          <a:solidFill>
                            <a:srgbClr val="FF0000"/>
                          </a:solidFill>
                          <a:latin typeface="Arial"/>
                          <a:ea typeface="微软雅黑"/>
                          <a:sym typeface="Arial"/>
                        </a:rPr>
                        <a:t>Automatically configured according to the disk enclosure quantity. </a:t>
                      </a:r>
                    </a:p>
                    <a:p>
                      <a:pPr algn="l" fontAlgn="ctr"/>
                      <a:r>
                        <a:rPr lang="en-US" altLang="zh-CN" sz="900" b="0" i="0" u="none" strike="noStrike" dirty="0" smtClean="0">
                          <a:latin typeface="Arial"/>
                          <a:ea typeface="微软雅黑"/>
                          <a:sym typeface="Arial"/>
                        </a:rPr>
                        <a:t>If you need to configure additional cables, select your desired quantity separately.</a:t>
                      </a:r>
                      <a:endParaRPr lang="zh-CN" altLang="en-US" sz="900" b="0" i="0" u="none" strike="noStrike" dirty="0">
                        <a:latin typeface="Arial"/>
                        <a:ea typeface="微软雅黑"/>
                        <a:sym typeface="Arial"/>
                      </a:endParaRPr>
                    </a:p>
                  </a:txBody>
                  <a:tcPr marL="36000" marR="36000" marT="27008" marB="27008" anchor="ctr">
                    <a:solidFill>
                      <a:schemeClr val="bg1">
                        <a:lumMod val="85000"/>
                      </a:schemeClr>
                    </a:solidFill>
                  </a:tcPr>
                </a:tc>
              </a:tr>
            </a:tbl>
          </a:graphicData>
        </a:graphic>
      </p:graphicFrame>
    </p:spTree>
  </p:cSld>
  <p:clrMapOvr>
    <a:masterClrMapping/>
  </p:clrMapOvr>
  <p:transition advTm="7074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32619625"/>
          <p:cNvSpPr txBox="1">
            <a:spLocks/>
          </p:cNvSpPr>
          <p:nvPr/>
        </p:nvSpPr>
        <p:spPr>
          <a:xfrm>
            <a:off x="179512" y="196280"/>
            <a:ext cx="7745412" cy="653855"/>
          </a:xfrm>
          <a:prstGeom prst="rect">
            <a:avLst/>
          </a:prstGeom>
        </p:spPr>
        <p:txBody>
          <a:bodyPr/>
          <a:lstStyle/>
          <a:p>
            <a:pPr lvl="0">
              <a:spcBef>
                <a:spcPct val="0"/>
              </a:spcBef>
            </a:pPr>
            <a:r>
              <a:rPr lang="en-US" altLang="zh-CN" sz="2200" dirty="0" smtClean="0">
                <a:solidFill>
                  <a:srgbClr val="0070C0"/>
                </a:solidFill>
                <a:latin typeface="Arial"/>
                <a:ea typeface="微软雅黑"/>
                <a:cs typeface="+mj-cs"/>
                <a:sym typeface="Arial"/>
              </a:rPr>
              <a:t>Capacity Expansion Configuration</a:t>
            </a:r>
            <a:endParaRPr kumimoji="0" lang="zh-CN" altLang="en-US" sz="2200" b="0" i="0" u="none" strike="noStrike" kern="1200" cap="none" spc="0" normalizeH="0" baseline="0" noProof="0" dirty="0" smtClean="0">
              <a:ln>
                <a:noFill/>
              </a:ln>
              <a:solidFill>
                <a:srgbClr val="0070C0"/>
              </a:solidFill>
              <a:effectLst/>
              <a:uLnTx/>
              <a:uFillTx/>
              <a:latin typeface="Arial"/>
              <a:ea typeface="微软雅黑"/>
              <a:cs typeface="+mj-cs"/>
              <a:sym typeface="Arial"/>
            </a:endParaRPr>
          </a:p>
        </p:txBody>
      </p:sp>
      <p:sp>
        <p:nvSpPr>
          <p:cNvPr id="5" name="1816818711"/>
          <p:cNvSpPr/>
          <p:nvPr/>
        </p:nvSpPr>
        <p:spPr>
          <a:xfrm>
            <a:off x="7740352" y="1276400"/>
            <a:ext cx="1152128" cy="337738"/>
          </a:xfrm>
          <a:prstGeom prst="accentBorderCallout1">
            <a:avLst>
              <a:gd name="adj1" fmla="val 18750"/>
              <a:gd name="adj2" fmla="val -8333"/>
              <a:gd name="adj3" fmla="val 179693"/>
              <a:gd name="adj4" fmla="val -55549"/>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endParaRPr lang="zh-CN" altLang="en-US" sz="900" dirty="0">
              <a:latin typeface="Arial" panose="020B0604020202020204" pitchFamily="34" charset="0"/>
              <a:ea typeface="微软雅黑" pitchFamily="34" charset="-122"/>
            </a:endParaRPr>
          </a:p>
        </p:txBody>
      </p:sp>
      <p:sp>
        <p:nvSpPr>
          <p:cNvPr id="11" name="659006197"/>
          <p:cNvSpPr/>
          <p:nvPr/>
        </p:nvSpPr>
        <p:spPr>
          <a:xfrm>
            <a:off x="7740352" y="1758178"/>
            <a:ext cx="1152128" cy="400342"/>
          </a:xfrm>
          <a:prstGeom prst="accentBorderCallout1">
            <a:avLst>
              <a:gd name="adj1" fmla="val 18750"/>
              <a:gd name="adj2" fmla="val -8333"/>
              <a:gd name="adj3" fmla="val 123597"/>
              <a:gd name="adj4" fmla="val -55871"/>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panose="020B0604020202020204" pitchFamily="34" charset="0"/>
                <a:ea typeface="微软雅黑" pitchFamily="34" charset="-122"/>
              </a:rPr>
              <a:t>2. Select SAN or SAN+NAS.</a:t>
            </a:r>
            <a:endParaRPr lang="zh-CN" altLang="en-US" sz="900" dirty="0">
              <a:latin typeface="Arial" panose="020B0604020202020204" pitchFamily="34" charset="0"/>
              <a:ea typeface="微软雅黑" pitchFamily="34" charset="-122"/>
            </a:endParaRPr>
          </a:p>
        </p:txBody>
      </p:sp>
      <p:sp>
        <p:nvSpPr>
          <p:cNvPr id="18" name="930040002"/>
          <p:cNvSpPr txBox="1"/>
          <p:nvPr/>
        </p:nvSpPr>
        <p:spPr>
          <a:xfrm>
            <a:off x="251520" y="916360"/>
            <a:ext cx="6696744" cy="677108"/>
          </a:xfrm>
          <a:prstGeom prst="rect">
            <a:avLst/>
          </a:prstGeom>
          <a:noFill/>
        </p:spPr>
        <p:txBody>
          <a:bodyPr wrap="square" rtlCol="0">
            <a:spAutoFit/>
          </a:bodyPr>
          <a:lstStyle/>
          <a:p>
            <a:pPr>
              <a:buFont typeface="Wingdings" pitchFamily="2" charset="2"/>
              <a:buChar char="p"/>
            </a:pPr>
            <a:r>
              <a:rPr lang="en-US" altLang="zh-CN" sz="1200" dirty="0" smtClean="0">
                <a:latin typeface="Arial" panose="020B0604020202020204" pitchFamily="34" charset="0"/>
                <a:ea typeface="微软雅黑" pitchFamily="34" charset="-122"/>
              </a:rPr>
              <a:t>Select </a:t>
            </a:r>
            <a:r>
              <a:rPr lang="en-US" altLang="zh-CN" sz="1200" dirty="0" smtClean="0">
                <a:solidFill>
                  <a:srgbClr val="FF0000"/>
                </a:solidFill>
                <a:latin typeface="Arial" panose="020B0604020202020204" pitchFamily="34" charset="0"/>
                <a:ea typeface="微软雅黑" pitchFamily="34" charset="-122"/>
              </a:rPr>
              <a:t>Extended Project </a:t>
            </a:r>
            <a:r>
              <a:rPr lang="en-US" altLang="zh-CN" sz="1200" dirty="0" smtClean="0">
                <a:latin typeface="Arial" panose="020B0604020202020204" pitchFamily="34" charset="0"/>
                <a:ea typeface="微软雅黑" pitchFamily="34" charset="-122"/>
              </a:rPr>
              <a:t>in Project Configuration Scene.</a:t>
            </a:r>
          </a:p>
          <a:p>
            <a:pPr>
              <a:buFont typeface="Wingdings" pitchFamily="2" charset="2"/>
              <a:buChar char="p"/>
            </a:pPr>
            <a:r>
              <a:rPr lang="en-US" altLang="zh-CN" sz="1200" dirty="0" smtClean="0">
                <a:latin typeface="Arial" panose="020B0604020202020204" pitchFamily="34" charset="0"/>
                <a:ea typeface="微软雅黑" pitchFamily="34" charset="-122"/>
              </a:rPr>
              <a:t>Choose the software version, power supply, AC power cable types, and cache specifications.</a:t>
            </a:r>
          </a:p>
          <a:p>
            <a:endParaRPr lang="zh-CN" altLang="en-US" sz="1400" dirty="0">
              <a:latin typeface="Arial" panose="020B0604020202020204" pitchFamily="34" charset="0"/>
            </a:endParaRPr>
          </a:p>
        </p:txBody>
      </p:sp>
      <p:sp>
        <p:nvSpPr>
          <p:cNvPr id="32" name="1494292145"/>
          <p:cNvSpPr/>
          <p:nvPr/>
        </p:nvSpPr>
        <p:spPr>
          <a:xfrm>
            <a:off x="7740352" y="2284536"/>
            <a:ext cx="1152128" cy="216000"/>
          </a:xfrm>
          <a:prstGeom prst="accentBorderCallout1">
            <a:avLst>
              <a:gd name="adj1" fmla="val 18750"/>
              <a:gd name="adj2" fmla="val -8333"/>
              <a:gd name="adj3" fmla="val 149489"/>
              <a:gd name="adj4" fmla="val -55572"/>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panose="020B0604020202020204" pitchFamily="34" charset="0"/>
                <a:ea typeface="微软雅黑" pitchFamily="34" charset="-122"/>
              </a:rPr>
              <a:t>3. Select AC.</a:t>
            </a:r>
            <a:endParaRPr lang="zh-CN" altLang="en-US" sz="900" dirty="0">
              <a:latin typeface="Arial" panose="020B0604020202020204" pitchFamily="34" charset="0"/>
              <a:ea typeface="微软雅黑" pitchFamily="34" charset="-122"/>
            </a:endParaRPr>
          </a:p>
        </p:txBody>
      </p:sp>
      <p:sp>
        <p:nvSpPr>
          <p:cNvPr id="33" name="616622301"/>
          <p:cNvSpPr/>
          <p:nvPr/>
        </p:nvSpPr>
        <p:spPr>
          <a:xfrm>
            <a:off x="7740352" y="2572544"/>
            <a:ext cx="1152128" cy="432048"/>
          </a:xfrm>
          <a:prstGeom prst="accentBorderCallout1">
            <a:avLst>
              <a:gd name="adj1" fmla="val 18750"/>
              <a:gd name="adj2" fmla="val -8333"/>
              <a:gd name="adj3" fmla="val 70909"/>
              <a:gd name="adj4" fmla="val -55779"/>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panose="020B0604020202020204" pitchFamily="34" charset="0"/>
                <a:ea typeface="微软雅黑" pitchFamily="34" charset="-122"/>
              </a:rPr>
              <a:t>4. Choose the type of AC power cables.</a:t>
            </a:r>
            <a:endParaRPr lang="zh-CN" altLang="en-US" sz="900" dirty="0">
              <a:latin typeface="Arial" panose="020B0604020202020204" pitchFamily="34" charset="0"/>
              <a:ea typeface="微软雅黑" pitchFamily="34" charset="-122"/>
            </a:endParaRPr>
          </a:p>
        </p:txBody>
      </p:sp>
      <p:sp>
        <p:nvSpPr>
          <p:cNvPr id="37" name="2024180994"/>
          <p:cNvSpPr/>
          <p:nvPr/>
        </p:nvSpPr>
        <p:spPr>
          <a:xfrm>
            <a:off x="7740352" y="3076600"/>
            <a:ext cx="1152128" cy="288032"/>
          </a:xfrm>
          <a:prstGeom prst="accentBorderCallout1">
            <a:avLst>
              <a:gd name="adj1" fmla="val 18750"/>
              <a:gd name="adj2" fmla="val -8333"/>
              <a:gd name="adj3" fmla="val 20319"/>
              <a:gd name="adj4" fmla="val -54258"/>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panose="020B0604020202020204" pitchFamily="34" charset="0"/>
                <a:ea typeface="微软雅黑" pitchFamily="34" charset="-122"/>
              </a:rPr>
              <a:t>5. Select cache specifications.</a:t>
            </a:r>
            <a:endParaRPr lang="zh-CN" altLang="en-US" sz="900" dirty="0">
              <a:latin typeface="Arial" panose="020B0604020202020204" pitchFamily="34" charset="0"/>
              <a:ea typeface="微软雅黑" pitchFamily="34" charset="-122"/>
            </a:endParaRPr>
          </a:p>
        </p:txBody>
      </p:sp>
      <p:sp>
        <p:nvSpPr>
          <p:cNvPr id="38" name="1941329817"/>
          <p:cNvSpPr/>
          <p:nvPr/>
        </p:nvSpPr>
        <p:spPr>
          <a:xfrm>
            <a:off x="7740352" y="3436640"/>
            <a:ext cx="1152128" cy="432048"/>
          </a:xfrm>
          <a:prstGeom prst="accentBorderCallout1">
            <a:avLst>
              <a:gd name="adj1" fmla="val 18750"/>
              <a:gd name="adj2" fmla="val -8333"/>
              <a:gd name="adj3" fmla="val -2051"/>
              <a:gd name="adj4" fmla="val -54903"/>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panose="020B0604020202020204" pitchFamily="34" charset="0"/>
                <a:ea typeface="微软雅黑" pitchFamily="34" charset="-122"/>
              </a:rPr>
              <a:t>6. Set the number of disk enclosures in a single loop.</a:t>
            </a:r>
            <a:endParaRPr lang="zh-CN" altLang="en-US" sz="900" dirty="0">
              <a:latin typeface="Arial" panose="020B0604020202020204" pitchFamily="34" charset="0"/>
              <a:ea typeface="微软雅黑" pitchFamily="34" charset="-122"/>
            </a:endParaRPr>
          </a:p>
        </p:txBody>
      </p:sp>
      <p:sp>
        <p:nvSpPr>
          <p:cNvPr id="3" name="文本框 2"/>
          <p:cNvSpPr txBox="1"/>
          <p:nvPr/>
        </p:nvSpPr>
        <p:spPr>
          <a:xfrm>
            <a:off x="7705888" y="1254914"/>
            <a:ext cx="1296144" cy="369332"/>
          </a:xfrm>
          <a:prstGeom prst="rect">
            <a:avLst/>
          </a:prstGeom>
          <a:noFill/>
        </p:spPr>
        <p:txBody>
          <a:bodyPr wrap="square" rtlCol="0">
            <a:spAutoFit/>
          </a:bodyPr>
          <a:lstStyle/>
          <a:p>
            <a:r>
              <a:rPr lang="en-US" sz="900" dirty="0">
                <a:solidFill>
                  <a:schemeClr val="lt1"/>
                </a:solidFill>
                <a:latin typeface="Arial" panose="020B0604020202020204" pitchFamily="34" charset="0"/>
                <a:ea typeface="微软雅黑" pitchFamily="34" charset="-122"/>
              </a:rPr>
              <a:t>1. Select an expansion scenario</a:t>
            </a:r>
            <a:r>
              <a:rPr lang="en-US" sz="900" dirty="0" smtClean="0">
                <a:solidFill>
                  <a:schemeClr val="lt1"/>
                </a:solidFill>
                <a:latin typeface="Arial" panose="020B0604020202020204" pitchFamily="34" charset="0"/>
                <a:ea typeface="微软雅黑" pitchFamily="34" charset="-122"/>
              </a:rPr>
              <a:t>.</a:t>
            </a:r>
            <a:endParaRPr lang="en-US" sz="900" dirty="0">
              <a:solidFill>
                <a:schemeClr val="lt1"/>
              </a:solidFill>
              <a:latin typeface="Arial" panose="020B0604020202020204" pitchFamily="34" charset="0"/>
              <a:ea typeface="微软雅黑" pitchFamily="34" charset="-122"/>
            </a:endParaRPr>
          </a:p>
        </p:txBody>
      </p:sp>
      <p:grpSp>
        <p:nvGrpSpPr>
          <p:cNvPr id="7" name="组合 6"/>
          <p:cNvGrpSpPr/>
          <p:nvPr/>
        </p:nvGrpSpPr>
        <p:grpSpPr>
          <a:xfrm>
            <a:off x="179512" y="1833879"/>
            <a:ext cx="7086078" cy="1746777"/>
            <a:chOff x="179512" y="1833879"/>
            <a:chExt cx="7086078" cy="1746777"/>
          </a:xfrm>
        </p:grpSpPr>
        <p:pic>
          <p:nvPicPr>
            <p:cNvPr id="2" name="图片 1"/>
            <p:cNvPicPr>
              <a:picLocks noChangeAspect="1"/>
            </p:cNvPicPr>
            <p:nvPr/>
          </p:nvPicPr>
          <p:blipFill>
            <a:blip r:embed="rId3" cstate="print"/>
            <a:stretch>
              <a:fillRect/>
            </a:stretch>
          </p:blipFill>
          <p:spPr>
            <a:xfrm>
              <a:off x="395536" y="1852464"/>
              <a:ext cx="6408712" cy="1695450"/>
            </a:xfrm>
            <a:prstGeom prst="rect">
              <a:avLst/>
            </a:prstGeom>
          </p:spPr>
        </p:pic>
        <p:grpSp>
          <p:nvGrpSpPr>
            <p:cNvPr id="19" name="组合 18"/>
            <p:cNvGrpSpPr/>
            <p:nvPr/>
          </p:nvGrpSpPr>
          <p:grpSpPr>
            <a:xfrm>
              <a:off x="395536" y="1833879"/>
              <a:ext cx="6699756" cy="307777"/>
              <a:chOff x="395536" y="2094507"/>
              <a:chExt cx="6699756" cy="307777"/>
            </a:xfrm>
          </p:grpSpPr>
          <p:sp>
            <p:nvSpPr>
              <p:cNvPr id="8" name="圆角矩形 7"/>
              <p:cNvSpPr/>
              <p:nvPr/>
            </p:nvSpPr>
            <p:spPr>
              <a:xfrm>
                <a:off x="395536" y="214049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4" name="矩形 13"/>
              <p:cNvSpPr/>
              <p:nvPr/>
            </p:nvSpPr>
            <p:spPr>
              <a:xfrm>
                <a:off x="6811240" y="2094507"/>
                <a:ext cx="284052" cy="307777"/>
              </a:xfrm>
              <a:prstGeom prst="rect">
                <a:avLst/>
              </a:prstGeom>
            </p:spPr>
            <p:txBody>
              <a:bodyPr wrap="none">
                <a:spAutoFit/>
              </a:bodyPr>
              <a:lstStyle/>
              <a:p>
                <a:r>
                  <a:rPr lang="en-US" altLang="zh-CN" sz="1400" dirty="0">
                    <a:latin typeface="Arial" panose="020B0604020202020204" pitchFamily="34" charset="0"/>
                  </a:rPr>
                  <a:t>1</a:t>
                </a:r>
                <a:endParaRPr lang="zh-CN" altLang="en-US" sz="1400" dirty="0">
                  <a:latin typeface="Arial" panose="020B0604020202020204" pitchFamily="34" charset="0"/>
                </a:endParaRPr>
              </a:p>
            </p:txBody>
          </p:sp>
        </p:grpSp>
        <p:sp>
          <p:nvSpPr>
            <p:cNvPr id="15" name="矩形 14"/>
            <p:cNvSpPr/>
            <p:nvPr/>
          </p:nvSpPr>
          <p:spPr>
            <a:xfrm>
              <a:off x="6824017" y="2106140"/>
              <a:ext cx="441573" cy="307777"/>
            </a:xfrm>
            <a:prstGeom prst="rect">
              <a:avLst/>
            </a:prstGeom>
          </p:spPr>
          <p:txBody>
            <a:bodyPr wrap="square">
              <a:spAutoFit/>
            </a:bodyPr>
            <a:lstStyle/>
            <a:p>
              <a:r>
                <a:rPr lang="en-US" altLang="zh-CN" sz="1400" dirty="0">
                  <a:latin typeface="Arial" panose="020B0604020202020204" pitchFamily="34" charset="0"/>
                </a:rPr>
                <a:t>2</a:t>
              </a:r>
              <a:endParaRPr lang="zh-CN" altLang="en-US" sz="1400" dirty="0">
                <a:latin typeface="Arial" panose="020B0604020202020204" pitchFamily="34" charset="0"/>
              </a:endParaRPr>
            </a:p>
          </p:txBody>
        </p:sp>
        <p:sp>
          <p:nvSpPr>
            <p:cNvPr id="17" name="矩形 16"/>
            <p:cNvSpPr/>
            <p:nvPr/>
          </p:nvSpPr>
          <p:spPr>
            <a:xfrm>
              <a:off x="6813332" y="2716560"/>
              <a:ext cx="284052" cy="307777"/>
            </a:xfrm>
            <a:prstGeom prst="rect">
              <a:avLst/>
            </a:prstGeom>
          </p:spPr>
          <p:txBody>
            <a:bodyPr wrap="none">
              <a:spAutoFit/>
            </a:bodyPr>
            <a:lstStyle/>
            <a:p>
              <a:r>
                <a:rPr lang="en-US" altLang="zh-CN" sz="1400" dirty="0">
                  <a:latin typeface="Arial" panose="020B0604020202020204" pitchFamily="34" charset="0"/>
                </a:rPr>
                <a:t>4</a:t>
              </a:r>
              <a:endParaRPr lang="zh-CN" altLang="en-US" sz="1400" dirty="0">
                <a:latin typeface="Arial" panose="020B0604020202020204" pitchFamily="34" charset="0"/>
              </a:endParaRPr>
            </a:p>
          </p:txBody>
        </p:sp>
        <p:sp>
          <p:nvSpPr>
            <p:cNvPr id="20" name="圆角矩形 19"/>
            <p:cNvSpPr/>
            <p:nvPr/>
          </p:nvSpPr>
          <p:spPr>
            <a:xfrm>
              <a:off x="395536" y="2158520"/>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1" name="圆角矩形 20"/>
            <p:cNvSpPr/>
            <p:nvPr/>
          </p:nvSpPr>
          <p:spPr>
            <a:xfrm>
              <a:off x="379283" y="250053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3" name="圆角矩形 22"/>
            <p:cNvSpPr/>
            <p:nvPr/>
          </p:nvSpPr>
          <p:spPr>
            <a:xfrm>
              <a:off x="395536" y="2788568"/>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4" name="圆角矩形 23"/>
            <p:cNvSpPr/>
            <p:nvPr/>
          </p:nvSpPr>
          <p:spPr>
            <a:xfrm>
              <a:off x="391822" y="3046864"/>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5" name="圆角矩形 24"/>
            <p:cNvSpPr/>
            <p:nvPr/>
          </p:nvSpPr>
          <p:spPr>
            <a:xfrm>
              <a:off x="388108" y="3310648"/>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7" name="矩形 26"/>
            <p:cNvSpPr/>
            <p:nvPr/>
          </p:nvSpPr>
          <p:spPr>
            <a:xfrm>
              <a:off x="6813332" y="2450830"/>
              <a:ext cx="284052" cy="307777"/>
            </a:xfrm>
            <a:prstGeom prst="rect">
              <a:avLst/>
            </a:prstGeom>
          </p:spPr>
          <p:txBody>
            <a:bodyPr wrap="none">
              <a:spAutoFit/>
            </a:bodyPr>
            <a:lstStyle/>
            <a:p>
              <a:r>
                <a:rPr lang="en-US" altLang="zh-CN" sz="1400" dirty="0">
                  <a:latin typeface="Arial" panose="020B0604020202020204" pitchFamily="34" charset="0"/>
                </a:rPr>
                <a:t>3</a:t>
              </a:r>
              <a:endParaRPr lang="zh-CN" altLang="en-US" sz="1400" dirty="0">
                <a:latin typeface="Arial" panose="020B0604020202020204" pitchFamily="34" charset="0"/>
              </a:endParaRPr>
            </a:p>
          </p:txBody>
        </p:sp>
        <p:sp>
          <p:nvSpPr>
            <p:cNvPr id="28" name="矩形 27"/>
            <p:cNvSpPr/>
            <p:nvPr/>
          </p:nvSpPr>
          <p:spPr>
            <a:xfrm>
              <a:off x="6813332" y="2977188"/>
              <a:ext cx="284052" cy="307777"/>
            </a:xfrm>
            <a:prstGeom prst="rect">
              <a:avLst/>
            </a:prstGeom>
          </p:spPr>
          <p:txBody>
            <a:bodyPr wrap="none">
              <a:spAutoFit/>
            </a:bodyPr>
            <a:lstStyle/>
            <a:p>
              <a:r>
                <a:rPr lang="en-US" altLang="zh-CN" sz="1400" dirty="0">
                  <a:latin typeface="Arial" panose="020B0604020202020204" pitchFamily="34" charset="0"/>
                </a:rPr>
                <a:t>5</a:t>
              </a:r>
              <a:endParaRPr lang="zh-CN" altLang="en-US" sz="1400" dirty="0">
                <a:latin typeface="Arial" panose="020B0604020202020204" pitchFamily="34" charset="0"/>
              </a:endParaRPr>
            </a:p>
          </p:txBody>
        </p:sp>
        <p:sp>
          <p:nvSpPr>
            <p:cNvPr id="30" name="矩形 29"/>
            <p:cNvSpPr/>
            <p:nvPr/>
          </p:nvSpPr>
          <p:spPr>
            <a:xfrm>
              <a:off x="6813332" y="3272879"/>
              <a:ext cx="284052" cy="307777"/>
            </a:xfrm>
            <a:prstGeom prst="rect">
              <a:avLst/>
            </a:prstGeom>
          </p:spPr>
          <p:txBody>
            <a:bodyPr wrap="none">
              <a:spAutoFit/>
            </a:bodyPr>
            <a:lstStyle/>
            <a:p>
              <a:r>
                <a:rPr lang="en-US" altLang="zh-CN" sz="1400" dirty="0">
                  <a:latin typeface="Arial" panose="020B0604020202020204" pitchFamily="34" charset="0"/>
                </a:rPr>
                <a:t>6</a:t>
              </a:r>
              <a:endParaRPr lang="zh-CN" altLang="en-US" sz="1400" dirty="0">
                <a:latin typeface="Arial" panose="020B0604020202020204" pitchFamily="34" charset="0"/>
              </a:endParaRPr>
            </a:p>
          </p:txBody>
        </p:sp>
        <p:pic>
          <p:nvPicPr>
            <p:cNvPr id="6" name="图片 5"/>
            <p:cNvPicPr>
              <a:picLocks noChangeAspect="1"/>
            </p:cNvPicPr>
            <p:nvPr/>
          </p:nvPicPr>
          <p:blipFill>
            <a:blip r:embed="rId4"/>
            <a:stretch>
              <a:fillRect/>
            </a:stretch>
          </p:blipFill>
          <p:spPr>
            <a:xfrm>
              <a:off x="179512" y="2140496"/>
              <a:ext cx="6912768" cy="280987"/>
            </a:xfrm>
            <a:prstGeom prst="rect">
              <a:avLst/>
            </a:prstGeom>
          </p:spPr>
        </p:pic>
        <p:sp>
          <p:nvSpPr>
            <p:cNvPr id="26" name="圆角矩形 25"/>
            <p:cNvSpPr/>
            <p:nvPr/>
          </p:nvSpPr>
          <p:spPr>
            <a:xfrm>
              <a:off x="395536" y="214049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en-US"/>
          </a:p>
        </p:txBody>
      </p:sp>
      <p:sp>
        <p:nvSpPr>
          <p:cNvPr id="6" name="269210487"/>
          <p:cNvSpPr>
            <a:spLocks noGrp="1"/>
          </p:cNvSpPr>
          <p:nvPr>
            <p:ph type="title"/>
          </p:nvPr>
        </p:nvSpPr>
        <p:spPr>
          <a:xfrm>
            <a:off x="395536" y="142946"/>
            <a:ext cx="8820472" cy="365823"/>
          </a:xfrm>
        </p:spPr>
        <p:txBody>
          <a:bodyPr/>
          <a:lstStyle/>
          <a:p>
            <a:pPr algn="l"/>
            <a:r>
              <a:rPr lang="en-US" altLang="zh-CN" sz="2200" dirty="0" smtClean="0">
                <a:solidFill>
                  <a:srgbClr val="0070C0"/>
                </a:solidFill>
                <a:latin typeface="Arial"/>
                <a:ea typeface="微软雅黑"/>
                <a:sym typeface="Arial"/>
              </a:rPr>
              <a:t>Service Quotation Strategy: Engineering Installation + Hardware Maintenance + Software Maintenance (</a:t>
            </a:r>
            <a:r>
              <a:rPr lang="en-US" altLang="zh-CN" sz="2200" dirty="0" smtClean="0">
                <a:solidFill>
                  <a:srgbClr val="FF0000"/>
                </a:solidFill>
                <a:latin typeface="Arial"/>
                <a:ea typeface="微软雅黑"/>
                <a:sym typeface="Arial"/>
              </a:rPr>
              <a:t>Mandatory</a:t>
            </a:r>
            <a:r>
              <a:rPr lang="en-US" altLang="zh-CN" sz="2200" dirty="0" smtClean="0">
                <a:solidFill>
                  <a:srgbClr val="0070C0"/>
                </a:solidFill>
                <a:latin typeface="Arial"/>
                <a:ea typeface="微软雅黑"/>
                <a:sym typeface="Arial"/>
              </a:rPr>
              <a:t>)</a:t>
            </a:r>
            <a:endParaRPr lang="zh-CN" altLang="en-US" sz="2200" dirty="0">
              <a:solidFill>
                <a:srgbClr val="0070C0"/>
              </a:solidFill>
              <a:latin typeface="Arial"/>
              <a:ea typeface="微软雅黑"/>
              <a:sym typeface="Arial"/>
            </a:endParaRPr>
          </a:p>
        </p:txBody>
      </p:sp>
      <p:graphicFrame>
        <p:nvGraphicFramePr>
          <p:cNvPr id="5" name="655770730"/>
          <p:cNvGraphicFramePr>
            <a:graphicFrameLocks noGrp="1"/>
          </p:cNvGraphicFramePr>
          <p:nvPr>
            <p:extLst>
              <p:ext uri="{D42A27DB-BD31-4B8C-83A1-F6EECF244321}">
                <p14:modId xmlns:p14="http://schemas.microsoft.com/office/powerpoint/2010/main" val="1215726849"/>
              </p:ext>
            </p:extLst>
          </p:nvPr>
        </p:nvGraphicFramePr>
        <p:xfrm>
          <a:off x="395536" y="986872"/>
          <a:ext cx="8640960" cy="3001568"/>
        </p:xfrm>
        <a:graphic>
          <a:graphicData uri="http://schemas.openxmlformats.org/drawingml/2006/table">
            <a:tbl>
              <a:tblPr/>
              <a:tblGrid>
                <a:gridCol w="4752528"/>
                <a:gridCol w="3024336"/>
                <a:gridCol w="864096"/>
              </a:tblGrid>
              <a:tr h="172252">
                <a:tc>
                  <a:txBody>
                    <a:bodyPr/>
                    <a:lstStyle/>
                    <a:p>
                      <a:pPr algn="ctr" rtl="0" fontAlgn="ctr"/>
                      <a:r>
                        <a:rPr lang="en-US" altLang="zh-CN" sz="800" b="1" i="0" u="none" strike="noStrike" dirty="0" smtClean="0">
                          <a:solidFill>
                            <a:srgbClr val="FFFFFF"/>
                          </a:solidFill>
                          <a:latin typeface="Arial"/>
                          <a:ea typeface="微软雅黑"/>
                          <a:sym typeface="Arial"/>
                        </a:rPr>
                        <a:t>Quotation Item</a:t>
                      </a:r>
                      <a:r>
                        <a:rPr lang="zh-CN" altLang="en-US" sz="800" b="0" i="0" u="none" strike="noStrike" dirty="0" smtClean="0">
                          <a:solidFill>
                            <a:srgbClr val="FFFFFF"/>
                          </a:solidFill>
                          <a:latin typeface="Arial"/>
                          <a:ea typeface="微软雅黑"/>
                          <a:sym typeface="Arial"/>
                        </a:rPr>
                        <a:t> </a:t>
                      </a:r>
                      <a:endParaRPr lang="zh-CN" altLang="en-US" sz="8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800" b="1" i="0" u="none" strike="noStrike" dirty="0" smtClean="0">
                          <a:solidFill>
                            <a:srgbClr val="FFFFFF"/>
                          </a:solidFill>
                          <a:latin typeface="Arial"/>
                          <a:ea typeface="微软雅黑"/>
                          <a:sym typeface="Arial"/>
                        </a:rPr>
                        <a:t>Description</a:t>
                      </a:r>
                      <a:r>
                        <a:rPr lang="zh-CN" altLang="en-US" sz="800" b="0" i="0" u="none" strike="noStrike" dirty="0" smtClean="0">
                          <a:solidFill>
                            <a:srgbClr val="FFFFFF"/>
                          </a:solidFill>
                          <a:latin typeface="Arial"/>
                          <a:ea typeface="微软雅黑"/>
                          <a:sym typeface="Arial"/>
                        </a:rPr>
                        <a:t> </a:t>
                      </a:r>
                      <a:endParaRPr lang="zh-CN" altLang="en-US" sz="8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800" b="1" i="0" u="none" strike="noStrike" dirty="0" smtClean="0">
                          <a:solidFill>
                            <a:srgbClr val="FFFFFF"/>
                          </a:solidFill>
                          <a:latin typeface="Arial"/>
                          <a:ea typeface="微软雅黑"/>
                          <a:sym typeface="Arial"/>
                        </a:rPr>
                        <a:t>Optional or Mandatory</a:t>
                      </a:r>
                      <a:endParaRPr lang="zh-CN" altLang="en-US" sz="8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r>
              <a:tr h="338324">
                <a:tc>
                  <a:txBody>
                    <a:bodyPr/>
                    <a:lstStyle/>
                    <a:p>
                      <a:pPr algn="l" rtl="0" fontAlgn="ctr"/>
                      <a:r>
                        <a:rPr lang="en-US" altLang="zh-CN" sz="800" b="0" i="0" u="none" strike="noStrike" dirty="0" smtClean="0">
                          <a:solidFill>
                            <a:srgbClr val="000000"/>
                          </a:solidFill>
                          <a:latin typeface="Arial"/>
                          <a:ea typeface="微软雅黑"/>
                          <a:sym typeface="Arial"/>
                        </a:rPr>
                        <a:t>Installation service -OceanStor 2200 V3</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800" b="0" i="0" u="none" strike="noStrike" dirty="0" smtClean="0">
                          <a:solidFill>
                            <a:srgbClr val="000000"/>
                          </a:solidFill>
                          <a:latin typeface="Arial"/>
                          <a:ea typeface="微软雅黑"/>
                          <a:sym typeface="Arial"/>
                        </a:rPr>
                        <a:t>Configuration based on the storage quantity</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zh-CN" altLang="en-US" sz="800" b="0" i="0" u="none" strike="noStrike" dirty="0">
                          <a:solidFill>
                            <a:srgbClr val="000000"/>
                          </a:solidFill>
                          <a:latin typeface="Arial"/>
                          <a:ea typeface="微软雅黑"/>
                          <a:sym typeface="Arial"/>
                        </a:rPr>
                        <a:t>　</a:t>
                      </a:r>
                    </a:p>
                    <a:p>
                      <a:pPr algn="l" rtl="0" fontAlgn="ctr"/>
                      <a:r>
                        <a:rPr lang="zh-CN" altLang="en-US" sz="800" b="0" i="0" u="none" strike="noStrike" dirty="0">
                          <a:solidFill>
                            <a:srgbClr val="000000"/>
                          </a:solidFill>
                          <a:latin typeface="Arial"/>
                          <a:ea typeface="微软雅黑"/>
                          <a:sym typeface="Arial"/>
                        </a:rPr>
                        <a:t>　</a:t>
                      </a:r>
                      <a:r>
                        <a:rPr lang="en-US" altLang="zh-CN" sz="800" b="0" i="0" u="none" strike="noStrike" dirty="0" smtClean="0">
                          <a:solidFill>
                            <a:srgbClr val="000000"/>
                          </a:solidFill>
                          <a:latin typeface="Arial"/>
                          <a:ea typeface="微软雅黑"/>
                          <a:sym typeface="Arial"/>
                        </a:rPr>
                        <a:t>Optional</a:t>
                      </a:r>
                      <a:endParaRPr lang="zh-CN" altLang="en-US" sz="800" b="0" i="0" u="none" strike="noStrike" dirty="0">
                        <a:solidFill>
                          <a:srgbClr val="000000"/>
                        </a:solidFill>
                        <a:latin typeface="Arial"/>
                        <a:ea typeface="微软雅黑"/>
                        <a:sym typeface="Arial"/>
                      </a:endParaRPr>
                    </a:p>
                    <a:p>
                      <a:pPr algn="l" rtl="0" fontAlgn="ctr"/>
                      <a:r>
                        <a:rPr lang="zh-CN" altLang="en-US" sz="800" b="0" i="0" u="none" strike="noStrike" dirty="0">
                          <a:solidFill>
                            <a:srgbClr val="000000"/>
                          </a:solidFill>
                          <a:latin typeface="Arial"/>
                          <a:ea typeface="微软雅黑"/>
                          <a:sym typeface="Arial"/>
                        </a:rPr>
                        <a:t>　</a:t>
                      </a:r>
                    </a:p>
                  </a:txBody>
                  <a:tcPr marL="5672" marR="5672" marT="567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Co-Care Standard 9*5*NBD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8">
                  <a:txBody>
                    <a:bodyPr/>
                    <a:lstStyle/>
                    <a:p>
                      <a:pPr algn="l" rtl="0" fontAlgn="ctr"/>
                      <a:r>
                        <a:rPr lang="en-US" altLang="zh-CN" sz="800" b="0" i="0" u="none" strike="noStrike" dirty="0" smtClean="0">
                          <a:solidFill>
                            <a:srgbClr val="000000"/>
                          </a:solidFill>
                          <a:latin typeface="Arial"/>
                          <a:ea typeface="微软雅黑"/>
                          <a:sym typeface="Arial"/>
                        </a:rPr>
                        <a:t>Warranty services are upgraded to higher levels.</a:t>
                      </a:r>
                      <a:r>
                        <a:rPr lang="zh-CN" altLang="en-US" sz="800" b="0" i="0" u="none" strike="noStrike" dirty="0" smtClean="0">
                          <a:solidFill>
                            <a:srgbClr val="000000"/>
                          </a:solidFill>
                          <a:latin typeface="Arial"/>
                          <a:ea typeface="微软雅黑"/>
                          <a:sym typeface="Arial"/>
                        </a:rPr>
                        <a:t> </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8">
                  <a:txBody>
                    <a:bodyPr/>
                    <a:lstStyle/>
                    <a:p>
                      <a:pPr algn="ctr" rtl="0" fontAlgn="ctr"/>
                      <a:r>
                        <a:rPr lang="en-US" altLang="zh-CN" sz="800" b="0" i="0" u="none" strike="noStrike" dirty="0" smtClean="0">
                          <a:solidFill>
                            <a:srgbClr val="000000"/>
                          </a:solidFill>
                          <a:latin typeface="Arial"/>
                          <a:ea typeface="微软雅黑"/>
                          <a:sym typeface="Arial"/>
                        </a:rPr>
                        <a:t>Optional</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Co-Care Premier 24*7*4H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endParaRPr lang="zh-CN" altLang="en-US"/>
                    </a:p>
                  </a:txBody>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SSD</a:t>
                      </a:r>
                      <a:r>
                        <a:rPr lang="en-US" altLang="zh-CN" sz="800" b="0" i="0" u="none" strike="noStrike" baseline="0" dirty="0" smtClean="0">
                          <a:solidFill>
                            <a:srgbClr val="000000"/>
                          </a:solidFill>
                          <a:latin typeface="Arial"/>
                          <a:ea typeface="微软雅黑"/>
                          <a:sym typeface="Arial"/>
                        </a:rPr>
                        <a:t> </a:t>
                      </a:r>
                      <a:r>
                        <a:rPr lang="en-US" altLang="zh-CN" sz="800" b="0" i="0" u="none" strike="noStrike" dirty="0" smtClean="0">
                          <a:solidFill>
                            <a:srgbClr val="000000"/>
                          </a:solidFill>
                          <a:latin typeface="Arial"/>
                          <a:ea typeface="微软雅黑"/>
                          <a:sym typeface="Arial"/>
                        </a:rPr>
                        <a:t>Co-Care </a:t>
                      </a:r>
                      <a:r>
                        <a:rPr lang="en-US" altLang="zh-CN" sz="800" b="0" i="0" u="none" strike="noStrike" dirty="0" smtClean="0">
                          <a:solidFill>
                            <a:srgbClr val="000000"/>
                          </a:solidFill>
                          <a:latin typeface="Arial"/>
                          <a:ea typeface="微软雅黑"/>
                          <a:sym typeface="Arial"/>
                        </a:rPr>
                        <a:t>Standard 9*5*NBD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SSD Co-Care </a:t>
                      </a:r>
                      <a:r>
                        <a:rPr lang="en-US" altLang="zh-CN" sz="800" b="0" i="0" u="none" strike="noStrike" dirty="0" smtClean="0">
                          <a:solidFill>
                            <a:srgbClr val="000000"/>
                          </a:solidFill>
                          <a:latin typeface="Arial"/>
                          <a:ea typeface="微软雅黑"/>
                          <a:sym typeface="Arial"/>
                        </a:rPr>
                        <a:t>Premier 24*7*4H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Hi-Care Onsite Standard 9*5*NBD Engineer Onsite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Hi-Care Onsite Premier 24*7*4H Engineer Onsite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SSD Hi-Care </a:t>
                      </a:r>
                      <a:r>
                        <a:rPr lang="en-US" altLang="zh-CN" sz="800" b="0" i="0" u="none" strike="noStrike" dirty="0" smtClean="0">
                          <a:solidFill>
                            <a:srgbClr val="000000"/>
                          </a:solidFill>
                          <a:latin typeface="Arial"/>
                          <a:ea typeface="微软雅黑"/>
                          <a:sym typeface="Arial"/>
                        </a:rPr>
                        <a:t>Onsite Standard 9*5*NBD Engineer Onsite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800" b="0" i="0" u="none" strike="noStrike" dirty="0" smtClean="0">
                          <a:solidFill>
                            <a:srgbClr val="000000"/>
                          </a:solidFill>
                          <a:latin typeface="Arial"/>
                          <a:ea typeface="微软雅黑"/>
                          <a:sym typeface="Arial"/>
                        </a:rPr>
                        <a:t>SSD Hi-Care </a:t>
                      </a:r>
                      <a:r>
                        <a:rPr lang="en-US" altLang="zh-CN" sz="800" b="0" i="0" u="none" strike="noStrike" dirty="0" smtClean="0">
                          <a:solidFill>
                            <a:srgbClr val="000000"/>
                          </a:solidFill>
                          <a:latin typeface="Arial"/>
                          <a:ea typeface="微软雅黑"/>
                          <a:sym typeface="Arial"/>
                        </a:rPr>
                        <a:t>Onsite Premier 24*7*4H Engineer Onsite Service (3/4/5/6 years) </a:t>
                      </a:r>
                      <a:endParaRPr lang="en-US" altLang="zh-CN"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396808">
                <a:tc>
                  <a:txBody>
                    <a:bodyPr/>
                    <a:lstStyle/>
                    <a:p>
                      <a:pPr algn="l" rtl="0" fontAlgn="ctr"/>
                      <a:r>
                        <a:rPr lang="en-US" altLang="zh-CN" sz="800" b="0" i="0" u="none" strike="noStrike" smtClean="0">
                          <a:solidFill>
                            <a:srgbClr val="000000"/>
                          </a:solidFill>
                          <a:latin typeface="Arial"/>
                          <a:ea typeface="微软雅黑"/>
                          <a:sym typeface="Arial"/>
                        </a:rPr>
                        <a:t>Software Technical </a:t>
                      </a:r>
                      <a:r>
                        <a:rPr lang="en-US" altLang="zh-CN" sz="800" b="0" i="0" u="none" strike="noStrike" dirty="0" smtClean="0">
                          <a:solidFill>
                            <a:srgbClr val="000000"/>
                          </a:solidFill>
                          <a:latin typeface="Arial"/>
                          <a:ea typeface="微软雅黑"/>
                          <a:sym typeface="Arial"/>
                        </a:rPr>
                        <a:t>Support Service–Basic Software (/license/year)</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l" rtl="0" fontAlgn="ctr"/>
                      <a:r>
                        <a:rPr lang="en-US" altLang="zh-CN" sz="800" b="0" i="0" u="none" strike="noStrike" dirty="0" smtClean="0">
                          <a:solidFill>
                            <a:srgbClr val="000000"/>
                          </a:solidFill>
                          <a:latin typeface="Arial"/>
                          <a:ea typeface="微软雅黑"/>
                          <a:sym typeface="Arial"/>
                        </a:rPr>
                        <a:t>1. Software does</a:t>
                      </a:r>
                      <a:r>
                        <a:rPr lang="en-US" altLang="zh-CN" sz="800" b="0" i="0" u="none" strike="noStrike" baseline="0" dirty="0" smtClean="0">
                          <a:solidFill>
                            <a:srgbClr val="000000"/>
                          </a:solidFill>
                          <a:latin typeface="Arial"/>
                          <a:ea typeface="微软雅黑"/>
                          <a:sym typeface="Arial"/>
                        </a:rPr>
                        <a:t> not contain maintenance services. The software disks can be replaced within 90 days since the delivery date.</a:t>
                      </a:r>
                      <a:r>
                        <a:rPr lang="zh-CN" altLang="en-US" sz="800" b="0" i="0" u="none" strike="noStrike" dirty="0">
                          <a:solidFill>
                            <a:srgbClr val="000000"/>
                          </a:solidFill>
                          <a:latin typeface="Arial"/>
                          <a:ea typeface="微软雅黑"/>
                          <a:sym typeface="Arial"/>
                        </a:rPr>
                        <a:t/>
                      </a:r>
                      <a:br>
                        <a:rPr lang="zh-CN" altLang="en-US" sz="800" b="0" i="0" u="none" strike="noStrike" dirty="0">
                          <a:solidFill>
                            <a:srgbClr val="000000"/>
                          </a:solidFill>
                          <a:latin typeface="Arial"/>
                          <a:ea typeface="微软雅黑"/>
                          <a:sym typeface="Arial"/>
                        </a:rPr>
                      </a:br>
                      <a:r>
                        <a:rPr lang="en-US" altLang="zh-CN" sz="800" b="0" i="0" u="none" strike="noStrike" dirty="0" smtClean="0">
                          <a:solidFill>
                            <a:srgbClr val="000000"/>
                          </a:solidFill>
                          <a:latin typeface="Arial"/>
                          <a:ea typeface="微软雅黑"/>
                          <a:sym typeface="Arial"/>
                        </a:rPr>
                        <a:t>2. The service periods of software and hardware in the same project must be the same (3, 4, 5, or 6 years). Thus, the software service should be selected to at least 3 years by default.</a:t>
                      </a:r>
                      <a:r>
                        <a:rPr lang="zh-CN" altLang="en-US" sz="800" b="0" i="0" u="none" strike="noStrike" dirty="0">
                          <a:solidFill>
                            <a:srgbClr val="000000"/>
                          </a:solidFill>
                          <a:latin typeface="Arial"/>
                          <a:ea typeface="微软雅黑"/>
                          <a:sym typeface="Arial"/>
                        </a:rPr>
                        <a:t/>
                      </a:r>
                      <a:br>
                        <a:rPr lang="zh-CN" altLang="en-US" sz="800" b="0" i="0" u="none" strike="noStrike" dirty="0">
                          <a:solidFill>
                            <a:srgbClr val="000000"/>
                          </a:solidFill>
                          <a:latin typeface="Arial"/>
                          <a:ea typeface="微软雅黑"/>
                          <a:sym typeface="Arial"/>
                        </a:rPr>
                      </a:br>
                      <a:r>
                        <a:rPr lang="en-US" altLang="zh-CN" sz="800" b="0" i="0" u="none" strike="noStrike" dirty="0" smtClean="0">
                          <a:solidFill>
                            <a:srgbClr val="FF0000"/>
                          </a:solidFill>
                          <a:latin typeface="Arial"/>
                          <a:ea typeface="微软雅黑"/>
                          <a:sym typeface="Arial"/>
                        </a:rPr>
                        <a:t>3. Software services and software function licenses have the same authorization.</a:t>
                      </a:r>
                      <a:endParaRPr lang="en-US" altLang="zh-CN" sz="800" dirty="0" smtClean="0">
                        <a:solidFill>
                          <a:srgbClr val="000000"/>
                        </a:solidFill>
                        <a:latin typeface="Arial"/>
                        <a:ea typeface="微软雅黑"/>
                        <a:sym typeface="Arial"/>
                      </a:endParaRPr>
                    </a:p>
                    <a:p>
                      <a:pPr algn="l" rtl="0" fontAlgn="ct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ctr" rtl="0" fontAlgn="ctr"/>
                      <a:r>
                        <a:rPr lang="en-US" altLang="zh-CN" sz="800" b="1" i="0" u="none" strike="noStrike" dirty="0" smtClean="0">
                          <a:solidFill>
                            <a:srgbClr val="FF0000"/>
                          </a:solidFill>
                          <a:latin typeface="Arial"/>
                          <a:ea typeface="微软雅黑"/>
                          <a:sym typeface="Arial"/>
                        </a:rPr>
                        <a:t>Mandatory</a:t>
                      </a:r>
                      <a:endParaRPr lang="zh-CN" altLang="en-US" sz="800" b="1" i="0" u="none" strike="noStrike" dirty="0">
                        <a:solidFill>
                          <a:srgbClr val="FF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D9D9D9"/>
                    </a:solidFill>
                  </a:tcPr>
                </a:tc>
              </a:tr>
              <a:tr h="605800">
                <a:tc>
                  <a:txBody>
                    <a:bodyPr/>
                    <a:lstStyle/>
                    <a:p>
                      <a:pPr algn="l" rtl="0" fontAlgn="ctr"/>
                      <a:r>
                        <a:rPr lang="en-US" altLang="zh-CN" sz="800" b="0" i="0" u="none" strike="noStrike" dirty="0" smtClean="0">
                          <a:solidFill>
                            <a:srgbClr val="000000"/>
                          </a:solidFill>
                          <a:latin typeface="Arial"/>
                          <a:ea typeface="微软雅黑"/>
                          <a:sym typeface="Arial"/>
                        </a:rPr>
                        <a:t>Software Technical Support Service–Value-added Software (/license/year)</a:t>
                      </a:r>
                      <a:endParaRPr lang="zh-CN" altLang="en-US" sz="8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pPr algn="ctr" rtl="0" fontAlgn="ctr"/>
                      <a:endParaRPr lang="zh-CN" altLang="en-US" sz="1000" b="1" i="0" u="none" strike="noStrike" dirty="0">
                        <a:solidFill>
                          <a:srgbClr val="FF0000"/>
                        </a:solidFill>
                        <a:latin typeface="宋体"/>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r>
            </a:tbl>
          </a:graphicData>
        </a:graphic>
      </p:graphicFrame>
      <p:sp>
        <p:nvSpPr>
          <p:cNvPr id="7" name="1178648039"/>
          <p:cNvSpPr txBox="1"/>
          <p:nvPr/>
        </p:nvSpPr>
        <p:spPr>
          <a:xfrm>
            <a:off x="395536" y="4156720"/>
            <a:ext cx="8352928" cy="461665"/>
          </a:xfrm>
          <a:prstGeom prst="rect">
            <a:avLst/>
          </a:prstGeom>
          <a:noFill/>
        </p:spPr>
        <p:txBody>
          <a:bodyPr wrap="square" rtlCol="0">
            <a:spAutoFit/>
          </a:bodyPr>
          <a:lstStyle/>
          <a:p>
            <a:r>
              <a:rPr lang="en-US" altLang="zh-CN" sz="1200" b="1" dirty="0" smtClean="0">
                <a:solidFill>
                  <a:srgbClr val="0070C0"/>
                </a:solidFill>
                <a:latin typeface="Arial" panose="020B0604020202020204" pitchFamily="34" charset="0"/>
                <a:ea typeface="微软雅黑" pitchFamily="34" charset="-122"/>
              </a:rPr>
              <a:t>Devices </a:t>
            </a:r>
            <a:r>
              <a:rPr lang="en-US" altLang="zh-CN" sz="1200" b="1" dirty="0">
                <a:solidFill>
                  <a:srgbClr val="0070C0"/>
                </a:solidFill>
                <a:latin typeface="Arial" panose="020B0604020202020204" pitchFamily="34" charset="0"/>
                <a:ea typeface="微软雅黑" pitchFamily="34" charset="-122"/>
              </a:rPr>
              <a:t>within the three-year warranty can be replaced when fail (Western Europe excluded</a:t>
            </a:r>
            <a:r>
              <a:rPr lang="en-US" altLang="zh-CN" sz="1200" b="1" dirty="0" smtClean="0">
                <a:solidFill>
                  <a:srgbClr val="0070C0"/>
                </a:solidFill>
                <a:latin typeface="Arial" panose="020B0604020202020204" pitchFamily="34" charset="0"/>
                <a:ea typeface="微软雅黑" pitchFamily="34" charset="-122"/>
              </a:rPr>
              <a:t>). Optional: Upgrade to Co-Care (By Partner) or Hi-Care (By OEM) services.</a:t>
            </a:r>
            <a:endParaRPr lang="zh-CN" altLang="en-US" sz="1200" b="1" dirty="0">
              <a:solidFill>
                <a:srgbClr val="0070C0"/>
              </a:solidFill>
              <a:latin typeface="Arial" panose="020B0604020202020204" pitchFamily="34" charset="0"/>
              <a:ea typeface="微软雅黑" pitchFamily="34" charset="-122"/>
            </a:endParaRPr>
          </a:p>
        </p:txBody>
      </p:sp>
    </p:spTree>
  </p:cSld>
  <p:clrMapOvr>
    <a:masterClrMapping/>
  </p:clrMapOvr>
  <p:transition advTm="12516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215251" y="3076797"/>
            <a:ext cx="4805021" cy="698253"/>
          </a:xfrm>
          <a:prstGeom prst="rect">
            <a:avLst/>
          </a:prstGeom>
          <a:noFill/>
        </p:spPr>
      </p:pic>
      <p:sp>
        <p:nvSpPr>
          <p:cNvPr id="2" name="2043346671"/>
          <p:cNvSpPr>
            <a:spLocks noGrp="1"/>
          </p:cNvSpPr>
          <p:nvPr>
            <p:ph type="title" idx="4294967295"/>
          </p:nvPr>
        </p:nvSpPr>
        <p:spPr>
          <a:xfrm>
            <a:off x="230832" y="124272"/>
            <a:ext cx="8229600" cy="504056"/>
          </a:xfrm>
          <a:prstGeom prst="rect">
            <a:avLst/>
          </a:prstGeom>
        </p:spPr>
        <p:txBody>
          <a:bodyPr>
            <a:normAutofit/>
          </a:bodyPr>
          <a:lstStyle/>
          <a:p>
            <a:pPr algn="l"/>
            <a:r>
              <a:rPr lang="en-US" altLang="zh-CN" sz="2600" b="1" dirty="0" smtClean="0">
                <a:solidFill>
                  <a:srgbClr val="0076B0"/>
                </a:solidFill>
                <a:latin typeface="Arial"/>
                <a:ea typeface="微软雅黑"/>
                <a:sym typeface="Arial"/>
              </a:rPr>
              <a:t>Contents</a:t>
            </a:r>
            <a:endParaRPr lang="zh-CN" altLang="en-US" sz="2600" b="1" dirty="0">
              <a:solidFill>
                <a:srgbClr val="0076B0"/>
              </a:solidFill>
              <a:latin typeface="Arial"/>
              <a:ea typeface="微软雅黑"/>
              <a:sym typeface="Arial"/>
            </a:endParaRPr>
          </a:p>
        </p:txBody>
      </p:sp>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1276400"/>
            <a:ext cx="4811546" cy="698450"/>
          </a:xfrm>
          <a:prstGeom prst="rect">
            <a:avLst/>
          </a:prstGeom>
          <a:noFill/>
        </p:spPr>
      </p:pic>
      <p:sp>
        <p:nvSpPr>
          <p:cNvPr id="17" name="矩形 16"/>
          <p:cNvSpPr/>
          <p:nvPr/>
        </p:nvSpPr>
        <p:spPr>
          <a:xfrm>
            <a:off x="2790334" y="3177692"/>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3</a:t>
            </a:r>
            <a:endParaRPr lang="zh-CN" altLang="en-US" sz="2800" dirty="0">
              <a:solidFill>
                <a:schemeClr val="bg1"/>
              </a:solidFill>
              <a:latin typeface="Arial"/>
              <a:ea typeface="微软雅黑"/>
              <a:sym typeface="Arial"/>
            </a:endParaRPr>
          </a:p>
        </p:txBody>
      </p:sp>
      <p:sp>
        <p:nvSpPr>
          <p:cNvPr id="18" name="矩形 17"/>
          <p:cNvSpPr/>
          <p:nvPr/>
        </p:nvSpPr>
        <p:spPr>
          <a:xfrm>
            <a:off x="2776890" y="1398786"/>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1</a:t>
            </a:r>
            <a:endParaRPr lang="zh-CN" altLang="en-US" sz="2800" dirty="0">
              <a:solidFill>
                <a:schemeClr val="bg1"/>
              </a:solidFill>
              <a:latin typeface="Arial"/>
              <a:ea typeface="微软雅黑"/>
              <a:sym typeface="Arial"/>
            </a:endParaRPr>
          </a:p>
        </p:txBody>
      </p:sp>
      <p:sp>
        <p:nvSpPr>
          <p:cNvPr id="10" name="801713578"/>
          <p:cNvSpPr txBox="1"/>
          <p:nvPr/>
        </p:nvSpPr>
        <p:spPr>
          <a:xfrm>
            <a:off x="3439387" y="3209630"/>
            <a:ext cx="3033358"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Configuration Instance</a:t>
            </a:r>
            <a:endParaRPr lang="zh-CN" altLang="en-US" sz="2000" dirty="0">
              <a:solidFill>
                <a:schemeClr val="bg1">
                  <a:lumMod val="95000"/>
                </a:schemeClr>
              </a:solidFill>
              <a:latin typeface="Arial"/>
              <a:ea typeface="微软雅黑"/>
              <a:sym typeface="Arial"/>
            </a:endParaRPr>
          </a:p>
        </p:txBody>
      </p:sp>
      <p:sp>
        <p:nvSpPr>
          <p:cNvPr id="15" name="1542651246"/>
          <p:cNvSpPr txBox="1"/>
          <p:nvPr/>
        </p:nvSpPr>
        <p:spPr>
          <a:xfrm>
            <a:off x="3425943" y="1430724"/>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Key Quotation Items</a:t>
            </a:r>
            <a:endParaRPr lang="zh-CN" altLang="en-US" sz="2000" dirty="0" smtClean="0">
              <a:solidFill>
                <a:schemeClr val="bg1">
                  <a:lumMod val="95000"/>
                </a:schemeClr>
              </a:solidFill>
              <a:latin typeface="Arial"/>
              <a:ea typeface="微软雅黑"/>
              <a:sym typeface="Arial"/>
            </a:endParaRPr>
          </a:p>
        </p:txBody>
      </p:sp>
      <p:pic>
        <p:nvPicPr>
          <p:cNvPr id="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2140496"/>
            <a:ext cx="4811546" cy="698450"/>
          </a:xfrm>
          <a:prstGeom prst="rect">
            <a:avLst/>
          </a:prstGeom>
          <a:noFill/>
        </p:spPr>
      </p:pic>
      <p:sp>
        <p:nvSpPr>
          <p:cNvPr id="20" name="矩形 19"/>
          <p:cNvSpPr/>
          <p:nvPr/>
        </p:nvSpPr>
        <p:spPr>
          <a:xfrm>
            <a:off x="2770165" y="2204267"/>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2</a:t>
            </a:r>
            <a:endParaRPr lang="zh-CN" altLang="en-US" sz="2800" dirty="0">
              <a:solidFill>
                <a:schemeClr val="bg1"/>
              </a:solidFill>
              <a:latin typeface="Arial"/>
              <a:ea typeface="微软雅黑"/>
              <a:sym typeface="Arial"/>
            </a:endParaRPr>
          </a:p>
        </p:txBody>
      </p:sp>
      <p:sp>
        <p:nvSpPr>
          <p:cNvPr id="21" name="1115326563"/>
          <p:cNvSpPr txBox="1"/>
          <p:nvPr/>
        </p:nvSpPr>
        <p:spPr>
          <a:xfrm>
            <a:off x="3419218" y="2276275"/>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Quotation Guide</a:t>
            </a:r>
            <a:endParaRPr lang="zh-CN" altLang="en-US" sz="2000" dirty="0" smtClean="0">
              <a:solidFill>
                <a:schemeClr val="bg1">
                  <a:lumMod val="95000"/>
                </a:schemeClr>
              </a:solidFill>
              <a:latin typeface="Arial"/>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08902913"/>
          <p:cNvSpPr>
            <a:spLocks noGrp="1"/>
          </p:cNvSpPr>
          <p:nvPr>
            <p:ph type="title"/>
          </p:nvPr>
        </p:nvSpPr>
        <p:spPr>
          <a:xfrm>
            <a:off x="179512" y="196280"/>
            <a:ext cx="7745412" cy="653855"/>
          </a:xfrm>
        </p:spPr>
        <p:txBody>
          <a:bodyPr/>
          <a:lstStyle/>
          <a:p>
            <a:pPr algn="l"/>
            <a:r>
              <a:rPr lang="en-US" altLang="zh-CN" sz="2200" dirty="0" smtClean="0">
                <a:solidFill>
                  <a:srgbClr val="0070C0"/>
                </a:solidFill>
                <a:latin typeface="Arial"/>
                <a:ea typeface="微软雅黑"/>
                <a:sym typeface="Arial"/>
              </a:rPr>
              <a:t>Configuration Instance</a:t>
            </a:r>
            <a:endParaRPr lang="zh-CN" altLang="en-US" sz="2200" dirty="0" smtClean="0">
              <a:solidFill>
                <a:srgbClr val="0070C0"/>
              </a:solidFill>
              <a:latin typeface="Arial"/>
              <a:ea typeface="微软雅黑"/>
              <a:sym typeface="Arial"/>
            </a:endParaRPr>
          </a:p>
        </p:txBody>
      </p:sp>
      <p:sp>
        <p:nvSpPr>
          <p:cNvPr id="5" name="1581223400"/>
          <p:cNvSpPr txBox="1"/>
          <p:nvPr/>
        </p:nvSpPr>
        <p:spPr>
          <a:xfrm>
            <a:off x="250825" y="1059911"/>
            <a:ext cx="8642350" cy="3157788"/>
          </a:xfrm>
          <a:prstGeom prst="rect">
            <a:avLst/>
          </a:prstGeom>
          <a:noFill/>
        </p:spPr>
        <p:txBody>
          <a:bodyPr wrap="square" rtlCol="0">
            <a:spAutoFit/>
          </a:bodyPr>
          <a:lstStyle/>
          <a:p>
            <a:pPr marL="246261" indent="-246261" defTabSz="657886" eaLnBrk="0" fontAlgn="base" hangingPunct="0">
              <a:lnSpc>
                <a:spcPct val="140000"/>
              </a:lnSpc>
              <a:spcBef>
                <a:spcPct val="0"/>
              </a:spcBef>
              <a:spcAft>
                <a:spcPct val="0"/>
              </a:spcAft>
              <a:buClr>
                <a:schemeClr val="bg2"/>
              </a:buClr>
              <a:buSzPct val="60000"/>
              <a:buFont typeface="Wingdings" pitchFamily="2" charset="2"/>
              <a:buChar char="l"/>
            </a:pPr>
            <a:r>
              <a:rPr lang="en-US" altLang="zh-CN" sz="1600" b="1" dirty="0" smtClean="0">
                <a:latin typeface="Arial"/>
                <a:ea typeface="微软雅黑"/>
                <a:sym typeface="Arial"/>
              </a:rPr>
              <a:t>Customer Requirements: </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smtClean="0">
                <a:latin typeface="Arial"/>
                <a:ea typeface="微软雅黑"/>
                <a:sym typeface="Arial"/>
              </a:rPr>
              <a:t>AC power supply environment, equipment cache ≥ 16 GB</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smtClean="0">
                <a:latin typeface="Arial"/>
                <a:ea typeface="微软雅黑"/>
                <a:sym typeface="Arial"/>
              </a:rPr>
              <a:t>SAN storage system</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smtClean="0">
                <a:latin typeface="Arial"/>
                <a:ea typeface="微软雅黑"/>
                <a:sym typeface="Arial"/>
              </a:rPr>
              <a:t>50 x 900 GB (10k rpm, 2.5") SAS disks + 6 x </a:t>
            </a:r>
            <a:r>
              <a:rPr lang="en-US" altLang="zh-CN" sz="1400" dirty="0" smtClean="0">
                <a:latin typeface="Arial"/>
                <a:ea typeface="微软雅黑"/>
                <a:sym typeface="Arial"/>
              </a:rPr>
              <a:t>600 </a:t>
            </a:r>
            <a:r>
              <a:rPr lang="en-US" altLang="zh-CN" sz="1400" dirty="0" smtClean="0">
                <a:latin typeface="Arial"/>
                <a:ea typeface="微软雅黑"/>
                <a:sym typeface="Arial"/>
              </a:rPr>
              <a:t>GB SSDs</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smtClean="0">
                <a:latin typeface="Arial"/>
                <a:ea typeface="微软雅黑"/>
                <a:sym typeface="Arial"/>
              </a:rPr>
              <a:t>Front-end interfaces: 8 x 8 </a:t>
            </a:r>
            <a:r>
              <a:rPr lang="en-US" altLang="zh-CN" sz="1400" dirty="0" err="1" smtClean="0">
                <a:latin typeface="Arial"/>
                <a:ea typeface="微软雅黑"/>
                <a:sym typeface="Arial"/>
              </a:rPr>
              <a:t>Gbit</a:t>
            </a:r>
            <a:r>
              <a:rPr lang="en-US" altLang="zh-CN" sz="1400" dirty="0" smtClean="0">
                <a:latin typeface="Arial"/>
                <a:ea typeface="微软雅黑"/>
                <a:sym typeface="Arial"/>
              </a:rPr>
              <a:t>/s FC, 8 x GE iSCSI</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err="1" smtClean="0">
                <a:latin typeface="Arial"/>
                <a:ea typeface="微软雅黑"/>
                <a:sym typeface="Arial"/>
              </a:rPr>
              <a:t>HyperSnap</a:t>
            </a:r>
            <a:r>
              <a:rPr lang="en-US" altLang="zh-CN" sz="1400" dirty="0" smtClean="0">
                <a:latin typeface="Arial"/>
                <a:ea typeface="微软雅黑"/>
                <a:sym typeface="Arial"/>
              </a:rPr>
              <a:t>.</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err="1" smtClean="0">
                <a:latin typeface="Arial"/>
                <a:ea typeface="微软雅黑"/>
                <a:sym typeface="Arial"/>
              </a:rPr>
              <a:t>SmartThin</a:t>
            </a:r>
            <a:r>
              <a:rPr lang="en-US" altLang="zh-CN" sz="1400" dirty="0" smtClean="0">
                <a:latin typeface="Arial"/>
                <a:ea typeface="微软雅黑"/>
                <a:sym typeface="Arial"/>
              </a:rPr>
              <a:t>.</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err="1" smtClean="0">
                <a:latin typeface="Arial"/>
                <a:ea typeface="微软雅黑"/>
                <a:sym typeface="Arial"/>
              </a:rPr>
              <a:t>SmartVirtualization</a:t>
            </a:r>
            <a:r>
              <a:rPr lang="en-US" altLang="zh-CN" sz="1400" dirty="0" smtClean="0">
                <a:latin typeface="Arial"/>
                <a:ea typeface="微软雅黑"/>
                <a:sym typeface="Arial"/>
              </a:rPr>
              <a:t>.</a:t>
            </a:r>
          </a:p>
          <a:p>
            <a:pPr marL="535350" lvl="1" indent="-205814" defTabSz="657886" eaLnBrk="0" fontAlgn="base" hangingPunct="0">
              <a:lnSpc>
                <a:spcPct val="140000"/>
              </a:lnSpc>
              <a:spcBef>
                <a:spcPct val="0"/>
              </a:spcBef>
              <a:spcAft>
                <a:spcPct val="0"/>
              </a:spcAft>
              <a:buClr>
                <a:schemeClr val="tx1"/>
              </a:buClr>
              <a:buSzPct val="50000"/>
              <a:buFont typeface="Wingdings" pitchFamily="2" charset="2"/>
              <a:buChar char="p"/>
            </a:pPr>
            <a:r>
              <a:rPr lang="en-US" altLang="zh-CN" sz="1400" dirty="0" smtClean="0">
                <a:latin typeface="Arial"/>
                <a:ea typeface="微软雅黑"/>
                <a:sym typeface="Arial"/>
              </a:rPr>
              <a:t>Configure the installation service and 3-year 24/7 Co-Care response</a:t>
            </a:r>
          </a:p>
          <a:p>
            <a:pPr defTabSz="914400" fontAlgn="base">
              <a:spcBef>
                <a:spcPct val="0"/>
              </a:spcBef>
              <a:spcAft>
                <a:spcPct val="0"/>
              </a:spcAft>
            </a:pPr>
            <a:endParaRPr lang="zh-CN" altLang="en-US" sz="2000" dirty="0">
              <a:solidFill>
                <a:srgbClr val="000000"/>
              </a:solidFill>
              <a:latin typeface="Arial"/>
              <a:ea typeface="微软雅黑"/>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07504" y="988368"/>
            <a:ext cx="6768530" cy="3063295"/>
          </a:xfrm>
          <a:prstGeom prst="rect">
            <a:avLst/>
          </a:prstGeom>
        </p:spPr>
      </p:pic>
      <p:sp>
        <p:nvSpPr>
          <p:cNvPr id="5" name="173186621"/>
          <p:cNvSpPr>
            <a:spLocks noGrp="1"/>
          </p:cNvSpPr>
          <p:nvPr>
            <p:ph type="title"/>
          </p:nvPr>
        </p:nvSpPr>
        <p:spPr>
          <a:xfrm>
            <a:off x="179512" y="196280"/>
            <a:ext cx="7745412" cy="653855"/>
          </a:xfrm>
        </p:spPr>
        <p:txBody>
          <a:bodyPr/>
          <a:lstStyle/>
          <a:p>
            <a:pPr algn="l"/>
            <a:r>
              <a:rPr lang="en-US" altLang="zh-CN" sz="2200" dirty="0" smtClean="0">
                <a:solidFill>
                  <a:srgbClr val="0070C0"/>
                </a:solidFill>
                <a:latin typeface="Arial"/>
                <a:ea typeface="微软雅黑"/>
                <a:sym typeface="Arial"/>
              </a:rPr>
              <a:t>Selecting Controller Enclosures and Interface Modules</a:t>
            </a:r>
            <a:endParaRPr lang="zh-CN" altLang="en-US" sz="2200" dirty="0" smtClean="0">
              <a:solidFill>
                <a:srgbClr val="0070C0"/>
              </a:solidFill>
              <a:latin typeface="Arial"/>
              <a:ea typeface="微软雅黑"/>
              <a:sym typeface="Arial"/>
            </a:endParaRPr>
          </a:p>
        </p:txBody>
      </p:sp>
      <p:sp>
        <p:nvSpPr>
          <p:cNvPr id="10" name="446812397"/>
          <p:cNvSpPr/>
          <p:nvPr/>
        </p:nvSpPr>
        <p:spPr>
          <a:xfrm>
            <a:off x="7020272" y="1708448"/>
            <a:ext cx="1728192" cy="648072"/>
          </a:xfrm>
          <a:prstGeom prst="accentBorderCallout1">
            <a:avLst>
              <a:gd name="adj1" fmla="val 18750"/>
              <a:gd name="adj2" fmla="val -8333"/>
              <a:gd name="adj3" fmla="val 90267"/>
              <a:gd name="adj4" fmla="val -99463"/>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Select controller enclosure specifications. Choose 2.5'' enclosures in configuring this project.</a:t>
            </a:r>
            <a:endParaRPr lang="zh-CN" altLang="en-US" sz="1100" dirty="0">
              <a:latin typeface="Arial" panose="020B0604020202020204" pitchFamily="34" charset="0"/>
            </a:endParaRPr>
          </a:p>
        </p:txBody>
      </p:sp>
      <p:sp>
        <p:nvSpPr>
          <p:cNvPr id="9" name="677590732"/>
          <p:cNvSpPr/>
          <p:nvPr/>
        </p:nvSpPr>
        <p:spPr>
          <a:xfrm>
            <a:off x="7020272" y="1060376"/>
            <a:ext cx="1656184" cy="576064"/>
          </a:xfrm>
          <a:prstGeom prst="accentBorderCallout1">
            <a:avLst>
              <a:gd name="adj1" fmla="val 18750"/>
              <a:gd name="adj2" fmla="val -8333"/>
              <a:gd name="adj3" fmla="val 173828"/>
              <a:gd name="adj4" fmla="val -105256"/>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Select SAN and set the controller quantity to dual.</a:t>
            </a:r>
            <a:endParaRPr lang="zh-CN" altLang="en-US" sz="1100" dirty="0">
              <a:latin typeface="Arial" panose="020B0604020202020204" pitchFamily="34" charset="0"/>
            </a:endParaRPr>
          </a:p>
        </p:txBody>
      </p:sp>
      <p:sp>
        <p:nvSpPr>
          <p:cNvPr id="14" name="1206067485"/>
          <p:cNvSpPr/>
          <p:nvPr/>
        </p:nvSpPr>
        <p:spPr>
          <a:xfrm>
            <a:off x="7020272" y="3220616"/>
            <a:ext cx="1944216" cy="936104"/>
          </a:xfrm>
          <a:prstGeom prst="accentBorderCallout1">
            <a:avLst>
              <a:gd name="adj1" fmla="val 18750"/>
              <a:gd name="adj2" fmla="val -8333"/>
              <a:gd name="adj3" fmla="val -29239"/>
              <a:gd name="adj4" fmla="val -73607"/>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Select interface types. The 2200 V3 is equipped with onboard GE interfaces, so configure 8 </a:t>
            </a:r>
            <a:r>
              <a:rPr lang="en-US" altLang="zh-CN" sz="1100" dirty="0" err="1" smtClean="0">
                <a:latin typeface="Arial" panose="020B0604020202020204" pitchFamily="34" charset="0"/>
              </a:rPr>
              <a:t>Gbit</a:t>
            </a:r>
            <a:r>
              <a:rPr lang="en-US" altLang="zh-CN" sz="1100" dirty="0" smtClean="0">
                <a:latin typeface="Arial" panose="020B0604020202020204" pitchFamily="34" charset="0"/>
              </a:rPr>
              <a:t>/s FC interfaces in this project.</a:t>
            </a:r>
            <a:endParaRPr lang="zh-CN" altLang="en-US" sz="11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71064950"/>
          <p:cNvSpPr>
            <a:spLocks noGrp="1"/>
          </p:cNvSpPr>
          <p:nvPr>
            <p:ph type="title"/>
          </p:nvPr>
        </p:nvSpPr>
        <p:spPr>
          <a:xfrm>
            <a:off x="179512" y="196280"/>
            <a:ext cx="7745412" cy="653855"/>
          </a:xfrm>
        </p:spPr>
        <p:txBody>
          <a:bodyPr/>
          <a:lstStyle/>
          <a:p>
            <a:pPr algn="l"/>
            <a:r>
              <a:rPr lang="en-US" altLang="zh-CN" sz="2200" dirty="0" smtClean="0">
                <a:solidFill>
                  <a:srgbClr val="0070C0"/>
                </a:solidFill>
                <a:latin typeface="Arial"/>
                <a:ea typeface="微软雅黑"/>
                <a:sym typeface="Arial"/>
              </a:rPr>
              <a:t>Selecting Disk Units</a:t>
            </a:r>
            <a:endParaRPr lang="zh-CN" altLang="en-US" sz="2200" dirty="0" smtClean="0">
              <a:solidFill>
                <a:srgbClr val="0070C0"/>
              </a:solidFill>
              <a:latin typeface="Arial"/>
              <a:ea typeface="微软雅黑"/>
              <a:sym typeface="Arial"/>
            </a:endParaRPr>
          </a:p>
        </p:txBody>
      </p:sp>
      <p:sp>
        <p:nvSpPr>
          <p:cNvPr id="9" name="1721036070"/>
          <p:cNvSpPr/>
          <p:nvPr/>
        </p:nvSpPr>
        <p:spPr>
          <a:xfrm>
            <a:off x="7020272" y="1420416"/>
            <a:ext cx="1944216" cy="432048"/>
          </a:xfrm>
          <a:prstGeom prst="accentBorderCallout1">
            <a:avLst>
              <a:gd name="adj1" fmla="val 18750"/>
              <a:gd name="adj2" fmla="val -8333"/>
              <a:gd name="adj3" fmla="val -15531"/>
              <a:gd name="adj4" fmla="val -38333"/>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Select a disk unit based on project requirements.</a:t>
            </a:r>
            <a:endParaRPr lang="zh-CN" altLang="en-US" sz="1100" dirty="0">
              <a:latin typeface="Arial" panose="020B0604020202020204" pitchFamily="34" charset="0"/>
            </a:endParaRPr>
          </a:p>
        </p:txBody>
      </p:sp>
      <p:sp>
        <p:nvSpPr>
          <p:cNvPr id="11" name="1056763781"/>
          <p:cNvSpPr/>
          <p:nvPr/>
        </p:nvSpPr>
        <p:spPr>
          <a:xfrm>
            <a:off x="7020272" y="2644552"/>
            <a:ext cx="1944216" cy="1728192"/>
          </a:xfrm>
          <a:prstGeom prst="accentBorderCallout1">
            <a:avLst>
              <a:gd name="adj1" fmla="val 18750"/>
              <a:gd name="adj2" fmla="val -8333"/>
              <a:gd name="adj3" fmla="val 70890"/>
              <a:gd name="adj4" fmla="val -40477"/>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Notes for users: The disk enclosure quantity is automatically calculated based on the number of disks. The total number of loops is calculated based on the total number of enclosures and the number of enclosures in a single loop.  </a:t>
            </a:r>
            <a:endParaRPr lang="zh-CN" altLang="en-US" sz="1100" dirty="0">
              <a:latin typeface="Arial" panose="020B0604020202020204" pitchFamily="34" charset="0"/>
            </a:endParaRPr>
          </a:p>
        </p:txBody>
      </p:sp>
      <p:pic>
        <p:nvPicPr>
          <p:cNvPr id="3" name="图片 2"/>
          <p:cNvPicPr>
            <a:picLocks noChangeAspect="1"/>
          </p:cNvPicPr>
          <p:nvPr/>
        </p:nvPicPr>
        <p:blipFill>
          <a:blip r:embed="rId3" cstate="print"/>
          <a:stretch>
            <a:fillRect/>
          </a:stretch>
        </p:blipFill>
        <p:spPr>
          <a:xfrm>
            <a:off x="395536" y="628328"/>
            <a:ext cx="5904656" cy="39659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195736" y="1276400"/>
            <a:ext cx="4805021" cy="698253"/>
          </a:xfrm>
          <a:prstGeom prst="rect">
            <a:avLst/>
          </a:prstGeom>
          <a:noFill/>
        </p:spPr>
      </p:pic>
      <p:sp>
        <p:nvSpPr>
          <p:cNvPr id="2" name="675559204"/>
          <p:cNvSpPr>
            <a:spLocks noGrp="1"/>
          </p:cNvSpPr>
          <p:nvPr>
            <p:ph type="title" idx="4294967295"/>
          </p:nvPr>
        </p:nvSpPr>
        <p:spPr>
          <a:xfrm>
            <a:off x="230832" y="124272"/>
            <a:ext cx="8229600" cy="504056"/>
          </a:xfrm>
          <a:prstGeom prst="rect">
            <a:avLst/>
          </a:prstGeom>
        </p:spPr>
        <p:txBody>
          <a:bodyPr>
            <a:normAutofit/>
          </a:bodyPr>
          <a:lstStyle/>
          <a:p>
            <a:pPr algn="l"/>
            <a:r>
              <a:rPr lang="en-US" altLang="zh-CN" sz="2600" b="1" dirty="0" smtClean="0">
                <a:solidFill>
                  <a:srgbClr val="0076B0"/>
                </a:solidFill>
                <a:latin typeface="Arial"/>
                <a:ea typeface="微软雅黑"/>
                <a:sym typeface="Arial"/>
              </a:rPr>
              <a:t>Contents</a:t>
            </a:r>
            <a:endParaRPr lang="zh-CN" altLang="en-US" sz="2600" b="1" dirty="0">
              <a:solidFill>
                <a:srgbClr val="0076B0"/>
              </a:solidFill>
              <a:latin typeface="Arial"/>
              <a:ea typeface="微软雅黑"/>
              <a:sym typeface="Arial"/>
            </a:endParaRPr>
          </a:p>
        </p:txBody>
      </p:sp>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2190874"/>
            <a:ext cx="4811546" cy="698450"/>
          </a:xfrm>
          <a:prstGeom prst="rect">
            <a:avLst/>
          </a:prstGeom>
          <a:noFill/>
        </p:spPr>
      </p:pic>
      <p:sp>
        <p:nvSpPr>
          <p:cNvPr id="16" name="矩形 15"/>
          <p:cNvSpPr/>
          <p:nvPr/>
        </p:nvSpPr>
        <p:spPr>
          <a:xfrm>
            <a:off x="2770819" y="1379641"/>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1</a:t>
            </a:r>
            <a:endParaRPr lang="zh-CN" altLang="en-US" sz="2800" dirty="0">
              <a:solidFill>
                <a:schemeClr val="bg1"/>
              </a:solidFill>
              <a:latin typeface="Arial"/>
              <a:ea typeface="微软雅黑"/>
              <a:sym typeface="Arial"/>
            </a:endParaRPr>
          </a:p>
        </p:txBody>
      </p:sp>
      <p:sp>
        <p:nvSpPr>
          <p:cNvPr id="18" name="矩形 17"/>
          <p:cNvSpPr/>
          <p:nvPr/>
        </p:nvSpPr>
        <p:spPr>
          <a:xfrm>
            <a:off x="2776890" y="2313260"/>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2</a:t>
            </a:r>
            <a:endParaRPr lang="zh-CN" altLang="en-US" sz="2800" dirty="0">
              <a:solidFill>
                <a:schemeClr val="bg1"/>
              </a:solidFill>
              <a:latin typeface="Arial"/>
              <a:ea typeface="微软雅黑"/>
              <a:sym typeface="Arial"/>
            </a:endParaRPr>
          </a:p>
        </p:txBody>
      </p:sp>
      <p:sp>
        <p:nvSpPr>
          <p:cNvPr id="9" name="1978842296"/>
          <p:cNvSpPr txBox="1"/>
          <p:nvPr/>
        </p:nvSpPr>
        <p:spPr>
          <a:xfrm>
            <a:off x="3419872" y="1430743"/>
            <a:ext cx="2851355"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Key Quotation Items</a:t>
            </a:r>
            <a:endParaRPr lang="zh-CN" altLang="en-US" sz="2000" dirty="0">
              <a:solidFill>
                <a:schemeClr val="bg1">
                  <a:lumMod val="95000"/>
                </a:schemeClr>
              </a:solidFill>
              <a:latin typeface="Arial"/>
              <a:ea typeface="微软雅黑"/>
              <a:sym typeface="Arial"/>
            </a:endParaRPr>
          </a:p>
        </p:txBody>
      </p:sp>
      <p:sp>
        <p:nvSpPr>
          <p:cNvPr id="15" name="808604899"/>
          <p:cNvSpPr txBox="1"/>
          <p:nvPr/>
        </p:nvSpPr>
        <p:spPr>
          <a:xfrm>
            <a:off x="3425943" y="2345198"/>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Quotation Guide</a:t>
            </a:r>
            <a:endParaRPr lang="zh-CN" altLang="en-US" sz="2000" dirty="0" smtClean="0">
              <a:solidFill>
                <a:schemeClr val="bg1">
                  <a:lumMod val="95000"/>
                </a:schemeClr>
              </a:solidFill>
              <a:latin typeface="Arial"/>
              <a:ea typeface="微软雅黑"/>
              <a:sym typeface="Arial"/>
            </a:endParaRPr>
          </a:p>
        </p:txBody>
      </p:sp>
      <p:pic>
        <p:nvPicPr>
          <p:cNvPr id="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3098230"/>
            <a:ext cx="4811546" cy="698450"/>
          </a:xfrm>
          <a:prstGeom prst="rect">
            <a:avLst/>
          </a:prstGeom>
          <a:noFill/>
        </p:spPr>
      </p:pic>
      <p:sp>
        <p:nvSpPr>
          <p:cNvPr id="20" name="矩形 19"/>
          <p:cNvSpPr/>
          <p:nvPr/>
        </p:nvSpPr>
        <p:spPr>
          <a:xfrm>
            <a:off x="2757854" y="3220616"/>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3</a:t>
            </a:r>
            <a:endParaRPr lang="zh-CN" altLang="en-US" sz="2800" dirty="0">
              <a:solidFill>
                <a:schemeClr val="bg1"/>
              </a:solidFill>
              <a:latin typeface="Arial"/>
              <a:ea typeface="微软雅黑"/>
              <a:sym typeface="Arial"/>
            </a:endParaRPr>
          </a:p>
        </p:txBody>
      </p:sp>
      <p:sp>
        <p:nvSpPr>
          <p:cNvPr id="21" name="2092459067"/>
          <p:cNvSpPr txBox="1"/>
          <p:nvPr/>
        </p:nvSpPr>
        <p:spPr>
          <a:xfrm>
            <a:off x="3406907" y="3292624"/>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Configuration Instance</a:t>
            </a:r>
            <a:endParaRPr lang="zh-CN" altLang="en-US" sz="2000" dirty="0" smtClean="0">
              <a:solidFill>
                <a:schemeClr val="bg1">
                  <a:lumMod val="95000"/>
                </a:schemeClr>
              </a:solidFill>
              <a:latin typeface="Arial"/>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r="18875"/>
          <a:stretch/>
        </p:blipFill>
        <p:spPr>
          <a:xfrm>
            <a:off x="395536" y="1132384"/>
            <a:ext cx="5783235" cy="2692572"/>
          </a:xfrm>
          <a:prstGeom prst="rect">
            <a:avLst/>
          </a:prstGeom>
        </p:spPr>
      </p:pic>
      <p:sp>
        <p:nvSpPr>
          <p:cNvPr id="5" name="491391266"/>
          <p:cNvSpPr>
            <a:spLocks noGrp="1"/>
          </p:cNvSpPr>
          <p:nvPr>
            <p:ph type="title"/>
          </p:nvPr>
        </p:nvSpPr>
        <p:spPr>
          <a:xfrm>
            <a:off x="179512" y="196280"/>
            <a:ext cx="8568952" cy="653855"/>
          </a:xfrm>
        </p:spPr>
        <p:txBody>
          <a:bodyPr/>
          <a:lstStyle/>
          <a:p>
            <a:pPr algn="l"/>
            <a:r>
              <a:rPr lang="en-US" altLang="zh-CN" sz="2200" dirty="0" smtClean="0">
                <a:solidFill>
                  <a:srgbClr val="0070C0"/>
                </a:solidFill>
                <a:latin typeface="Arial"/>
                <a:ea typeface="微软雅黑"/>
                <a:sym typeface="Arial"/>
              </a:rPr>
              <a:t>Selecting Installation Materials, Auxiliary Devices, and Software</a:t>
            </a:r>
            <a:endParaRPr lang="zh-CN" altLang="en-US" sz="2200" dirty="0" smtClean="0">
              <a:solidFill>
                <a:srgbClr val="0070C0"/>
              </a:solidFill>
              <a:latin typeface="Arial"/>
              <a:ea typeface="微软雅黑"/>
              <a:sym typeface="Arial"/>
            </a:endParaRPr>
          </a:p>
        </p:txBody>
      </p:sp>
      <p:sp>
        <p:nvSpPr>
          <p:cNvPr id="10" name="1925947122"/>
          <p:cNvSpPr/>
          <p:nvPr/>
        </p:nvSpPr>
        <p:spPr>
          <a:xfrm>
            <a:off x="6804248" y="2624511"/>
            <a:ext cx="2160240" cy="648072"/>
          </a:xfrm>
          <a:prstGeom prst="accentBorderCallout1">
            <a:avLst>
              <a:gd name="adj1" fmla="val 18750"/>
              <a:gd name="adj2" fmla="val -8333"/>
              <a:gd name="adj3" fmla="val 86931"/>
              <a:gd name="adj4" fmla="val -47291"/>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200" dirty="0" smtClean="0">
                <a:latin typeface="Arial" panose="020B0604020202020204" pitchFamily="34" charset="0"/>
              </a:rPr>
              <a:t>Configure </a:t>
            </a:r>
            <a:r>
              <a:rPr lang="en-US" altLang="zh-CN" sz="1200" dirty="0" err="1" smtClean="0">
                <a:latin typeface="Arial" panose="020B0604020202020204" pitchFamily="34" charset="0"/>
              </a:rPr>
              <a:t>SmartVirtualization</a:t>
            </a:r>
            <a:r>
              <a:rPr lang="en-US" altLang="zh-CN" sz="1200" dirty="0" smtClean="0">
                <a:latin typeface="Arial" panose="020B0604020202020204" pitchFamily="34" charset="0"/>
              </a:rPr>
              <a:t>.</a:t>
            </a:r>
            <a:endParaRPr lang="zh-CN" altLang="en-US" sz="1200" dirty="0">
              <a:latin typeface="Arial" panose="020B0604020202020204" pitchFamily="34" charset="0"/>
            </a:endParaRPr>
          </a:p>
        </p:txBody>
      </p:sp>
      <p:sp>
        <p:nvSpPr>
          <p:cNvPr id="4" name="884851862"/>
          <p:cNvSpPr txBox="1"/>
          <p:nvPr/>
        </p:nvSpPr>
        <p:spPr>
          <a:xfrm>
            <a:off x="539552" y="4228728"/>
            <a:ext cx="8352928" cy="261610"/>
          </a:xfrm>
          <a:prstGeom prst="rect">
            <a:avLst/>
          </a:prstGeom>
          <a:noFill/>
        </p:spPr>
        <p:txBody>
          <a:bodyPr wrap="square" rtlCol="0">
            <a:spAutoFit/>
          </a:bodyPr>
          <a:lstStyle/>
          <a:p>
            <a:r>
              <a:rPr lang="en-US" altLang="zh-CN" sz="1100" dirty="0" smtClean="0">
                <a:latin typeface="Arial" panose="020B0604020202020204" pitchFamily="34" charset="0"/>
              </a:rPr>
              <a:t>No need to configure the block feature package. By default, the block feature package contains </a:t>
            </a:r>
            <a:r>
              <a:rPr lang="en-US" altLang="zh-CN" sz="1100" dirty="0" err="1" smtClean="0">
                <a:latin typeface="Arial" panose="020B0604020202020204" pitchFamily="34" charset="0"/>
              </a:rPr>
              <a:t>HyperSnap</a:t>
            </a:r>
            <a:r>
              <a:rPr lang="en-US" altLang="zh-CN" sz="1100" dirty="0" smtClean="0">
                <a:latin typeface="Arial" panose="020B0604020202020204" pitchFamily="34" charset="0"/>
              </a:rPr>
              <a:t> and </a:t>
            </a:r>
            <a:r>
              <a:rPr lang="en-US" altLang="zh-CN" sz="1100" dirty="0" err="1" smtClean="0">
                <a:latin typeface="Arial" panose="020B0604020202020204" pitchFamily="34" charset="0"/>
              </a:rPr>
              <a:t>SmartThin</a:t>
            </a:r>
            <a:r>
              <a:rPr lang="en-US" altLang="zh-CN" sz="1100" dirty="0" smtClean="0">
                <a:latin typeface="Arial" panose="020B0604020202020204" pitchFamily="34" charset="0"/>
              </a:rPr>
              <a:t>.</a:t>
            </a:r>
            <a:endParaRPr lang="en-US" sz="11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77859029"/>
          <p:cNvSpPr>
            <a:spLocks noGrp="1"/>
          </p:cNvSpPr>
          <p:nvPr>
            <p:ph type="title"/>
          </p:nvPr>
        </p:nvSpPr>
        <p:spPr>
          <a:xfrm>
            <a:off x="179512" y="52264"/>
            <a:ext cx="8964488" cy="432048"/>
          </a:xfrm>
        </p:spPr>
        <p:txBody>
          <a:bodyPr/>
          <a:lstStyle/>
          <a:p>
            <a:pPr algn="l"/>
            <a:r>
              <a:rPr lang="en-US" altLang="zh-CN" sz="2200" dirty="0" smtClean="0">
                <a:solidFill>
                  <a:srgbClr val="0070C0"/>
                </a:solidFill>
                <a:latin typeface="Arial"/>
                <a:ea typeface="微软雅黑"/>
                <a:sym typeface="Arial"/>
              </a:rPr>
              <a:t>Selecting Services: Engineering Installation + Hardware Maintenance + Software Maintenance (</a:t>
            </a:r>
            <a:r>
              <a:rPr lang="en-US" altLang="zh-CN" sz="2200" dirty="0" smtClean="0">
                <a:solidFill>
                  <a:srgbClr val="FF0000"/>
                </a:solidFill>
                <a:latin typeface="Arial"/>
                <a:ea typeface="微软雅黑"/>
                <a:sym typeface="Arial"/>
              </a:rPr>
              <a:t>Mandatory</a:t>
            </a:r>
            <a:r>
              <a:rPr lang="en-US" altLang="zh-CN" sz="2200" dirty="0" smtClean="0">
                <a:solidFill>
                  <a:srgbClr val="0070C0"/>
                </a:solidFill>
                <a:latin typeface="Arial"/>
                <a:ea typeface="微软雅黑"/>
                <a:sym typeface="Arial"/>
              </a:rPr>
              <a:t>)</a:t>
            </a:r>
            <a:endParaRPr lang="zh-CN" altLang="en-US" sz="2200" dirty="0" smtClean="0">
              <a:solidFill>
                <a:srgbClr val="0070C0"/>
              </a:solidFill>
              <a:latin typeface="Arial"/>
              <a:ea typeface="微软雅黑"/>
              <a:sym typeface="Arial"/>
            </a:endParaRPr>
          </a:p>
        </p:txBody>
      </p:sp>
      <p:sp>
        <p:nvSpPr>
          <p:cNvPr id="6" name="1543821280"/>
          <p:cNvSpPr/>
          <p:nvPr/>
        </p:nvSpPr>
        <p:spPr>
          <a:xfrm>
            <a:off x="6948264" y="1132384"/>
            <a:ext cx="2016224" cy="576064"/>
          </a:xfrm>
          <a:prstGeom prst="accentBorderCallout1">
            <a:avLst>
              <a:gd name="adj1" fmla="val 18750"/>
              <a:gd name="adj2" fmla="val -8333"/>
              <a:gd name="adj3" fmla="val 66705"/>
              <a:gd name="adj4" fmla="val -35894"/>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Select implementation services based on project requirements.</a:t>
            </a:r>
            <a:endParaRPr lang="zh-CN" altLang="en-US" sz="1100" dirty="0">
              <a:latin typeface="Arial" panose="020B0604020202020204" pitchFamily="34" charset="0"/>
            </a:endParaRPr>
          </a:p>
        </p:txBody>
      </p:sp>
      <p:sp>
        <p:nvSpPr>
          <p:cNvPr id="12" name="1876313161"/>
          <p:cNvSpPr/>
          <p:nvPr/>
        </p:nvSpPr>
        <p:spPr>
          <a:xfrm>
            <a:off x="6948264" y="2356520"/>
            <a:ext cx="2016224" cy="576064"/>
          </a:xfrm>
          <a:prstGeom prst="accentBorderCallout1">
            <a:avLst>
              <a:gd name="adj1" fmla="val 18750"/>
              <a:gd name="adj2" fmla="val -8333"/>
              <a:gd name="adj3" fmla="val 34580"/>
              <a:gd name="adj4" fmla="val -35354"/>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latin typeface="Arial" panose="020B0604020202020204" pitchFamily="34" charset="0"/>
              </a:rPr>
              <a:t>Three-year software upgrade service (mandatory)</a:t>
            </a:r>
            <a:endParaRPr lang="zh-CN" altLang="en-US" sz="1100" dirty="0">
              <a:latin typeface="Arial" panose="020B0604020202020204" pitchFamily="34" charset="0"/>
            </a:endParaRPr>
          </a:p>
        </p:txBody>
      </p:sp>
      <p:sp>
        <p:nvSpPr>
          <p:cNvPr id="13" name="1034013040"/>
          <p:cNvSpPr/>
          <p:nvPr/>
        </p:nvSpPr>
        <p:spPr>
          <a:xfrm>
            <a:off x="6948264" y="3364632"/>
            <a:ext cx="2016224" cy="1224136"/>
          </a:xfrm>
          <a:prstGeom prst="accentBorderCallout1">
            <a:avLst>
              <a:gd name="adj1" fmla="val 18750"/>
              <a:gd name="adj2" fmla="val -8333"/>
              <a:gd name="adj3" fmla="val 16410"/>
              <a:gd name="adj4" fmla="val -39350"/>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1100" dirty="0" smtClean="0">
                <a:solidFill>
                  <a:schemeClr val="bg1"/>
                </a:solidFill>
                <a:latin typeface="Arial" panose="020B0604020202020204" pitchFamily="34" charset="0"/>
              </a:rPr>
              <a:t>Devices within the three-year warranty can be replaced when fail (Western Europe excluded).Configure 3-year Co-Care Premier 24x7x4H service in this project.</a:t>
            </a:r>
            <a:endParaRPr lang="zh-CN" altLang="en-US" sz="1100" dirty="0">
              <a:solidFill>
                <a:schemeClr val="bg1"/>
              </a:solidFill>
              <a:latin typeface="Arial" panose="020B0604020202020204" pitchFamily="34" charset="0"/>
            </a:endParaRPr>
          </a:p>
        </p:txBody>
      </p:sp>
      <p:pic>
        <p:nvPicPr>
          <p:cNvPr id="3" name="图片 2"/>
          <p:cNvPicPr>
            <a:picLocks noChangeAspect="1"/>
          </p:cNvPicPr>
          <p:nvPr/>
        </p:nvPicPr>
        <p:blipFill>
          <a:blip r:embed="rId3" cstate="print"/>
          <a:stretch>
            <a:fillRect/>
          </a:stretch>
        </p:blipFill>
        <p:spPr>
          <a:xfrm>
            <a:off x="467544" y="772344"/>
            <a:ext cx="5715000" cy="37444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57040"/>
      </p:ext>
    </p:extLst>
  </p:cSld>
  <p:clrMapOvr>
    <a:masterClrMapping/>
  </p:clrMapOvr>
  <p:transition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28187531"/>
          <p:cNvSpPr txBox="1"/>
          <p:nvPr/>
        </p:nvSpPr>
        <p:spPr>
          <a:xfrm>
            <a:off x="324962" y="126260"/>
            <a:ext cx="2945037" cy="430759"/>
          </a:xfrm>
          <a:prstGeom prst="rect">
            <a:avLst/>
          </a:prstGeom>
          <a:noFill/>
        </p:spPr>
        <p:txBody>
          <a:bodyPr wrap="none" rtlCol="0">
            <a:spAutoFit/>
          </a:bodyPr>
          <a:lstStyle/>
          <a:p>
            <a:r>
              <a:rPr lang="en-US" altLang="zh-CN" sz="2199" dirty="0" smtClean="0">
                <a:solidFill>
                  <a:srgbClr val="0076B0"/>
                </a:solidFill>
                <a:latin typeface="Arial"/>
                <a:ea typeface="微软雅黑"/>
                <a:sym typeface="Arial"/>
              </a:rPr>
              <a:t>System Specifications</a:t>
            </a:r>
            <a:endParaRPr lang="zh-CN" altLang="en-US" sz="2199" dirty="0">
              <a:solidFill>
                <a:srgbClr val="0076B0"/>
              </a:solidFill>
              <a:latin typeface="Arial"/>
              <a:ea typeface="微软雅黑"/>
              <a:sym typeface="Arial"/>
            </a:endParaRPr>
          </a:p>
        </p:txBody>
      </p:sp>
      <p:graphicFrame>
        <p:nvGraphicFramePr>
          <p:cNvPr id="8" name="1109465547"/>
          <p:cNvGraphicFramePr>
            <a:graphicFrameLocks noGrp="1"/>
          </p:cNvGraphicFramePr>
          <p:nvPr>
            <p:extLst>
              <p:ext uri="{D42A27DB-BD31-4B8C-83A1-F6EECF244321}">
                <p14:modId xmlns:p14="http://schemas.microsoft.com/office/powerpoint/2010/main" val="3559305827"/>
              </p:ext>
            </p:extLst>
          </p:nvPr>
        </p:nvGraphicFramePr>
        <p:xfrm>
          <a:off x="188592" y="533909"/>
          <a:ext cx="8432862" cy="4403790"/>
        </p:xfrm>
        <a:graphic>
          <a:graphicData uri="http://schemas.openxmlformats.org/drawingml/2006/table">
            <a:tbl>
              <a:tblPr/>
              <a:tblGrid>
                <a:gridCol w="1758128"/>
                <a:gridCol w="3132674"/>
                <a:gridCol w="3542060"/>
              </a:tblGrid>
              <a:tr h="279548">
                <a:tc>
                  <a:txBody>
                    <a:bodyPr/>
                    <a:lstStyle/>
                    <a:p>
                      <a:pPr algn="l" fontAlgn="ctr"/>
                      <a:r>
                        <a:rPr lang="en-US" altLang="zh-CN" sz="1600" b="1" i="0" u="none" strike="noStrike" dirty="0" smtClean="0">
                          <a:solidFill>
                            <a:srgbClr val="FFFFFF"/>
                          </a:solidFill>
                          <a:latin typeface="Arial" panose="020B0604020202020204" pitchFamily="34" charset="0"/>
                          <a:ea typeface="微软雅黑" panose="020B0503020204020204" pitchFamily="34" charset="-122"/>
                          <a:sym typeface="Arial"/>
                        </a:rPr>
                        <a:t>Product Name</a:t>
                      </a:r>
                      <a:endParaRPr lang="zh-CN" altLang="en-US" sz="1600" b="1" i="0" u="none" strike="noStrike" dirty="0">
                        <a:solidFill>
                          <a:srgbClr val="FFFFFF"/>
                        </a:solidFill>
                        <a:latin typeface="Arial" panose="020B0604020202020204" pitchFamily="34" charset="0"/>
                        <a:ea typeface="微软雅黑" panose="020B0503020204020204" pitchFamily="34" charset="-122"/>
                        <a:sym typeface="Arial"/>
                      </a:endParaRPr>
                    </a:p>
                  </a:txBody>
                  <a:tcPr marL="5298" marR="5298" marT="53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n-US" sz="1100" b="1" i="0" u="none" strike="noStrike" dirty="0" smtClean="0">
                          <a:solidFill>
                            <a:srgbClr val="FFFFFF"/>
                          </a:solidFill>
                          <a:latin typeface="Arial" panose="020B0604020202020204" pitchFamily="34" charset="0"/>
                          <a:ea typeface="微软雅黑" panose="020B0503020204020204" pitchFamily="34" charset="-122"/>
                          <a:sym typeface="Arial"/>
                        </a:rPr>
                        <a:t>O</a:t>
                      </a:r>
                      <a:r>
                        <a:rPr lang="en-US" altLang="zh-CN" sz="1100" b="1" i="0" u="none" strike="noStrike" dirty="0" smtClean="0">
                          <a:solidFill>
                            <a:srgbClr val="FFFFFF"/>
                          </a:solidFill>
                          <a:latin typeface="Arial" panose="020B0604020202020204" pitchFamily="34" charset="0"/>
                          <a:ea typeface="微软雅黑" panose="020B0503020204020204" pitchFamily="34" charset="-122"/>
                          <a:sym typeface="Arial"/>
                        </a:rPr>
                        <a:t>ceanStor </a:t>
                      </a:r>
                      <a:r>
                        <a:rPr lang="en-US" sz="1100" b="1" i="0" u="none" strike="noStrike" dirty="0" smtClean="0">
                          <a:solidFill>
                            <a:srgbClr val="FFFFFF"/>
                          </a:solidFill>
                          <a:latin typeface="Arial" panose="020B0604020202020204" pitchFamily="34" charset="0"/>
                          <a:ea typeface="微软雅黑" panose="020B0503020204020204" pitchFamily="34" charset="-122"/>
                          <a:sym typeface="Arial"/>
                        </a:rPr>
                        <a:t>2200</a:t>
                      </a:r>
                      <a:r>
                        <a:rPr lang="en-US" sz="1100" b="1" i="0" u="none" strike="noStrike" baseline="0" dirty="0" smtClean="0">
                          <a:solidFill>
                            <a:srgbClr val="FFFFFF"/>
                          </a:solidFill>
                          <a:latin typeface="Arial" panose="020B0604020202020204" pitchFamily="34" charset="0"/>
                          <a:ea typeface="微软雅黑" panose="020B0503020204020204" pitchFamily="34" charset="-122"/>
                          <a:sym typeface="Arial"/>
                        </a:rPr>
                        <a:t> </a:t>
                      </a:r>
                      <a:r>
                        <a:rPr lang="en-US" altLang="zh-CN" sz="1100" b="1" i="0" u="none" strike="noStrike" baseline="0" dirty="0" smtClean="0">
                          <a:solidFill>
                            <a:srgbClr val="FFFFFF"/>
                          </a:solidFill>
                          <a:latin typeface="Arial" panose="020B0604020202020204" pitchFamily="34" charset="0"/>
                          <a:ea typeface="微软雅黑" panose="020B0503020204020204" pitchFamily="34" charset="-122"/>
                          <a:sym typeface="Arial"/>
                        </a:rPr>
                        <a:t>V3</a:t>
                      </a:r>
                      <a:endParaRPr lang="en-US" sz="1100" b="1" i="0" u="none" strike="noStrike" dirty="0">
                        <a:solidFill>
                          <a:srgbClr val="FFFFFF"/>
                        </a:solidFill>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r>
              <a:tr h="190222">
                <a:tc gridSpan="3">
                  <a:txBody>
                    <a:bodyPr/>
                    <a:lstStyle/>
                    <a:p>
                      <a:pPr algn="l" fontAlgn="ctr"/>
                      <a:r>
                        <a:rPr lang="en-US" altLang="zh-CN" sz="900" b="1" i="0" u="none" strike="noStrike" dirty="0" smtClean="0">
                          <a:solidFill>
                            <a:srgbClr val="FFFFFF"/>
                          </a:solidFill>
                          <a:latin typeface="Arial" panose="020B0604020202020204" pitchFamily="34" charset="0"/>
                          <a:ea typeface="微软雅黑" panose="020B0503020204020204" pitchFamily="34" charset="-122"/>
                          <a:sym typeface="Arial"/>
                        </a:rPr>
                        <a:t>Hardware Specifications</a:t>
                      </a:r>
                      <a:endParaRPr lang="zh-CN" altLang="en-US" sz="900" b="1" i="0" u="none" strike="noStrike" dirty="0">
                        <a:solidFill>
                          <a:srgbClr val="FFFFFF"/>
                        </a:solidFill>
                        <a:latin typeface="Arial" panose="020B0604020202020204" pitchFamily="34" charset="0"/>
                        <a:ea typeface="微软雅黑" panose="020B0503020204020204" pitchFamily="34" charset="-122"/>
                        <a:sym typeface="Arial"/>
                      </a:endParaRPr>
                    </a:p>
                  </a:txBody>
                  <a:tcPr marL="5298" marR="5298"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en-US"/>
                    </a:p>
                  </a:txBody>
                  <a:tcPr/>
                </a:tc>
              </a:tr>
              <a:tr h="190222">
                <a:tc>
                  <a:txBody>
                    <a:bodyPr/>
                    <a:lstStyle/>
                    <a:p>
                      <a:pPr algn="l" fontAlgn="ctr"/>
                      <a:r>
                        <a:rPr lang="en-US" altLang="zh-CN" sz="900" b="1" i="0" u="none" strike="noStrike" dirty="0" smtClean="0">
                          <a:latin typeface="Arial" panose="020B0604020202020204" pitchFamily="34" charset="0"/>
                          <a:ea typeface="微软雅黑" panose="020B0503020204020204" pitchFamily="34" charset="-122"/>
                          <a:sym typeface="Arial"/>
                        </a:rPr>
                        <a:t>Number of supported disks </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800" b="0" i="0" u="none" strike="noStrike" dirty="0" smtClean="0">
                          <a:latin typeface="Arial" panose="020B0604020202020204" pitchFamily="34" charset="0"/>
                          <a:ea typeface="微软雅黑" panose="020B0503020204020204" pitchFamily="34" charset="-122"/>
                          <a:sym typeface="Arial"/>
                        </a:rPr>
                        <a:t>300</a:t>
                      </a:r>
                      <a:endParaRPr lang="en-US" altLang="zh-CN" sz="800" b="0"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800" b="0" i="0" u="none" strike="noStrike" dirty="0" smtClean="0">
                          <a:latin typeface="Arial" panose="020B0604020202020204" pitchFamily="34" charset="0"/>
                          <a:ea typeface="微软雅黑" panose="020B0503020204020204" pitchFamily="34" charset="-122"/>
                          <a:sym typeface="Arial"/>
                        </a:rPr>
                        <a:t>300</a:t>
                      </a:r>
                      <a:endParaRPr lang="en-US" altLang="zh-CN" sz="800" b="0" i="0" u="none" strike="noStrike" dirty="0">
                        <a:latin typeface="Arial" panose="020B0604020202020204" pitchFamily="34" charset="0"/>
                        <a:ea typeface="微软雅黑" panose="020B0503020204020204" pitchFamily="34" charset="-122"/>
                        <a:sym typeface="Arial"/>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579">
                <a:tc>
                  <a:txBody>
                    <a:bodyPr/>
                    <a:lstStyle/>
                    <a:p>
                      <a:pPr algn="l" fontAlgn="ctr"/>
                      <a:r>
                        <a:rPr lang="en-US" altLang="zh-CN" sz="900" b="1" i="0" u="none" strike="noStrike" dirty="0" smtClean="0">
                          <a:latin typeface="Arial" panose="020B0604020202020204" pitchFamily="34" charset="0"/>
                          <a:ea typeface="微软雅黑" panose="020B0503020204020204" pitchFamily="34" charset="-122"/>
                          <a:sym typeface="Arial"/>
                        </a:rPr>
                        <a:t>Max. number of controllers</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800" b="0" i="0" u="none" strike="noStrike" dirty="0" smtClean="0">
                          <a:latin typeface="Arial" panose="020B0604020202020204" pitchFamily="34" charset="0"/>
                          <a:ea typeface="微软雅黑" panose="020B0503020204020204" pitchFamily="34" charset="-122"/>
                          <a:sym typeface="Arial"/>
                        </a:rPr>
                        <a:t>2</a:t>
                      </a:r>
                      <a:endParaRPr lang="en-US" altLang="zh-CN" sz="800" b="0"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800" b="0" i="0" u="none" strike="noStrike" dirty="0" smtClean="0">
                          <a:latin typeface="Arial" panose="020B0604020202020204" pitchFamily="34" charset="0"/>
                          <a:ea typeface="微软雅黑" panose="020B0503020204020204" pitchFamily="34" charset="-122"/>
                          <a:sym typeface="Arial"/>
                        </a:rPr>
                        <a:t>2</a:t>
                      </a:r>
                      <a:endParaRPr lang="en-US" altLang="zh-CN" sz="800" b="0" i="0" u="none" strike="noStrike" dirty="0">
                        <a:latin typeface="Arial" panose="020B0604020202020204" pitchFamily="34" charset="0"/>
                        <a:ea typeface="微软雅黑" panose="020B0503020204020204" pitchFamily="34" charset="-122"/>
                        <a:sym typeface="Arial"/>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190">
                <a:tc>
                  <a:txBody>
                    <a:bodyPr/>
                    <a:lstStyle/>
                    <a:p>
                      <a:pPr algn="l" fontAlgn="ctr"/>
                      <a:r>
                        <a:rPr lang="en-US" sz="900" b="1" i="0" u="none" strike="noStrike" dirty="0" smtClean="0">
                          <a:latin typeface="Arial" panose="020B0604020202020204" pitchFamily="34" charset="0"/>
                          <a:ea typeface="微软雅黑" panose="020B0503020204020204" pitchFamily="34" charset="-122"/>
                          <a:sym typeface="Arial"/>
                        </a:rPr>
                        <a:t>Cache (dual-controller)</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16 GB</a:t>
                      </a:r>
                      <a:endParaRPr lang="en-US" sz="8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32 GB</a:t>
                      </a:r>
                      <a:endParaRPr lang="en-US" sz="8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80">
                <a:tc>
                  <a:txBody>
                    <a:bodyPr/>
                    <a:lstStyle/>
                    <a:p>
                      <a:pPr algn="l" fontAlgn="ctr"/>
                      <a:r>
                        <a:rPr lang="en-US" altLang="zh-CN" sz="900" b="1" i="0" u="none" strike="noStrike" dirty="0" smtClean="0">
                          <a:latin typeface="Arial" panose="020B0604020202020204" pitchFamily="34" charset="0"/>
                          <a:ea typeface="微软雅黑" panose="020B0503020204020204" pitchFamily="34" charset="-122"/>
                          <a:sym typeface="Arial"/>
                        </a:rPr>
                        <a:t>Max. number of front-end host ports (dual-controller)</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24</a:t>
                      </a:r>
                      <a:endParaRPr lang="zh-CN" sz="800" b="0" i="0" u="none" strike="noStrike" kern="1200" dirty="0">
                        <a:solidFill>
                          <a:srgbClr val="FF0000"/>
                        </a:solidFill>
                        <a:latin typeface="Arial" panose="020B0604020202020204" pitchFamily="34" charset="0"/>
                        <a:ea typeface="微软雅黑" panose="020B0503020204020204" pitchFamily="34" charset="-122"/>
                        <a:cs typeface="+mn-cs"/>
                      </a:endParaRPr>
                    </a:p>
                  </a:txBody>
                  <a:tcPr marL="51422" marR="51422"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1219444" rtl="0" eaLnBrk="1" fontAlgn="auto"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40</a:t>
                      </a:r>
                      <a:endParaRPr lang="zh-CN" altLang="en-US" sz="800" b="0" i="0" u="none" strike="noStrike" kern="1200" dirty="0" smtClean="0">
                        <a:solidFill>
                          <a:srgbClr val="FF0000"/>
                        </a:solidFill>
                        <a:latin typeface="Arial" panose="020B0604020202020204" pitchFamily="34" charset="0"/>
                        <a:ea typeface="微软雅黑" panose="020B0503020204020204" pitchFamily="34" charset="-122"/>
                        <a:cs typeface="+mn-cs"/>
                      </a:endParaRPr>
                    </a:p>
                  </a:txBody>
                  <a:tcPr marL="51422" marR="51422"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222">
                <a:tc gridSpan="3">
                  <a:txBody>
                    <a:bodyPr/>
                    <a:lstStyle/>
                    <a:p>
                      <a:pPr algn="l" fontAlgn="ctr"/>
                      <a:r>
                        <a:rPr lang="en-US" altLang="zh-CN" sz="11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Software Specifications</a:t>
                      </a:r>
                      <a:endParaRPr lang="zh-CN" altLang="en-US" sz="11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en-US"/>
                    </a:p>
                  </a:txBody>
                  <a:tcPr/>
                </a:tc>
              </a:tr>
              <a:tr h="364496">
                <a:tc>
                  <a:txBody>
                    <a:bodyPr/>
                    <a:lstStyle/>
                    <a:p>
                      <a:pPr algn="l" fontAlgn="ctr"/>
                      <a:r>
                        <a:rPr lang="en-US" altLang="zh-CN" sz="900" b="1" i="0" u="none" strike="noStrike" dirty="0" smtClean="0">
                          <a:latin typeface="Arial" panose="020B0604020202020204" pitchFamily="34" charset="0"/>
                          <a:ea typeface="微软雅黑" panose="020B0503020204020204" pitchFamily="34" charset="-122"/>
                          <a:sym typeface="Arial"/>
                        </a:rPr>
                        <a:t>SAN-NAS integration</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Not supported</a:t>
                      </a:r>
                      <a:endParaRPr lang="en-US" sz="8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Supported</a:t>
                      </a:r>
                      <a:endParaRPr lang="en-US" sz="800" b="1"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04056">
                <a:tc>
                  <a:txBody>
                    <a:bodyPr/>
                    <a:lstStyle/>
                    <a:p>
                      <a:pPr algn="l" fontAlgn="ctr"/>
                      <a:r>
                        <a:rPr lang="en-US" altLang="zh-CN" sz="900" b="1" i="0" u="none" strike="noStrike" dirty="0" smtClean="0">
                          <a:latin typeface="Arial" panose="020B0604020202020204" pitchFamily="34" charset="0"/>
                          <a:ea typeface="微软雅黑" panose="020B0503020204020204" pitchFamily="34" charset="-122"/>
                          <a:sym typeface="Arial"/>
                        </a:rPr>
                        <a:t>Data protection software</a:t>
                      </a:r>
                      <a:endParaRPr lang="zh-CN" altLang="en-US" sz="900" b="1" i="0" u="none" strike="noStrike" dirty="0">
                        <a:latin typeface="Arial" panose="020B0604020202020204" pitchFamily="34" charset="0"/>
                        <a:ea typeface="微软雅黑" panose="020B0503020204020204" pitchFamily="34" charset="-122"/>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HyperCopy</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(LUN copy),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HyperClone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(clone), HyperMirror (volume mirror),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HyperSnap</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(snapshot),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HyperReplication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(remote replication)</a:t>
                      </a:r>
                    </a:p>
                    <a:p>
                      <a:pPr marL="0" marR="0" indent="0" algn="l" defTabSz="914400" rtl="0" eaLnBrk="1" fontAlgn="ctr" latinLnBrk="0" hangingPunct="1">
                        <a:lnSpc>
                          <a:spcPct val="100000"/>
                        </a:lnSpc>
                        <a:spcBef>
                          <a:spcPts val="0"/>
                        </a:spcBef>
                        <a:spcAft>
                          <a:spcPts val="0"/>
                        </a:spcAft>
                        <a:buClrTx/>
                        <a:buSzTx/>
                        <a:buFontTx/>
                        <a:buNone/>
                        <a:tabLst/>
                        <a:defRPr/>
                      </a:pPr>
                      <a:endParaRPr lang="en-US" sz="8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HyperCopy</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(LUN copy),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HyperClone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(clone), HyperMirror (volume mirror),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HyperSnap</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(snapshot),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HyperReplication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(remote replication), </a:t>
                      </a:r>
                      <a:r>
                        <a:rPr lang="en-US" altLang="zh-CN" sz="800" b="1"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HyperVault</a:t>
                      </a: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(integrated backup), </a:t>
                      </a:r>
                      <a:r>
                        <a:rPr lang="en-US" altLang="zh-CN" sz="800" b="1" i="0" u="none" strike="noStrike" kern="1200" dirty="0" err="1" smtClean="0">
                          <a:solidFill>
                            <a:schemeClr val="tx1"/>
                          </a:solidFill>
                          <a:latin typeface="Arial" panose="020B0604020202020204" pitchFamily="34" charset="0"/>
                          <a:ea typeface="微软雅黑" panose="020B0503020204020204" pitchFamily="34" charset="-122"/>
                          <a:cs typeface="+mn-cs"/>
                          <a:sym typeface="Arial"/>
                        </a:rPr>
                        <a:t>HyperLock</a:t>
                      </a: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 (WORM)</a:t>
                      </a: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386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Mission-critical business guarantee</a:t>
                      </a:r>
                      <a:endParaRPr lang="zh-CN" altLang="en-US" sz="900" b="1"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SmartQoS</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service quality control)</a:t>
                      </a:r>
                      <a:endPar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SmartQoS</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service quality control)</a:t>
                      </a:r>
                      <a:endPar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5650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Enhanced resource efficiency</a:t>
                      </a:r>
                      <a:endParaRPr lang="en-US" altLang="en-US"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SmartTier (intelligent data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tiering</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SmartCache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SSD cache),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SmartThin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(thin provisioning),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SmartMotion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data relocation),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SmartMigration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(LUN migration),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SmartErase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(data destruction),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SmartVirtualization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(heterogeneous storage virtualization)</a:t>
                      </a:r>
                      <a:endParaRPr lang="zh-CN" altLang="en-US" sz="800" b="0" i="0" u="none" strike="noStrike" kern="1200" dirty="0" smtClean="0">
                        <a:solidFill>
                          <a:schemeClr val="tx1"/>
                        </a:solidFill>
                        <a:latin typeface="Arial" panose="020B0604020202020204" pitchFamily="34" charset="0"/>
                        <a:ea typeface="微软雅黑" panose="020B0503020204020204" pitchFamily="34" charset="-122"/>
                        <a:cs typeface="+mn-cs"/>
                      </a:endParaRPr>
                    </a:p>
                  </a:txBody>
                  <a:tcPr marL="5298" marR="5298" marT="530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SmartTier (intelligent data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tiering</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SmartCache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SSD cache),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SmartThin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(thin provisioning),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SmartMotion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(intelligent data relocation),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SmartMigration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(LUN migration),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SmartErase</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(data destruction), </a:t>
                      </a:r>
                      <a:r>
                        <a:rPr lang="en-US" altLang="zh-CN" sz="800" b="0" i="0" u="none" strike="noStrike" kern="1200" dirty="0" err="1" smtClean="0">
                          <a:solidFill>
                            <a:schemeClr val="tx1"/>
                          </a:solidFill>
                          <a:latin typeface="Arial" panose="020B0604020202020204" pitchFamily="34" charset="0"/>
                          <a:ea typeface="微软雅黑" panose="020B0503020204020204" pitchFamily="34" charset="-122"/>
                          <a:cs typeface="+mn-cs"/>
                        </a:rPr>
                        <a:t>SmartVirtualization</a:t>
                      </a:r>
                      <a:r>
                        <a:rPr lang="en-US" altLang="zh-CN" sz="800" b="0" i="0" u="none" strike="noStrike" kern="1200" dirty="0" smtClean="0">
                          <a:solidFill>
                            <a:schemeClr val="tx1"/>
                          </a:solidFill>
                          <a:latin typeface="Arial" panose="020B0604020202020204" pitchFamily="34" charset="0"/>
                          <a:ea typeface="微软雅黑" panose="020B0503020204020204" pitchFamily="34" charset="-122"/>
                          <a:cs typeface="+mn-cs"/>
                        </a:rPr>
                        <a:t> (heterogeneous storage virtualization)</a:t>
                      </a:r>
                      <a:endParaRPr lang="zh-CN" altLang="en-US" sz="800" b="0" i="0" u="none" strike="noStrike" kern="1200" dirty="0" smtClean="0">
                        <a:solidFill>
                          <a:schemeClr val="tx1"/>
                        </a:solidFill>
                        <a:latin typeface="Arial" panose="020B0604020202020204" pitchFamily="34" charset="0"/>
                        <a:ea typeface="微软雅黑" panose="020B0503020204020204" pitchFamily="34" charset="-122"/>
                        <a:cs typeface="+mn-cs"/>
                      </a:endParaRPr>
                    </a:p>
                  </a:txBody>
                  <a:tcPr marL="5298" marR="5298" marT="53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6936">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b="1" i="0" u="none" strike="noStrike" kern="1200" dirty="0" smtClean="0">
                          <a:solidFill>
                            <a:schemeClr val="bg1"/>
                          </a:solidFill>
                          <a:latin typeface="Arial" panose="020B0604020202020204" pitchFamily="34" charset="0"/>
                          <a:ea typeface="微软雅黑" panose="020B0503020204020204" pitchFamily="34" charset="-122"/>
                          <a:cs typeface="+mn-cs"/>
                          <a:sym typeface="Arial"/>
                        </a:rPr>
                        <a:t>Ease-of-Deployment</a:t>
                      </a:r>
                      <a:endParaRPr lang="en-US" altLang="en-US" sz="1100" b="1" i="0" u="none" strike="noStrike" kern="1200" dirty="0" smtClean="0">
                        <a:solidFill>
                          <a:schemeClr val="bg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l"/>
                      <a:endParaRPr lang="zh-CN" altLang="en-US" sz="1000" b="0" i="0"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r>
              <a:tr h="39078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Easy-to-deploy architecture</a:t>
                      </a:r>
                      <a:endParaRPr lang="en-US" altLang="en-US"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r>
                        <a:rPr lang="en-US" altLang="zh-CN" sz="800" kern="1200" dirty="0" smtClean="0">
                          <a:solidFill>
                            <a:schemeClr val="tx1"/>
                          </a:solidFill>
                          <a:effectLst/>
                          <a:latin typeface="Arial" panose="020B0604020202020204" pitchFamily="34" charset="0"/>
                          <a:ea typeface="微软雅黑" panose="020B0503020204020204" pitchFamily="34" charset="-122"/>
                          <a:cs typeface="+mn-cs"/>
                        </a:rPr>
                        <a:t>The more delicate architecture design provides compacter sizes plus lower working noises and power consumption with easier deployment environments, meeting requirements of customers who lack professional equipment rooms.</a:t>
                      </a:r>
                      <a:endParaRPr lang="zh-CN" altLang="en-US" sz="800" kern="1200" dirty="0">
                        <a:solidFill>
                          <a:schemeClr val="tx1"/>
                        </a:solidFill>
                        <a:effectLst/>
                        <a:latin typeface="Arial" panose="020B0604020202020204" pitchFamily="34" charset="0"/>
                        <a:ea typeface="微软雅黑" panose="020B0503020204020204" pitchFamily="34" charset="-122"/>
                        <a:cs typeface="+mn-cs"/>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r>
              <a:tr h="39078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Easy-to-configure</a:t>
                      </a:r>
                      <a:endParaRPr lang="en-US" altLang="en-US" sz="9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err="1" smtClean="0">
                          <a:solidFill>
                            <a:schemeClr val="tx1"/>
                          </a:solidFill>
                          <a:effectLst/>
                          <a:latin typeface="Arial" panose="020B0604020202020204" pitchFamily="34" charset="0"/>
                          <a:ea typeface="微软雅黑" panose="020B0503020204020204" pitchFamily="34" charset="-122"/>
                          <a:cs typeface="+mn-cs"/>
                        </a:rPr>
                        <a:t>SmartConfig</a:t>
                      </a:r>
                      <a:r>
                        <a:rPr lang="en-US" altLang="zh-CN" sz="800" kern="1200" dirty="0" smtClean="0">
                          <a:solidFill>
                            <a:schemeClr val="tx1"/>
                          </a:solidFill>
                          <a:effectLst/>
                          <a:latin typeface="Arial" panose="020B0604020202020204" pitchFamily="34" charset="0"/>
                          <a:ea typeface="微软雅黑" panose="020B0503020204020204" pitchFamily="34" charset="-122"/>
                          <a:cs typeface="+mn-cs"/>
                        </a:rPr>
                        <a:t> enables one-minute device configuration with three easy steps, allowing IT personnel to quickly learn how to configure devices without having to understand the complexities of the storage technology.</a:t>
                      </a:r>
                    </a:p>
                  </a:txBody>
                  <a:tcPr marL="5298" marR="5298" marT="5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114821851"/>
      </p:ext>
    </p:extLst>
  </p:cSld>
  <p:clrMapOvr>
    <a:masterClrMapping/>
  </p:clrMapOvr>
  <p:transition advClick="0" advTm="8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15962217"/>
          <p:cNvSpPr txBox="1"/>
          <p:nvPr/>
        </p:nvSpPr>
        <p:spPr>
          <a:xfrm>
            <a:off x="324962" y="256714"/>
            <a:ext cx="3197478" cy="430759"/>
          </a:xfrm>
          <a:prstGeom prst="rect">
            <a:avLst/>
          </a:prstGeom>
          <a:noFill/>
        </p:spPr>
        <p:txBody>
          <a:bodyPr wrap="none" rtlCol="0">
            <a:spAutoFit/>
          </a:bodyPr>
          <a:lstStyle/>
          <a:p>
            <a:r>
              <a:rPr lang="en-US" altLang="zh-CN" sz="2199" b="1" dirty="0" smtClean="0">
                <a:solidFill>
                  <a:srgbClr val="0076B0"/>
                </a:solidFill>
                <a:latin typeface="Arial" panose="020B0604020202020204" pitchFamily="34" charset="0"/>
                <a:ea typeface="微软雅黑" pitchFamily="34" charset="-122"/>
              </a:rPr>
              <a:t>Hardware Architecture</a:t>
            </a:r>
            <a:endParaRPr lang="zh-CN" altLang="en-US" sz="2199" b="1" dirty="0">
              <a:solidFill>
                <a:srgbClr val="0076B0"/>
              </a:solidFill>
              <a:latin typeface="Arial" panose="020B0604020202020204" pitchFamily="34" charset="0"/>
              <a:ea typeface="微软雅黑" pitchFamily="34" charset="-122"/>
            </a:endParaRPr>
          </a:p>
        </p:txBody>
      </p:sp>
      <p:pic>
        <p:nvPicPr>
          <p:cNvPr id="74" name="Picture 1"/>
          <p:cNvPicPr>
            <a:picLocks noChangeAspect="1" noChangeArrowheads="1"/>
          </p:cNvPicPr>
          <p:nvPr/>
        </p:nvPicPr>
        <p:blipFill>
          <a:blip r:embed="rId3" cstate="print"/>
          <a:srcRect/>
          <a:stretch>
            <a:fillRect/>
          </a:stretch>
        </p:blipFill>
        <p:spPr bwMode="auto">
          <a:xfrm>
            <a:off x="1954974" y="1920115"/>
            <a:ext cx="5019827" cy="897099"/>
          </a:xfrm>
          <a:prstGeom prst="rect">
            <a:avLst/>
          </a:prstGeom>
          <a:noFill/>
          <a:ln w="9525">
            <a:noFill/>
            <a:miter lim="800000"/>
            <a:headEnd/>
            <a:tailEnd/>
          </a:ln>
        </p:spPr>
      </p:pic>
      <p:sp>
        <p:nvSpPr>
          <p:cNvPr id="75" name="Line 7"/>
          <p:cNvSpPr>
            <a:spLocks noChangeShapeType="1"/>
          </p:cNvSpPr>
          <p:nvPr/>
        </p:nvSpPr>
        <p:spPr bwMode="auto">
          <a:xfrm flipV="1">
            <a:off x="3206896" y="2699188"/>
            <a:ext cx="199473" cy="1095383"/>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76" name="Line 7"/>
          <p:cNvSpPr>
            <a:spLocks noChangeShapeType="1"/>
          </p:cNvSpPr>
          <p:nvPr/>
        </p:nvSpPr>
        <p:spPr bwMode="auto">
          <a:xfrm>
            <a:off x="3750165" y="2641375"/>
            <a:ext cx="281653" cy="435055"/>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77" name="Line 7"/>
          <p:cNvSpPr>
            <a:spLocks noChangeShapeType="1"/>
          </p:cNvSpPr>
          <p:nvPr/>
        </p:nvSpPr>
        <p:spPr bwMode="auto">
          <a:xfrm flipV="1">
            <a:off x="1587037" y="2572545"/>
            <a:ext cx="897437" cy="971481"/>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78" name="1435631413"/>
          <p:cNvSpPr>
            <a:spLocks noChangeArrowheads="1"/>
          </p:cNvSpPr>
          <p:nvPr/>
        </p:nvSpPr>
        <p:spPr bwMode="auto">
          <a:xfrm>
            <a:off x="614086" y="3544028"/>
            <a:ext cx="2086338" cy="1083471"/>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panose="020B0604020202020204" pitchFamily="34" charset="0"/>
                <a:ea typeface="微软雅黑" pitchFamily="34" charset="-122"/>
              </a:rPr>
              <a:t>Integrated power/fan modules</a:t>
            </a:r>
            <a:endParaRPr lang="zh-CN" altLang="en-US" sz="1200" b="1"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smtClean="0">
                <a:solidFill>
                  <a:srgbClr val="000000"/>
                </a:solidFill>
                <a:latin typeface="Arial" panose="020B0604020202020204" pitchFamily="34" charset="0"/>
                <a:ea typeface="微软雅黑" pitchFamily="34" charset="-122"/>
              </a:rPr>
              <a:t>1+1 redundancy</a:t>
            </a:r>
            <a:endParaRPr lang="zh-CN" altLang="en-US" sz="999"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smtClean="0">
                <a:solidFill>
                  <a:srgbClr val="000000"/>
                </a:solidFill>
                <a:latin typeface="Arial" panose="020B0604020202020204" pitchFamily="34" charset="0"/>
                <a:ea typeface="微软雅黑" pitchFamily="34" charset="-122"/>
              </a:rPr>
              <a:t>AC: 100 V to 240 V (adaptive to 240 V high-voltage DC) </a:t>
            </a:r>
            <a:endParaRPr lang="zh-CN" altLang="en-US" sz="999" kern="0" dirty="0">
              <a:solidFill>
                <a:srgbClr val="000000"/>
              </a:solidFill>
              <a:latin typeface="Arial" panose="020B0604020202020204" pitchFamily="34" charset="0"/>
              <a:ea typeface="微软雅黑" pitchFamily="34" charset="-122"/>
            </a:endParaRPr>
          </a:p>
        </p:txBody>
      </p:sp>
      <p:sp>
        <p:nvSpPr>
          <p:cNvPr id="79" name="507353640"/>
          <p:cNvSpPr>
            <a:spLocks noChangeArrowheads="1"/>
          </p:cNvSpPr>
          <p:nvPr/>
        </p:nvSpPr>
        <p:spPr bwMode="auto">
          <a:xfrm>
            <a:off x="5508104" y="3441935"/>
            <a:ext cx="3528392" cy="1415485"/>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panose="020B0604020202020204" pitchFamily="34" charset="0"/>
                <a:ea typeface="微软雅黑" pitchFamily="34" charset="-122"/>
              </a:rPr>
              <a:t>Interface module</a:t>
            </a:r>
            <a:endParaRPr lang="zh-CN" altLang="en-US" sz="1200" b="1"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smtClean="0">
                <a:solidFill>
                  <a:srgbClr val="000000"/>
                </a:solidFill>
                <a:latin typeface="Arial" panose="020B0604020202020204" pitchFamily="34" charset="0"/>
                <a:ea typeface="微软雅黑" pitchFamily="34" charset="-122"/>
              </a:rPr>
              <a:t>1 hot-swappable I/O module slot (only for </a:t>
            </a:r>
            <a:r>
              <a:rPr lang="en-US" altLang="zh-CN" sz="999" kern="0" dirty="0" smtClean="0">
                <a:solidFill>
                  <a:srgbClr val="000000"/>
                </a:solidFill>
                <a:latin typeface="Arial" panose="020B0604020202020204" pitchFamily="34" charset="0"/>
                <a:ea typeface="微软雅黑" pitchFamily="34" charset="-122"/>
              </a:rPr>
              <a:t>front-end)for 16GB Cache</a:t>
            </a:r>
            <a:r>
              <a:rPr lang="zh-CN" altLang="en-US" sz="999" kern="0" dirty="0" smtClean="0">
                <a:solidFill>
                  <a:srgbClr val="000000"/>
                </a:solidFill>
                <a:latin typeface="Arial" panose="020B0604020202020204" pitchFamily="34" charset="0"/>
                <a:ea typeface="微软雅黑" pitchFamily="34" charset="-122"/>
              </a:rPr>
              <a:t>，</a:t>
            </a:r>
            <a:r>
              <a:rPr lang="en-US" altLang="zh-CN" sz="999" kern="0" dirty="0">
                <a:solidFill>
                  <a:srgbClr val="000000"/>
                </a:solidFill>
                <a:latin typeface="Arial" panose="020B0604020202020204" pitchFamily="34" charset="0"/>
                <a:ea typeface="微软雅黑" pitchFamily="34" charset="-122"/>
              </a:rPr>
              <a:t> </a:t>
            </a:r>
            <a:r>
              <a:rPr lang="en-US" altLang="zh-CN" sz="999" kern="0" dirty="0" smtClean="0">
                <a:solidFill>
                  <a:srgbClr val="000000"/>
                </a:solidFill>
                <a:latin typeface="Arial" panose="020B0604020202020204" pitchFamily="34" charset="0"/>
                <a:ea typeface="微软雅黑" pitchFamily="34" charset="-122"/>
              </a:rPr>
              <a:t>2 hot-swappable </a:t>
            </a:r>
            <a:r>
              <a:rPr lang="en-US" altLang="zh-CN" sz="999" kern="0" dirty="0">
                <a:solidFill>
                  <a:srgbClr val="000000"/>
                </a:solidFill>
                <a:latin typeface="Arial" panose="020B0604020202020204" pitchFamily="34" charset="0"/>
                <a:ea typeface="微软雅黑" pitchFamily="34" charset="-122"/>
              </a:rPr>
              <a:t>I/O module slot (only for front-end)for </a:t>
            </a:r>
            <a:r>
              <a:rPr lang="en-US" altLang="zh-CN" sz="999" kern="0" dirty="0" smtClean="0">
                <a:solidFill>
                  <a:srgbClr val="000000"/>
                </a:solidFill>
                <a:latin typeface="Arial" panose="020B0604020202020204" pitchFamily="34" charset="0"/>
                <a:ea typeface="微软雅黑" pitchFamily="34" charset="-122"/>
              </a:rPr>
              <a:t>32GB </a:t>
            </a:r>
            <a:r>
              <a:rPr lang="en-US" altLang="zh-CN" sz="999" kern="0" dirty="0">
                <a:solidFill>
                  <a:srgbClr val="000000"/>
                </a:solidFill>
                <a:latin typeface="Arial" panose="020B0604020202020204" pitchFamily="34" charset="0"/>
                <a:ea typeface="微软雅黑" pitchFamily="34" charset="-122"/>
              </a:rPr>
              <a:t>Cache</a:t>
            </a:r>
            <a:endParaRPr lang="zh-CN" altLang="en-US" sz="999"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smtClean="0">
                <a:solidFill>
                  <a:srgbClr val="000000"/>
                </a:solidFill>
                <a:latin typeface="Arial" panose="020B0604020202020204" pitchFamily="34" charset="0"/>
                <a:ea typeface="微软雅黑" pitchFamily="34" charset="-122"/>
              </a:rPr>
              <a:t>Interface type: </a:t>
            </a:r>
            <a:r>
              <a:rPr lang="en-US" altLang="zh-CN" sz="999" kern="0" dirty="0">
                <a:solidFill>
                  <a:srgbClr val="FF0000"/>
                </a:solidFill>
                <a:latin typeface="Arial" panose="020B0604020202020204" pitchFamily="34" charset="0"/>
                <a:ea typeface="微软雅黑" pitchFamily="34" charset="-122"/>
                <a:cs typeface="Arial" panose="020B0604020202020204" pitchFamily="34" charset="0"/>
              </a:rPr>
              <a:t>GE, 10GE electrical ports, </a:t>
            </a:r>
            <a:r>
              <a:rPr lang="en-US" altLang="zh-CN" sz="999" kern="0" dirty="0">
                <a:latin typeface="Arial" panose="020B0604020202020204" pitchFamily="34" charset="0"/>
                <a:ea typeface="微软雅黑" pitchFamily="34" charset="-122"/>
                <a:cs typeface="Arial" panose="020B0604020202020204" pitchFamily="34" charset="0"/>
              </a:rPr>
              <a:t>and </a:t>
            </a:r>
            <a:r>
              <a:rPr lang="en-US" altLang="zh-CN" sz="999" kern="0" dirty="0" err="1">
                <a:solidFill>
                  <a:srgbClr val="FF0000"/>
                </a:solidFill>
                <a:latin typeface="Arial" panose="020B0604020202020204" pitchFamily="34" charset="0"/>
                <a:ea typeface="微软雅黑" pitchFamily="34" charset="-122"/>
                <a:cs typeface="Arial" panose="020B0604020202020204" pitchFamily="34" charset="0"/>
              </a:rPr>
              <a:t>SmartIO</a:t>
            </a:r>
            <a:r>
              <a:rPr lang="en-US" altLang="zh-CN" sz="999" kern="0" dirty="0">
                <a:solidFill>
                  <a:srgbClr val="FF0000"/>
                </a:solidFill>
                <a:latin typeface="Arial" panose="020B0604020202020204" pitchFamily="34" charset="0"/>
                <a:ea typeface="微软雅黑" pitchFamily="34" charset="-122"/>
                <a:cs typeface="Arial" panose="020B0604020202020204" pitchFamily="34" charset="0"/>
              </a:rPr>
              <a:t> card </a:t>
            </a:r>
            <a:r>
              <a:rPr lang="en-US" altLang="zh-CN" sz="999" kern="0" dirty="0">
                <a:latin typeface="Arial" panose="020B0604020202020204" pitchFamily="34" charset="0"/>
                <a:ea typeface="微软雅黑" pitchFamily="34" charset="-122"/>
                <a:cs typeface="Arial" panose="020B0604020202020204" pitchFamily="34" charset="0"/>
              </a:rPr>
              <a:t>(</a:t>
            </a:r>
            <a:r>
              <a:rPr lang="en-US" altLang="zh-CN" sz="999" kern="0" dirty="0">
                <a:solidFill>
                  <a:srgbClr val="FF0000"/>
                </a:solidFill>
                <a:latin typeface="Arial" panose="020B0604020202020204" pitchFamily="34" charset="0"/>
                <a:ea typeface="微软雅黑" pitchFamily="34" charset="-122"/>
                <a:cs typeface="Arial" panose="020B0604020202020204" pitchFamily="34" charset="0"/>
              </a:rPr>
              <a:t>16 </a:t>
            </a:r>
            <a:r>
              <a:rPr lang="en-US" altLang="zh-CN" sz="999" kern="0" dirty="0" err="1">
                <a:solidFill>
                  <a:srgbClr val="FF0000"/>
                </a:solidFill>
                <a:latin typeface="Arial" panose="020B0604020202020204" pitchFamily="34" charset="0"/>
                <a:ea typeface="微软雅黑" pitchFamily="34" charset="-122"/>
                <a:cs typeface="Arial" panose="020B0604020202020204" pitchFamily="34" charset="0"/>
              </a:rPr>
              <a:t>Gbit</a:t>
            </a:r>
            <a:r>
              <a:rPr lang="en-US" altLang="zh-CN" sz="999" kern="0" dirty="0">
                <a:solidFill>
                  <a:srgbClr val="FF0000"/>
                </a:solidFill>
                <a:latin typeface="Arial" panose="020B0604020202020204" pitchFamily="34" charset="0"/>
                <a:ea typeface="微软雅黑" pitchFamily="34" charset="-122"/>
                <a:cs typeface="Arial" panose="020B0604020202020204" pitchFamily="34" charset="0"/>
              </a:rPr>
              <a:t>/s</a:t>
            </a:r>
            <a:r>
              <a:rPr lang="en-US" altLang="zh-CN" sz="999" kern="0" dirty="0" smtClean="0">
                <a:solidFill>
                  <a:srgbClr val="000000"/>
                </a:solidFill>
                <a:latin typeface="Arial" panose="020B0604020202020204" pitchFamily="34" charset="0"/>
                <a:ea typeface="微软雅黑" pitchFamily="34" charset="-122"/>
              </a:rPr>
              <a:t> and 8 </a:t>
            </a:r>
            <a:r>
              <a:rPr lang="en-US" altLang="zh-CN" sz="999" kern="0" dirty="0" err="1" smtClean="0">
                <a:solidFill>
                  <a:srgbClr val="000000"/>
                </a:solidFill>
                <a:latin typeface="Arial" panose="020B0604020202020204" pitchFamily="34" charset="0"/>
                <a:ea typeface="微软雅黑" pitchFamily="34" charset="-122"/>
              </a:rPr>
              <a:t>Gbit</a:t>
            </a:r>
            <a:r>
              <a:rPr lang="en-US" altLang="zh-CN" sz="999" kern="0" dirty="0" smtClean="0">
                <a:solidFill>
                  <a:srgbClr val="000000"/>
                </a:solidFill>
                <a:latin typeface="Arial" panose="020B0604020202020204" pitchFamily="34" charset="0"/>
                <a:ea typeface="微软雅黑" pitchFamily="34" charset="-122"/>
              </a:rPr>
              <a:t>/s FC, 10 </a:t>
            </a:r>
            <a:r>
              <a:rPr lang="en-US" altLang="zh-CN" sz="999" kern="0" dirty="0" err="1" smtClean="0">
                <a:solidFill>
                  <a:srgbClr val="000000"/>
                </a:solidFill>
                <a:latin typeface="Arial" panose="020B0604020202020204" pitchFamily="34" charset="0"/>
                <a:ea typeface="微软雅黑" pitchFamily="34" charset="-122"/>
              </a:rPr>
              <a:t>Gbit</a:t>
            </a:r>
            <a:r>
              <a:rPr lang="en-US" altLang="zh-CN" sz="999" kern="0" dirty="0" smtClean="0">
                <a:solidFill>
                  <a:srgbClr val="000000"/>
                </a:solidFill>
                <a:latin typeface="Arial" panose="020B0604020202020204" pitchFamily="34" charset="0"/>
                <a:ea typeface="微软雅黑" pitchFamily="34" charset="-122"/>
              </a:rPr>
              <a:t>/s </a:t>
            </a:r>
            <a:r>
              <a:rPr lang="en-US" altLang="zh-CN" sz="999" kern="0" dirty="0" err="1" smtClean="0">
                <a:solidFill>
                  <a:srgbClr val="000000"/>
                </a:solidFill>
                <a:latin typeface="Arial" panose="020B0604020202020204" pitchFamily="34" charset="0"/>
                <a:ea typeface="微软雅黑" pitchFamily="34" charset="-122"/>
              </a:rPr>
              <a:t>FCoE</a:t>
            </a:r>
            <a:r>
              <a:rPr lang="en-US" altLang="zh-CN" sz="999" kern="0" dirty="0" smtClean="0">
                <a:solidFill>
                  <a:srgbClr val="000000"/>
                </a:solidFill>
                <a:latin typeface="Arial" panose="020B0604020202020204" pitchFamily="34" charset="0"/>
                <a:ea typeface="微软雅黑" pitchFamily="34" charset="-122"/>
              </a:rPr>
              <a:t> (VN2VF), 10GE optical ports)</a:t>
            </a:r>
            <a:endParaRPr lang="zh-CN" altLang="en-US" sz="999" kern="0" dirty="0">
              <a:solidFill>
                <a:srgbClr val="000000"/>
              </a:solidFill>
              <a:latin typeface="Arial" panose="020B0604020202020204" pitchFamily="34" charset="0"/>
              <a:ea typeface="微软雅黑" pitchFamily="34" charset="-122"/>
            </a:endParaRPr>
          </a:p>
        </p:txBody>
      </p:sp>
      <p:sp>
        <p:nvSpPr>
          <p:cNvPr id="80" name="矩形 79"/>
          <p:cNvSpPr/>
          <p:nvPr/>
        </p:nvSpPr>
        <p:spPr bwMode="auto">
          <a:xfrm>
            <a:off x="3204310" y="2428577"/>
            <a:ext cx="359918" cy="322889"/>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396" tIns="45698" rIns="91396" bIns="45698" numCol="1" rtlCol="0" anchor="t" anchorCtr="0" compatLnSpc="1">
            <a:prstTxWarp prst="textNoShape">
              <a:avLst/>
            </a:prstTxWarp>
          </a:bodyPr>
          <a:lstStyle/>
          <a:p>
            <a:pPr defTabSz="913935">
              <a:buClr>
                <a:srgbClr val="CC9900"/>
              </a:buClr>
              <a:buFont typeface="Wingdings" pitchFamily="2" charset="2"/>
              <a:buChar char="n"/>
            </a:pPr>
            <a:endParaRPr lang="zh-CN" altLang="en-US" sz="2399">
              <a:solidFill>
                <a:srgbClr val="FF0000"/>
              </a:solidFill>
              <a:latin typeface="Arial" charset="0"/>
              <a:ea typeface="宋体" charset="-122"/>
            </a:endParaRPr>
          </a:p>
        </p:txBody>
      </p:sp>
      <p:pic>
        <p:nvPicPr>
          <p:cNvPr id="82" name="Picture 2" descr="D:\work 2013\TR4A\效果图\3.5控制框_F.jpg"/>
          <p:cNvPicPr>
            <a:picLocks noChangeAspect="1" noChangeArrowheads="1"/>
          </p:cNvPicPr>
          <p:nvPr/>
        </p:nvPicPr>
        <p:blipFill>
          <a:blip r:embed="rId4" cstate="print"/>
          <a:srcRect/>
          <a:stretch>
            <a:fillRect/>
          </a:stretch>
        </p:blipFill>
        <p:spPr bwMode="auto">
          <a:xfrm>
            <a:off x="688487" y="1015164"/>
            <a:ext cx="3451535" cy="621592"/>
          </a:xfrm>
          <a:prstGeom prst="rect">
            <a:avLst/>
          </a:prstGeom>
          <a:noFill/>
        </p:spPr>
      </p:pic>
      <p:grpSp>
        <p:nvGrpSpPr>
          <p:cNvPr id="83" name="组合 82"/>
          <p:cNvGrpSpPr/>
          <p:nvPr/>
        </p:nvGrpSpPr>
        <p:grpSpPr>
          <a:xfrm>
            <a:off x="4846927" y="1015052"/>
            <a:ext cx="3451534" cy="621704"/>
            <a:chOff x="543235" y="2318028"/>
            <a:chExt cx="3452699" cy="621914"/>
          </a:xfrm>
        </p:grpSpPr>
        <p:pic>
          <p:nvPicPr>
            <p:cNvPr id="84" name="Picture 3" descr="D:\work 2013\TR4A\效果图\2.5磁盘框_F.jpg"/>
            <p:cNvPicPr>
              <a:picLocks noChangeAspect="1" noChangeArrowheads="1"/>
            </p:cNvPicPr>
            <p:nvPr/>
          </p:nvPicPr>
          <p:blipFill>
            <a:blip r:embed="rId5" cstate="print"/>
            <a:srcRect/>
            <a:stretch>
              <a:fillRect/>
            </a:stretch>
          </p:blipFill>
          <p:spPr bwMode="auto">
            <a:xfrm>
              <a:off x="543235" y="2318028"/>
              <a:ext cx="3452699" cy="621914"/>
            </a:xfrm>
            <a:prstGeom prst="rect">
              <a:avLst/>
            </a:prstGeom>
            <a:noFill/>
          </p:spPr>
        </p:pic>
        <p:pic>
          <p:nvPicPr>
            <p:cNvPr id="85" name="Picture 5"/>
            <p:cNvPicPr>
              <a:picLocks noChangeAspect="1" noChangeArrowheads="1"/>
            </p:cNvPicPr>
            <p:nvPr/>
          </p:nvPicPr>
          <p:blipFill>
            <a:blip r:embed="rId6" cstate="print"/>
            <a:srcRect/>
            <a:stretch>
              <a:fillRect/>
            </a:stretch>
          </p:blipFill>
          <p:spPr bwMode="auto">
            <a:xfrm>
              <a:off x="545616" y="2497267"/>
              <a:ext cx="141560" cy="286296"/>
            </a:xfrm>
            <a:prstGeom prst="rect">
              <a:avLst/>
            </a:prstGeom>
            <a:noFill/>
            <a:ln w="9525">
              <a:noFill/>
              <a:miter lim="800000"/>
              <a:headEnd/>
              <a:tailEnd/>
            </a:ln>
          </p:spPr>
        </p:pic>
      </p:grpSp>
      <p:sp>
        <p:nvSpPr>
          <p:cNvPr id="86" name="389790981"/>
          <p:cNvSpPr>
            <a:spLocks noChangeArrowheads="1"/>
          </p:cNvSpPr>
          <p:nvPr/>
        </p:nvSpPr>
        <p:spPr bwMode="auto">
          <a:xfrm>
            <a:off x="2778312" y="3794577"/>
            <a:ext cx="2154762" cy="492797"/>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panose="020B0604020202020204" pitchFamily="34" charset="0"/>
                <a:ea typeface="微软雅黑" pitchFamily="34" charset="-122"/>
              </a:rPr>
              <a:t>Onboard interfaces</a:t>
            </a:r>
            <a:endParaRPr lang="zh-CN" altLang="en-US" sz="999"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smtClean="0">
                <a:solidFill>
                  <a:srgbClr val="000000"/>
                </a:solidFill>
                <a:latin typeface="Arial" panose="020B0604020202020204" pitchFamily="34" charset="0"/>
                <a:ea typeface="微软雅黑" pitchFamily="34" charset="-122"/>
              </a:rPr>
              <a:t>4 x GE interfaces per controller</a:t>
            </a:r>
            <a:endParaRPr lang="en-US" altLang="zh-CN" sz="999" kern="0" dirty="0">
              <a:solidFill>
                <a:srgbClr val="000000"/>
              </a:solidFill>
              <a:latin typeface="Arial" panose="020B0604020202020204" pitchFamily="34" charset="0"/>
              <a:ea typeface="微软雅黑" pitchFamily="34" charset="-122"/>
            </a:endParaRPr>
          </a:p>
        </p:txBody>
      </p:sp>
      <p:sp>
        <p:nvSpPr>
          <p:cNvPr id="87" name="816428569"/>
          <p:cNvSpPr>
            <a:spLocks noChangeArrowheads="1"/>
          </p:cNvSpPr>
          <p:nvPr/>
        </p:nvSpPr>
        <p:spPr bwMode="auto">
          <a:xfrm>
            <a:off x="3348277" y="3076430"/>
            <a:ext cx="2159827" cy="677335"/>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panose="020B0604020202020204" pitchFamily="34" charset="0"/>
                <a:ea typeface="微软雅黑" pitchFamily="34" charset="-122"/>
              </a:rPr>
              <a:t>Cascaded SAS interfaces</a:t>
            </a:r>
            <a:endParaRPr lang="zh-CN" altLang="en-US" sz="999" kern="0" dirty="0">
              <a:solidFill>
                <a:srgbClr val="000000"/>
              </a:solidFill>
              <a:latin typeface="Arial" panose="020B0604020202020204" pitchFamily="34" charset="0"/>
              <a:ea typeface="微软雅黑" pitchFamily="34" charset="-122"/>
            </a:endParaRPr>
          </a:p>
          <a:p>
            <a:pPr marL="174536" indent="-174536" defTabSz="858401">
              <a:lnSpc>
                <a:spcPct val="120000"/>
              </a:lnSpc>
              <a:buFont typeface="Wingdings" pitchFamily="2" charset="2"/>
              <a:buChar char="Ø"/>
              <a:defRPr/>
            </a:pPr>
            <a:r>
              <a:rPr lang="en-US" altLang="zh-CN" sz="999" kern="0" dirty="0">
                <a:solidFill>
                  <a:srgbClr val="FF0000"/>
                </a:solidFill>
                <a:latin typeface="Arial" panose="020B0604020202020204" pitchFamily="34" charset="0"/>
                <a:ea typeface="微软雅黑" pitchFamily="34" charset="-122"/>
                <a:cs typeface="Arial" panose="020B0604020202020204" pitchFamily="34" charset="0"/>
              </a:rPr>
              <a:t>2 x SAS 3.0 </a:t>
            </a:r>
            <a:r>
              <a:rPr lang="en-US" altLang="zh-CN" sz="999" kern="0" dirty="0" smtClean="0">
                <a:solidFill>
                  <a:srgbClr val="000000"/>
                </a:solidFill>
                <a:latin typeface="Arial" panose="020B0604020202020204" pitchFamily="34" charset="0"/>
                <a:ea typeface="微软雅黑" pitchFamily="34" charset="-122"/>
              </a:rPr>
              <a:t>interfaces per controller</a:t>
            </a:r>
            <a:endParaRPr lang="en-US" altLang="zh-CN" sz="999" kern="0" dirty="0">
              <a:solidFill>
                <a:srgbClr val="000000"/>
              </a:solidFill>
              <a:latin typeface="Arial" panose="020B0604020202020204" pitchFamily="34" charset="0"/>
              <a:ea typeface="微软雅黑" pitchFamily="34" charset="-122"/>
            </a:endParaRPr>
          </a:p>
        </p:txBody>
      </p:sp>
      <p:sp>
        <p:nvSpPr>
          <p:cNvPr id="88" name="矩形 87"/>
          <p:cNvSpPr/>
          <p:nvPr/>
        </p:nvSpPr>
        <p:spPr bwMode="auto">
          <a:xfrm>
            <a:off x="4051081" y="2383684"/>
            <a:ext cx="736872" cy="260845"/>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396" tIns="45698" rIns="91396" bIns="45698" numCol="1" rtlCol="0" anchor="t" anchorCtr="0" compatLnSpc="1">
            <a:prstTxWarp prst="textNoShape">
              <a:avLst/>
            </a:prstTxWarp>
          </a:bodyPr>
          <a:lstStyle/>
          <a:p>
            <a:pPr defTabSz="913935">
              <a:buClr>
                <a:srgbClr val="CC9900"/>
              </a:buClr>
              <a:buFont typeface="Wingdings" pitchFamily="2" charset="2"/>
              <a:buChar char="n"/>
            </a:pPr>
            <a:endParaRPr lang="zh-CN" altLang="en-US" sz="2399">
              <a:latin typeface="Arial" charset="0"/>
              <a:ea typeface="宋体" charset="-122"/>
            </a:endParaRPr>
          </a:p>
        </p:txBody>
      </p:sp>
      <p:sp>
        <p:nvSpPr>
          <p:cNvPr id="89" name="矩形 88"/>
          <p:cNvSpPr/>
          <p:nvPr/>
        </p:nvSpPr>
        <p:spPr bwMode="auto">
          <a:xfrm>
            <a:off x="3606196" y="2491813"/>
            <a:ext cx="287935" cy="23495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396" tIns="45698" rIns="91396" bIns="45698" numCol="1" rtlCol="0" anchor="t" anchorCtr="0" compatLnSpc="1">
            <a:prstTxWarp prst="textNoShape">
              <a:avLst/>
            </a:prstTxWarp>
          </a:bodyPr>
          <a:lstStyle/>
          <a:p>
            <a:pPr defTabSz="913935">
              <a:buClr>
                <a:srgbClr val="CC9900"/>
              </a:buClr>
              <a:buFont typeface="Wingdings" pitchFamily="2" charset="2"/>
              <a:buChar char="n"/>
            </a:pPr>
            <a:endParaRPr lang="zh-CN" altLang="en-US" sz="2399">
              <a:solidFill>
                <a:srgbClr val="FF0000"/>
              </a:solidFill>
              <a:latin typeface="Arial" charset="0"/>
              <a:ea typeface="宋体" charset="-122"/>
            </a:endParaRPr>
          </a:p>
        </p:txBody>
      </p:sp>
      <p:sp>
        <p:nvSpPr>
          <p:cNvPr id="90" name="矩形 89"/>
          <p:cNvSpPr/>
          <p:nvPr/>
        </p:nvSpPr>
        <p:spPr bwMode="auto">
          <a:xfrm>
            <a:off x="4859867" y="2383685"/>
            <a:ext cx="878000" cy="257690"/>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396" tIns="45698" rIns="91396" bIns="45698" numCol="1" rtlCol="0" anchor="t" anchorCtr="0" compatLnSpc="1">
            <a:prstTxWarp prst="textNoShape">
              <a:avLst/>
            </a:prstTxWarp>
          </a:bodyPr>
          <a:lstStyle/>
          <a:p>
            <a:pPr defTabSz="913935">
              <a:buClr>
                <a:srgbClr val="CC9900"/>
              </a:buClr>
              <a:buFont typeface="Wingdings" pitchFamily="2" charset="2"/>
              <a:buChar char="n"/>
            </a:pPr>
            <a:endParaRPr lang="zh-CN" altLang="en-US" sz="2399">
              <a:latin typeface="Arial" charset="0"/>
              <a:ea typeface="宋体" charset="-122"/>
            </a:endParaRPr>
          </a:p>
        </p:txBody>
      </p:sp>
      <p:sp>
        <p:nvSpPr>
          <p:cNvPr id="91" name="Line 7"/>
          <p:cNvSpPr>
            <a:spLocks noChangeShapeType="1"/>
          </p:cNvSpPr>
          <p:nvPr/>
        </p:nvSpPr>
        <p:spPr bwMode="auto">
          <a:xfrm>
            <a:off x="5651758" y="2603706"/>
            <a:ext cx="539029" cy="400741"/>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92" name="548484031"/>
          <p:cNvSpPr>
            <a:spLocks noChangeArrowheads="1"/>
          </p:cNvSpPr>
          <p:nvPr/>
        </p:nvSpPr>
        <p:spPr bwMode="auto">
          <a:xfrm>
            <a:off x="6154052" y="3002978"/>
            <a:ext cx="1298268"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panose="020B0604020202020204" pitchFamily="34" charset="0"/>
                <a:ea typeface="微软雅黑" pitchFamily="34" charset="-122"/>
              </a:rPr>
              <a:t>Filler panel</a:t>
            </a:r>
            <a:endParaRPr lang="en-US" altLang="zh-CN" sz="1200" b="1" kern="0" dirty="0">
              <a:solidFill>
                <a:srgbClr val="000000"/>
              </a:solidFill>
              <a:latin typeface="Arial" panose="020B0604020202020204" pitchFamily="34" charset="0"/>
              <a:ea typeface="微软雅黑" pitchFamily="34" charset="-122"/>
            </a:endParaRPr>
          </a:p>
        </p:txBody>
      </p:sp>
      <p:sp>
        <p:nvSpPr>
          <p:cNvPr id="81" name="Line 7"/>
          <p:cNvSpPr>
            <a:spLocks noChangeShapeType="1"/>
          </p:cNvSpPr>
          <p:nvPr/>
        </p:nvSpPr>
        <p:spPr bwMode="auto">
          <a:xfrm>
            <a:off x="4577413" y="2586656"/>
            <a:ext cx="1178879" cy="855278"/>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Tree>
    <p:extLst>
      <p:ext uri="{BB962C8B-B14F-4D97-AF65-F5344CB8AC3E}">
        <p14:creationId xmlns:p14="http://schemas.microsoft.com/office/powerpoint/2010/main" val="181219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861686971"/>
          <p:cNvSpPr>
            <a:spLocks noGrp="1"/>
          </p:cNvSpPr>
          <p:nvPr>
            <p:ph type="title"/>
          </p:nvPr>
        </p:nvSpPr>
        <p:spPr>
          <a:xfrm>
            <a:off x="314175" y="199703"/>
            <a:ext cx="7630124" cy="653634"/>
          </a:xfrm>
        </p:spPr>
        <p:txBody>
          <a:bodyPr/>
          <a:lstStyle/>
          <a:p>
            <a:pPr algn="l"/>
            <a:r>
              <a:rPr lang="en-US" altLang="zh-CN" sz="2399" dirty="0" smtClean="0">
                <a:latin typeface="Arial"/>
                <a:ea typeface="微软雅黑"/>
                <a:cs typeface="Arial" pitchFamily="34" charset="0"/>
                <a:sym typeface="Arial"/>
              </a:rPr>
              <a:t>Disk Enclosure Architecture</a:t>
            </a:r>
            <a:endParaRPr lang="zh-CN" altLang="en-US" sz="2399" dirty="0">
              <a:latin typeface="Arial"/>
              <a:ea typeface="微软雅黑"/>
              <a:cs typeface="Arial" pitchFamily="34" charset="0"/>
              <a:sym typeface="Arial"/>
            </a:endParaRPr>
          </a:p>
        </p:txBody>
      </p:sp>
      <p:pic>
        <p:nvPicPr>
          <p:cNvPr id="24" name="Picture 2"/>
          <p:cNvPicPr>
            <a:picLocks noChangeAspect="1" noChangeArrowheads="1"/>
          </p:cNvPicPr>
          <p:nvPr/>
        </p:nvPicPr>
        <p:blipFill>
          <a:blip r:embed="rId3" cstate="print"/>
          <a:srcRect/>
          <a:stretch>
            <a:fillRect/>
          </a:stretch>
        </p:blipFill>
        <p:spPr bwMode="auto">
          <a:xfrm>
            <a:off x="425055" y="1573503"/>
            <a:ext cx="3499092" cy="639123"/>
          </a:xfrm>
          <a:prstGeom prst="rect">
            <a:avLst/>
          </a:prstGeom>
          <a:noFill/>
          <a:ln w="9525">
            <a:noFill/>
            <a:miter lim="800000"/>
            <a:headEnd/>
            <a:tailEnd/>
          </a:ln>
          <a:effectLst/>
        </p:spPr>
      </p:pic>
      <p:pic>
        <p:nvPicPr>
          <p:cNvPr id="25" name="Picture 2" descr="\\10.27.56.67\效果图\盘古V2评估\2U-14-02.jpg"/>
          <p:cNvPicPr>
            <a:picLocks noChangeAspect="1" noChangeArrowheads="1"/>
          </p:cNvPicPr>
          <p:nvPr/>
        </p:nvPicPr>
        <p:blipFill>
          <a:blip r:embed="rId4" cstate="print"/>
          <a:srcRect/>
          <a:stretch>
            <a:fillRect/>
          </a:stretch>
        </p:blipFill>
        <p:spPr bwMode="auto">
          <a:xfrm>
            <a:off x="396946" y="2788497"/>
            <a:ext cx="3499092" cy="694786"/>
          </a:xfrm>
          <a:prstGeom prst="rect">
            <a:avLst/>
          </a:prstGeom>
          <a:noFill/>
        </p:spPr>
      </p:pic>
      <p:pic>
        <p:nvPicPr>
          <p:cNvPr id="27" name="Picture 3"/>
          <p:cNvPicPr>
            <a:picLocks noChangeAspect="1" noChangeArrowheads="1"/>
          </p:cNvPicPr>
          <p:nvPr/>
        </p:nvPicPr>
        <p:blipFill>
          <a:blip r:embed="rId5" cstate="print"/>
          <a:srcRect/>
          <a:stretch>
            <a:fillRect/>
          </a:stretch>
        </p:blipFill>
        <p:spPr bwMode="auto">
          <a:xfrm>
            <a:off x="4672095" y="1492789"/>
            <a:ext cx="3499091" cy="1283277"/>
          </a:xfrm>
          <a:prstGeom prst="rect">
            <a:avLst/>
          </a:prstGeom>
          <a:noFill/>
          <a:ln w="9525">
            <a:noFill/>
            <a:miter lim="800000"/>
            <a:headEnd/>
            <a:tailEnd/>
          </a:ln>
          <a:effectLst/>
        </p:spPr>
      </p:pic>
      <p:pic>
        <p:nvPicPr>
          <p:cNvPr id="29" name="Picture 4" descr="\\10.27.56.67\效果图\盘古V2评估\4U-05-02.jpg"/>
          <p:cNvPicPr>
            <a:picLocks noChangeAspect="1" noChangeArrowheads="1"/>
          </p:cNvPicPr>
          <p:nvPr/>
        </p:nvPicPr>
        <p:blipFill>
          <a:blip r:embed="rId6" cstate="print"/>
          <a:srcRect/>
          <a:stretch>
            <a:fillRect/>
          </a:stretch>
        </p:blipFill>
        <p:spPr bwMode="auto">
          <a:xfrm>
            <a:off x="4682592" y="2801468"/>
            <a:ext cx="3472717" cy="1370313"/>
          </a:xfrm>
          <a:prstGeom prst="rect">
            <a:avLst/>
          </a:prstGeom>
          <a:noFill/>
        </p:spPr>
      </p:pic>
      <p:sp>
        <p:nvSpPr>
          <p:cNvPr id="30" name="388387614"/>
          <p:cNvSpPr>
            <a:spLocks noChangeArrowheads="1"/>
          </p:cNvSpPr>
          <p:nvPr/>
        </p:nvSpPr>
        <p:spPr bwMode="auto">
          <a:xfrm>
            <a:off x="468928" y="2356593"/>
            <a:ext cx="1582791"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Disk module </a:t>
            </a:r>
            <a:endParaRPr lang="zh-CN" altLang="en-US" sz="1200" b="1" kern="0" dirty="0">
              <a:solidFill>
                <a:srgbClr val="000000"/>
              </a:solidFill>
              <a:latin typeface="Arial"/>
              <a:ea typeface="微软雅黑"/>
              <a:sym typeface="Arial"/>
            </a:endParaRPr>
          </a:p>
        </p:txBody>
      </p:sp>
      <p:sp>
        <p:nvSpPr>
          <p:cNvPr id="54" name="1628497452"/>
          <p:cNvSpPr>
            <a:spLocks noChangeArrowheads="1"/>
          </p:cNvSpPr>
          <p:nvPr/>
        </p:nvSpPr>
        <p:spPr bwMode="auto">
          <a:xfrm>
            <a:off x="179512" y="3868251"/>
            <a:ext cx="1423796"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Power modules</a:t>
            </a:r>
            <a:endParaRPr lang="zh-CN" altLang="en-US" sz="1200" b="1" kern="0" dirty="0">
              <a:solidFill>
                <a:srgbClr val="000000"/>
              </a:solidFill>
              <a:latin typeface="Arial"/>
              <a:ea typeface="微软雅黑"/>
              <a:sym typeface="Arial"/>
            </a:endParaRPr>
          </a:p>
        </p:txBody>
      </p:sp>
      <p:sp>
        <p:nvSpPr>
          <p:cNvPr id="55" name="427107397"/>
          <p:cNvSpPr>
            <a:spLocks noChangeArrowheads="1"/>
          </p:cNvSpPr>
          <p:nvPr/>
        </p:nvSpPr>
        <p:spPr bwMode="auto">
          <a:xfrm>
            <a:off x="1907704" y="3868251"/>
            <a:ext cx="1799593"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Expansion module</a:t>
            </a:r>
            <a:endParaRPr lang="zh-CN" altLang="en-US" sz="1200" b="1" kern="0" dirty="0">
              <a:solidFill>
                <a:srgbClr val="000000"/>
              </a:solidFill>
              <a:latin typeface="Arial"/>
              <a:ea typeface="微软雅黑"/>
              <a:sym typeface="Arial"/>
            </a:endParaRPr>
          </a:p>
        </p:txBody>
      </p:sp>
      <p:sp>
        <p:nvSpPr>
          <p:cNvPr id="56" name="1106632953"/>
          <p:cNvSpPr>
            <a:spLocks noChangeArrowheads="1"/>
          </p:cNvSpPr>
          <p:nvPr/>
        </p:nvSpPr>
        <p:spPr bwMode="auto">
          <a:xfrm>
            <a:off x="8243168" y="1780725"/>
            <a:ext cx="1153368"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Disk module</a:t>
            </a:r>
            <a:endParaRPr lang="zh-CN" altLang="en-US" sz="1200" b="1" kern="0" dirty="0">
              <a:solidFill>
                <a:srgbClr val="000000"/>
              </a:solidFill>
              <a:latin typeface="Arial"/>
              <a:ea typeface="微软雅黑"/>
              <a:sym typeface="Arial"/>
            </a:endParaRPr>
          </a:p>
        </p:txBody>
      </p:sp>
      <p:sp>
        <p:nvSpPr>
          <p:cNvPr id="57" name="1980879549"/>
          <p:cNvSpPr>
            <a:spLocks noChangeArrowheads="1"/>
          </p:cNvSpPr>
          <p:nvPr/>
        </p:nvSpPr>
        <p:spPr bwMode="auto">
          <a:xfrm>
            <a:off x="8171186" y="2989913"/>
            <a:ext cx="1115616"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Fan modules</a:t>
            </a:r>
            <a:endParaRPr lang="zh-CN" altLang="en-US" sz="1200" b="1" kern="0" dirty="0">
              <a:solidFill>
                <a:srgbClr val="000000"/>
              </a:solidFill>
              <a:latin typeface="Arial"/>
              <a:ea typeface="微软雅黑"/>
              <a:sym typeface="Arial"/>
            </a:endParaRPr>
          </a:p>
        </p:txBody>
      </p:sp>
      <p:sp>
        <p:nvSpPr>
          <p:cNvPr id="58" name="270618123"/>
          <p:cNvSpPr>
            <a:spLocks noChangeArrowheads="1"/>
          </p:cNvSpPr>
          <p:nvPr/>
        </p:nvSpPr>
        <p:spPr bwMode="auto">
          <a:xfrm>
            <a:off x="4682593" y="4251609"/>
            <a:ext cx="1760984"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Expansion module</a:t>
            </a:r>
            <a:endParaRPr lang="zh-CN" altLang="en-US" sz="1200" b="1" kern="0" dirty="0">
              <a:solidFill>
                <a:srgbClr val="000000"/>
              </a:solidFill>
              <a:latin typeface="Arial"/>
              <a:ea typeface="微软雅黑"/>
              <a:sym typeface="Arial"/>
            </a:endParaRPr>
          </a:p>
        </p:txBody>
      </p:sp>
      <p:sp>
        <p:nvSpPr>
          <p:cNvPr id="59" name="1994910661"/>
          <p:cNvSpPr>
            <a:spLocks noChangeArrowheads="1"/>
          </p:cNvSpPr>
          <p:nvPr/>
        </p:nvSpPr>
        <p:spPr bwMode="auto">
          <a:xfrm>
            <a:off x="7236296" y="4228170"/>
            <a:ext cx="1798693" cy="308259"/>
          </a:xfrm>
          <a:prstGeom prst="rect">
            <a:avLst/>
          </a:prstGeom>
          <a:solidFill>
            <a:srgbClr val="EAEAEA"/>
          </a:solidFill>
          <a:ln w="9525" algn="ctr">
            <a:solidFill>
              <a:srgbClr val="DDDDDD"/>
            </a:solidFill>
            <a:miter lim="800000"/>
            <a:headEnd/>
            <a:tailEnd/>
          </a:ln>
        </p:spPr>
        <p:txBody>
          <a:bodyPr wrap="square" lIns="85821" tIns="42911" rIns="85821" bIns="42911">
            <a:spAutoFit/>
          </a:bodyPr>
          <a:lstStyle/>
          <a:p>
            <a:pPr marL="174536" indent="-174536" defTabSz="858401">
              <a:lnSpc>
                <a:spcPct val="120000"/>
              </a:lnSpc>
              <a:buClr>
                <a:srgbClr val="990000"/>
              </a:buClr>
              <a:defRPr/>
            </a:pPr>
            <a:r>
              <a:rPr lang="en-US" altLang="zh-CN" sz="1200" b="1" kern="0" dirty="0" smtClean="0">
                <a:solidFill>
                  <a:srgbClr val="000000"/>
                </a:solidFill>
                <a:latin typeface="Arial"/>
                <a:ea typeface="微软雅黑"/>
                <a:sym typeface="Arial"/>
              </a:rPr>
              <a:t>Power modules</a:t>
            </a:r>
            <a:endParaRPr lang="zh-CN" altLang="en-US" sz="1200" b="1" kern="0" dirty="0">
              <a:solidFill>
                <a:srgbClr val="000000"/>
              </a:solidFill>
              <a:latin typeface="Arial"/>
              <a:ea typeface="微软雅黑"/>
              <a:sym typeface="Arial"/>
            </a:endParaRPr>
          </a:p>
        </p:txBody>
      </p:sp>
      <p:sp>
        <p:nvSpPr>
          <p:cNvPr id="61" name="Line 7"/>
          <p:cNvSpPr>
            <a:spLocks noChangeShapeType="1"/>
          </p:cNvSpPr>
          <p:nvPr/>
        </p:nvSpPr>
        <p:spPr bwMode="auto">
          <a:xfrm flipV="1">
            <a:off x="1044799" y="2068658"/>
            <a:ext cx="359918" cy="287935"/>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2" name="Line 7"/>
          <p:cNvSpPr>
            <a:spLocks noChangeShapeType="1"/>
          </p:cNvSpPr>
          <p:nvPr/>
        </p:nvSpPr>
        <p:spPr bwMode="auto">
          <a:xfrm flipV="1">
            <a:off x="684880" y="3364365"/>
            <a:ext cx="431903" cy="503886"/>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3" name="Line 7"/>
          <p:cNvSpPr>
            <a:spLocks noChangeShapeType="1"/>
          </p:cNvSpPr>
          <p:nvPr/>
        </p:nvSpPr>
        <p:spPr bwMode="auto">
          <a:xfrm>
            <a:off x="2196538" y="3364365"/>
            <a:ext cx="359918" cy="503886"/>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4" name="Line 7"/>
          <p:cNvSpPr>
            <a:spLocks noChangeShapeType="1"/>
          </p:cNvSpPr>
          <p:nvPr/>
        </p:nvSpPr>
        <p:spPr bwMode="auto">
          <a:xfrm flipV="1">
            <a:off x="7739281" y="1924691"/>
            <a:ext cx="503888" cy="0"/>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5" name="Line 7"/>
          <p:cNvSpPr>
            <a:spLocks noChangeShapeType="1"/>
          </p:cNvSpPr>
          <p:nvPr/>
        </p:nvSpPr>
        <p:spPr bwMode="auto">
          <a:xfrm flipV="1">
            <a:off x="7811266" y="3148414"/>
            <a:ext cx="431903" cy="0"/>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6" name="Line 7"/>
          <p:cNvSpPr>
            <a:spLocks noChangeShapeType="1"/>
          </p:cNvSpPr>
          <p:nvPr/>
        </p:nvSpPr>
        <p:spPr bwMode="auto">
          <a:xfrm flipH="1">
            <a:off x="6155642" y="4023937"/>
            <a:ext cx="215951" cy="215952"/>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7" name="Line 7"/>
          <p:cNvSpPr>
            <a:spLocks noChangeShapeType="1"/>
          </p:cNvSpPr>
          <p:nvPr/>
        </p:nvSpPr>
        <p:spPr bwMode="auto">
          <a:xfrm>
            <a:off x="7883250" y="4012218"/>
            <a:ext cx="575872" cy="216136"/>
          </a:xfrm>
          <a:prstGeom prst="line">
            <a:avLst/>
          </a:prstGeom>
          <a:noFill/>
          <a:ln w="12700">
            <a:solidFill>
              <a:srgbClr val="0080CB"/>
            </a:solidFill>
            <a:round/>
            <a:headEnd/>
            <a:tailEnd/>
          </a:ln>
        </p:spPr>
        <p:txBody>
          <a:bodyPr lIns="91396" tIns="45698" rIns="91396" bIns="45698"/>
          <a:lstStyle/>
          <a:p>
            <a:pPr defTabSz="913935">
              <a:defRPr/>
            </a:pPr>
            <a:endParaRPr lang="zh-CN" altLang="en-US" sz="2399" kern="0" dirty="0">
              <a:solidFill>
                <a:sysClr val="windowText" lastClr="000000"/>
              </a:solidFill>
              <a:latin typeface="Arial" panose="020B0604020202020204" pitchFamily="34" charset="0"/>
              <a:ea typeface="微软雅黑" pitchFamily="34" charset="-122"/>
            </a:endParaRPr>
          </a:p>
        </p:txBody>
      </p:sp>
      <p:sp>
        <p:nvSpPr>
          <p:cNvPr id="69" name="286774688"/>
          <p:cNvSpPr>
            <a:spLocks noChangeArrowheads="1"/>
          </p:cNvSpPr>
          <p:nvPr/>
        </p:nvSpPr>
        <p:spPr bwMode="gray">
          <a:xfrm>
            <a:off x="4500017" y="1060886"/>
            <a:ext cx="4031087" cy="234680"/>
          </a:xfrm>
          <a:prstGeom prst="rect">
            <a:avLst/>
          </a:prstGeom>
          <a:noFill/>
          <a:ln w="9525" algn="ctr">
            <a:noFill/>
            <a:miter lim="800000"/>
            <a:headEnd/>
            <a:tailEnd/>
          </a:ln>
        </p:spPr>
        <p:txBody>
          <a:bodyPr wrap="square" lIns="67809" tIns="0" rIns="67809" bIns="0">
            <a:spAutoFit/>
          </a:bodyPr>
          <a:lstStyle/>
          <a:p>
            <a:pPr marL="171363" indent="-171363">
              <a:lnSpc>
                <a:spcPct val="120000"/>
              </a:lnSpc>
              <a:buClr>
                <a:srgbClr val="000000"/>
              </a:buClr>
              <a:buSzPct val="50000"/>
              <a:buFont typeface="Wingdings" pitchFamily="2" charset="2"/>
              <a:buChar char="l"/>
              <a:defRPr/>
            </a:pPr>
            <a:r>
              <a:rPr lang="en-US" altLang="zh-CN" sz="1399" dirty="0" smtClean="0">
                <a:latin typeface="Arial"/>
                <a:ea typeface="微软雅黑"/>
                <a:sym typeface="Arial"/>
              </a:rPr>
              <a:t>4 U (24 disks, 3.5'')  </a:t>
            </a:r>
            <a:endParaRPr lang="en-US" altLang="zh-CN" sz="1399" dirty="0">
              <a:latin typeface="Arial"/>
              <a:ea typeface="微软雅黑"/>
              <a:sym typeface="Arial"/>
            </a:endParaRPr>
          </a:p>
        </p:txBody>
      </p:sp>
      <p:sp>
        <p:nvSpPr>
          <p:cNvPr id="70" name="1645257341"/>
          <p:cNvSpPr>
            <a:spLocks noChangeArrowheads="1"/>
          </p:cNvSpPr>
          <p:nvPr/>
        </p:nvSpPr>
        <p:spPr bwMode="gray">
          <a:xfrm>
            <a:off x="180995" y="1060886"/>
            <a:ext cx="4031087" cy="258404"/>
          </a:xfrm>
          <a:prstGeom prst="rect">
            <a:avLst/>
          </a:prstGeom>
          <a:noFill/>
          <a:ln w="9525" algn="ctr">
            <a:noFill/>
            <a:miter lim="800000"/>
            <a:headEnd/>
            <a:tailEnd/>
          </a:ln>
        </p:spPr>
        <p:txBody>
          <a:bodyPr wrap="square" lIns="67809" tIns="0" rIns="67809" bIns="0">
            <a:spAutoFit/>
          </a:bodyPr>
          <a:lstStyle/>
          <a:p>
            <a:pPr marL="171363" indent="-171363">
              <a:lnSpc>
                <a:spcPct val="120000"/>
              </a:lnSpc>
              <a:buClr>
                <a:srgbClr val="000000"/>
              </a:buClr>
              <a:buSzPct val="50000"/>
              <a:buFont typeface="Wingdings" pitchFamily="2" charset="2"/>
              <a:buChar char="l"/>
              <a:defRPr/>
            </a:pPr>
            <a:r>
              <a:rPr lang="en-US" altLang="zh-CN" sz="1399" dirty="0" smtClean="0">
                <a:latin typeface="Arial"/>
                <a:ea typeface="微软雅黑"/>
                <a:sym typeface="Arial"/>
              </a:rPr>
              <a:t>2 U (25 disks, 2.5'')</a:t>
            </a:r>
            <a:endParaRPr lang="en-US" altLang="zh-CN" sz="1399" dirty="0">
              <a:latin typeface="Arial"/>
              <a:ea typeface="微软雅黑"/>
              <a:sym typeface="Arial"/>
            </a:endParaRPr>
          </a:p>
        </p:txBody>
      </p:sp>
    </p:spTree>
    <p:extLst>
      <p:ext uri="{BB962C8B-B14F-4D97-AF65-F5344CB8AC3E}">
        <p14:creationId xmlns:p14="http://schemas.microsoft.com/office/powerpoint/2010/main" val="1498964697"/>
      </p:ext>
    </p:extLst>
  </p:cSld>
  <p:clrMapOvr>
    <a:masterClrMapping/>
  </p:clrMapOvr>
  <p:transition advClick="0"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215251" y="2090315"/>
            <a:ext cx="4805021" cy="698253"/>
          </a:xfrm>
          <a:prstGeom prst="rect">
            <a:avLst/>
          </a:prstGeom>
          <a:noFill/>
        </p:spPr>
      </p:pic>
      <p:sp>
        <p:nvSpPr>
          <p:cNvPr id="2" name="220193626"/>
          <p:cNvSpPr>
            <a:spLocks noGrp="1"/>
          </p:cNvSpPr>
          <p:nvPr>
            <p:ph type="title" idx="4294967295"/>
          </p:nvPr>
        </p:nvSpPr>
        <p:spPr>
          <a:xfrm>
            <a:off x="230832" y="124272"/>
            <a:ext cx="8229600" cy="504056"/>
          </a:xfrm>
          <a:prstGeom prst="rect">
            <a:avLst/>
          </a:prstGeom>
        </p:spPr>
        <p:txBody>
          <a:bodyPr>
            <a:normAutofit/>
          </a:bodyPr>
          <a:lstStyle/>
          <a:p>
            <a:pPr algn="l"/>
            <a:r>
              <a:rPr lang="en-US" altLang="zh-CN" sz="2600" b="1" dirty="0" smtClean="0">
                <a:solidFill>
                  <a:srgbClr val="0076B0"/>
                </a:solidFill>
                <a:latin typeface="Arial"/>
                <a:ea typeface="微软雅黑"/>
                <a:sym typeface="Arial"/>
              </a:rPr>
              <a:t>Contents</a:t>
            </a:r>
            <a:endParaRPr lang="zh-CN" altLang="en-US" sz="2600" b="1" dirty="0">
              <a:solidFill>
                <a:srgbClr val="0076B0"/>
              </a:solidFill>
              <a:latin typeface="Arial"/>
              <a:ea typeface="微软雅黑"/>
              <a:sym typeface="Arial"/>
            </a:endParaRPr>
          </a:p>
        </p:txBody>
      </p:sp>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1154014"/>
            <a:ext cx="4811546" cy="698450"/>
          </a:xfrm>
          <a:prstGeom prst="rect">
            <a:avLst/>
          </a:prstGeom>
          <a:noFill/>
        </p:spPr>
      </p:pic>
      <p:sp>
        <p:nvSpPr>
          <p:cNvPr id="17" name="矩形 16"/>
          <p:cNvSpPr/>
          <p:nvPr/>
        </p:nvSpPr>
        <p:spPr>
          <a:xfrm>
            <a:off x="2790334" y="2191210"/>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2</a:t>
            </a:r>
            <a:endParaRPr lang="zh-CN" altLang="en-US" sz="2800" dirty="0">
              <a:solidFill>
                <a:schemeClr val="bg1"/>
              </a:solidFill>
              <a:latin typeface="Arial"/>
              <a:ea typeface="微软雅黑"/>
              <a:sym typeface="Arial"/>
            </a:endParaRPr>
          </a:p>
        </p:txBody>
      </p:sp>
      <p:sp>
        <p:nvSpPr>
          <p:cNvPr id="18" name="矩形 17"/>
          <p:cNvSpPr/>
          <p:nvPr/>
        </p:nvSpPr>
        <p:spPr>
          <a:xfrm>
            <a:off x="2776890" y="1276400"/>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1</a:t>
            </a:r>
            <a:endParaRPr lang="zh-CN" altLang="en-US" sz="2800" dirty="0">
              <a:solidFill>
                <a:schemeClr val="bg1"/>
              </a:solidFill>
              <a:latin typeface="Arial"/>
              <a:ea typeface="微软雅黑"/>
              <a:sym typeface="Arial"/>
            </a:endParaRPr>
          </a:p>
        </p:txBody>
      </p:sp>
      <p:sp>
        <p:nvSpPr>
          <p:cNvPr id="10" name="447116411"/>
          <p:cNvSpPr txBox="1"/>
          <p:nvPr/>
        </p:nvSpPr>
        <p:spPr>
          <a:xfrm>
            <a:off x="3439387" y="2223148"/>
            <a:ext cx="3033358"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Quotation Guide</a:t>
            </a:r>
            <a:endParaRPr lang="zh-CN" altLang="en-US" sz="2000" dirty="0">
              <a:solidFill>
                <a:schemeClr val="bg1">
                  <a:lumMod val="95000"/>
                </a:schemeClr>
              </a:solidFill>
              <a:latin typeface="Arial"/>
              <a:ea typeface="微软雅黑"/>
              <a:sym typeface="Arial"/>
            </a:endParaRPr>
          </a:p>
        </p:txBody>
      </p:sp>
      <p:sp>
        <p:nvSpPr>
          <p:cNvPr id="15" name="242027042"/>
          <p:cNvSpPr txBox="1"/>
          <p:nvPr/>
        </p:nvSpPr>
        <p:spPr>
          <a:xfrm>
            <a:off x="3425943" y="1308338"/>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Key Quotation Items</a:t>
            </a:r>
            <a:endParaRPr lang="zh-CN" altLang="en-US" sz="2000" dirty="0" smtClean="0">
              <a:solidFill>
                <a:schemeClr val="bg1">
                  <a:lumMod val="95000"/>
                </a:schemeClr>
              </a:solidFill>
              <a:latin typeface="Arial"/>
              <a:ea typeface="微软雅黑"/>
              <a:sym typeface="Arial"/>
            </a:endParaRPr>
          </a:p>
        </p:txBody>
      </p:sp>
      <p:pic>
        <p:nvPicPr>
          <p:cNvPr id="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2954214"/>
            <a:ext cx="4811546" cy="698450"/>
          </a:xfrm>
          <a:prstGeom prst="rect">
            <a:avLst/>
          </a:prstGeom>
          <a:noFill/>
        </p:spPr>
      </p:pic>
      <p:sp>
        <p:nvSpPr>
          <p:cNvPr id="20" name="矩形 19"/>
          <p:cNvSpPr/>
          <p:nvPr/>
        </p:nvSpPr>
        <p:spPr>
          <a:xfrm>
            <a:off x="2757854" y="3076600"/>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3</a:t>
            </a:r>
            <a:endParaRPr lang="zh-CN" altLang="en-US" sz="2800" dirty="0">
              <a:solidFill>
                <a:schemeClr val="bg1"/>
              </a:solidFill>
              <a:latin typeface="Arial"/>
              <a:ea typeface="微软雅黑"/>
              <a:sym typeface="Arial"/>
            </a:endParaRPr>
          </a:p>
        </p:txBody>
      </p:sp>
      <p:sp>
        <p:nvSpPr>
          <p:cNvPr id="21" name="1037679116"/>
          <p:cNvSpPr txBox="1"/>
          <p:nvPr/>
        </p:nvSpPr>
        <p:spPr>
          <a:xfrm>
            <a:off x="3406907" y="3148608"/>
            <a:ext cx="3241014" cy="400110"/>
          </a:xfrm>
          <a:prstGeom prst="rect">
            <a:avLst/>
          </a:prstGeom>
          <a:noFill/>
        </p:spPr>
        <p:txBody>
          <a:bodyPr wrap="square" rtlCol="0">
            <a:spAutoFit/>
          </a:bodyPr>
          <a:lstStyle/>
          <a:p>
            <a:r>
              <a:rPr lang="en-US" altLang="zh-CN" sz="2000" dirty="0" smtClean="0">
                <a:solidFill>
                  <a:schemeClr val="bg1">
                    <a:lumMod val="95000"/>
                  </a:schemeClr>
                </a:solidFill>
                <a:latin typeface="Arial"/>
                <a:ea typeface="微软雅黑"/>
                <a:sym typeface="Arial"/>
              </a:rPr>
              <a:t>Configuration Instance</a:t>
            </a:r>
            <a:endParaRPr lang="zh-CN" altLang="en-US" sz="2000" dirty="0" smtClean="0">
              <a:solidFill>
                <a:schemeClr val="bg1">
                  <a:lumMod val="95000"/>
                </a:schemeClr>
              </a:solidFill>
              <a:latin typeface="Arial"/>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407133755"/>
          <p:cNvSpPr>
            <a:spLocks noGrp="1"/>
          </p:cNvSpPr>
          <p:nvPr>
            <p:ph type="title"/>
          </p:nvPr>
        </p:nvSpPr>
        <p:spPr>
          <a:xfrm>
            <a:off x="335342" y="263696"/>
            <a:ext cx="8125090" cy="652664"/>
          </a:xfrm>
        </p:spPr>
        <p:txBody>
          <a:bodyPr/>
          <a:lstStyle/>
          <a:p>
            <a:pPr algn="l" rtl="0" eaLnBrk="1" fontAlgn="base" latinLnBrk="0" hangingPunct="1"/>
            <a:r>
              <a:rPr lang="en-US" altLang="zh-CN" sz="2200" dirty="0" smtClean="0">
                <a:solidFill>
                  <a:srgbClr val="0070C0"/>
                </a:solidFill>
                <a:latin typeface="Arial"/>
                <a:ea typeface="微软雅黑"/>
                <a:cs typeface="Arial"/>
                <a:sym typeface="Arial"/>
              </a:rPr>
              <a:t>Quotation Items</a:t>
            </a:r>
            <a:endParaRPr lang="zh-CN" altLang="zh-CN" sz="2200" dirty="0" smtClean="0">
              <a:solidFill>
                <a:srgbClr val="0070C0"/>
              </a:solidFill>
              <a:latin typeface="Arial"/>
              <a:ea typeface="微软雅黑"/>
              <a:sym typeface="Arial"/>
            </a:endParaRPr>
          </a:p>
        </p:txBody>
      </p:sp>
      <p:sp>
        <p:nvSpPr>
          <p:cNvPr id="28" name="1706979608"/>
          <p:cNvSpPr>
            <a:spLocks noChangeArrowheads="1"/>
          </p:cNvSpPr>
          <p:nvPr/>
        </p:nvSpPr>
        <p:spPr bwMode="auto">
          <a:xfrm>
            <a:off x="3774820" y="916360"/>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SAN or SAN-NAS integration</a:t>
            </a:r>
            <a:endParaRPr lang="zh-CN" altLang="en-US" sz="1400" dirty="0">
              <a:latin typeface="Arial"/>
              <a:ea typeface="微软雅黑"/>
              <a:sym typeface="Arial"/>
            </a:endParaRPr>
          </a:p>
        </p:txBody>
      </p:sp>
      <p:sp>
        <p:nvSpPr>
          <p:cNvPr id="29" name="304496990"/>
          <p:cNvSpPr>
            <a:spLocks noChangeArrowheads="1"/>
          </p:cNvSpPr>
          <p:nvPr/>
        </p:nvSpPr>
        <p:spPr bwMode="auto">
          <a:xfrm>
            <a:off x="3774820" y="1492424"/>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Controller enclosure specifications (large or small disks)</a:t>
            </a:r>
            <a:endParaRPr lang="zh-CN" altLang="en-US" sz="1400" dirty="0">
              <a:latin typeface="Arial"/>
              <a:ea typeface="微软雅黑"/>
              <a:sym typeface="Arial"/>
            </a:endParaRPr>
          </a:p>
        </p:txBody>
      </p:sp>
      <p:sp>
        <p:nvSpPr>
          <p:cNvPr id="30" name="1513791625"/>
          <p:cNvSpPr>
            <a:spLocks noChangeArrowheads="1"/>
          </p:cNvSpPr>
          <p:nvPr/>
        </p:nvSpPr>
        <p:spPr bwMode="auto">
          <a:xfrm>
            <a:off x="3774820" y="2088227"/>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types (SSD, SAS, and NL-SAS)</a:t>
            </a:r>
            <a:endParaRPr lang="zh-CN" altLang="en-US" sz="1400" dirty="0">
              <a:latin typeface="Arial"/>
              <a:ea typeface="微软雅黑"/>
              <a:sym typeface="Arial"/>
            </a:endParaRPr>
          </a:p>
        </p:txBody>
      </p:sp>
      <p:sp>
        <p:nvSpPr>
          <p:cNvPr id="32" name="1624597907"/>
          <p:cNvSpPr>
            <a:spLocks noChangeArrowheads="1"/>
          </p:cNvSpPr>
          <p:nvPr/>
        </p:nvSpPr>
        <p:spPr bwMode="auto">
          <a:xfrm>
            <a:off x="3774820" y="2530517"/>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enclosure</a:t>
            </a:r>
            <a:endParaRPr lang="zh-CN" altLang="en-US" sz="1400" dirty="0" smtClean="0">
              <a:latin typeface="Arial"/>
              <a:ea typeface="微软雅黑"/>
              <a:sym typeface="Arial"/>
            </a:endParaRPr>
          </a:p>
        </p:txBody>
      </p:sp>
      <p:sp>
        <p:nvSpPr>
          <p:cNvPr id="33" name="288755755"/>
          <p:cNvSpPr>
            <a:spLocks noChangeArrowheads="1"/>
          </p:cNvSpPr>
          <p:nvPr/>
        </p:nvSpPr>
        <p:spPr bwMode="auto">
          <a:xfrm>
            <a:off x="3774820" y="2987950"/>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SAS cable</a:t>
            </a:r>
            <a:endParaRPr lang="zh-CN" altLang="en-US" sz="1400" dirty="0">
              <a:latin typeface="Arial"/>
              <a:ea typeface="微软雅黑"/>
              <a:sym typeface="Arial"/>
            </a:endParaRPr>
          </a:p>
        </p:txBody>
      </p:sp>
      <p:grpSp>
        <p:nvGrpSpPr>
          <p:cNvPr id="34" name="组合 33"/>
          <p:cNvGrpSpPr/>
          <p:nvPr/>
        </p:nvGrpSpPr>
        <p:grpSpPr>
          <a:xfrm>
            <a:off x="683568" y="801280"/>
            <a:ext cx="1872208" cy="597600"/>
            <a:chOff x="7139780" y="124272"/>
            <a:chExt cx="1872208" cy="691812"/>
          </a:xfrm>
        </p:grpSpPr>
        <p:pic>
          <p:nvPicPr>
            <p:cNvPr id="35"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6" name="TextBox 35"/>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Storage Form</a:t>
              </a:r>
              <a:endParaRPr lang="zh-CN" altLang="en-US" sz="1600" b="1" dirty="0">
                <a:solidFill>
                  <a:schemeClr val="bg1"/>
                </a:solidFill>
                <a:latin typeface="Arial"/>
                <a:ea typeface="微软雅黑"/>
                <a:sym typeface="Arial"/>
              </a:endParaRPr>
            </a:p>
          </p:txBody>
        </p:sp>
      </p:grpSp>
      <p:grpSp>
        <p:nvGrpSpPr>
          <p:cNvPr id="37" name="组合 36"/>
          <p:cNvGrpSpPr/>
          <p:nvPr/>
        </p:nvGrpSpPr>
        <p:grpSpPr>
          <a:xfrm>
            <a:off x="708076" y="1449352"/>
            <a:ext cx="1872208" cy="597601"/>
            <a:chOff x="7139780" y="124272"/>
            <a:chExt cx="1872208" cy="691812"/>
          </a:xfrm>
        </p:grpSpPr>
        <p:pic>
          <p:nvPicPr>
            <p:cNvPr id="38"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9" name="TextBox 38"/>
            <p:cNvSpPr txBox="1"/>
            <p:nvPr/>
          </p:nvSpPr>
          <p:spPr>
            <a:xfrm>
              <a:off x="7139780" y="138231"/>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Controller Enclosure</a:t>
              </a:r>
              <a:endParaRPr lang="zh-CN" altLang="en-US" sz="1600" b="1" dirty="0">
                <a:solidFill>
                  <a:schemeClr val="bg1"/>
                </a:solidFill>
                <a:latin typeface="Arial"/>
                <a:ea typeface="微软雅黑"/>
                <a:sym typeface="Arial"/>
              </a:endParaRPr>
            </a:p>
          </p:txBody>
        </p:sp>
      </p:grpSp>
      <p:grpSp>
        <p:nvGrpSpPr>
          <p:cNvPr id="40" name="组合 39"/>
          <p:cNvGrpSpPr/>
          <p:nvPr/>
        </p:nvGrpSpPr>
        <p:grpSpPr>
          <a:xfrm>
            <a:off x="708076" y="2118960"/>
            <a:ext cx="1872208" cy="597600"/>
            <a:chOff x="7139780" y="124272"/>
            <a:chExt cx="1872208" cy="691812"/>
          </a:xfrm>
        </p:grpSpPr>
        <p:pic>
          <p:nvPicPr>
            <p:cNvPr id="4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2" name="TextBox 41"/>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Storage Unit</a:t>
              </a:r>
              <a:endParaRPr lang="zh-CN" altLang="en-US" sz="1600" b="1" dirty="0">
                <a:solidFill>
                  <a:schemeClr val="bg1"/>
                </a:solidFill>
                <a:latin typeface="Arial"/>
                <a:ea typeface="微软雅黑"/>
                <a:sym typeface="Arial"/>
              </a:endParaRPr>
            </a:p>
          </p:txBody>
        </p:sp>
      </p:grpSp>
      <p:grpSp>
        <p:nvGrpSpPr>
          <p:cNvPr id="43" name="组合 42"/>
          <p:cNvGrpSpPr/>
          <p:nvPr/>
        </p:nvGrpSpPr>
        <p:grpSpPr>
          <a:xfrm>
            <a:off x="708076" y="2860576"/>
            <a:ext cx="1872208" cy="597600"/>
            <a:chOff x="7139780" y="124272"/>
            <a:chExt cx="1872208" cy="691812"/>
          </a:xfrm>
        </p:grpSpPr>
        <p:pic>
          <p:nvPicPr>
            <p:cNvPr id="44"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5" name="TextBox 44"/>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Auxiliary Devices</a:t>
              </a:r>
              <a:endParaRPr lang="zh-CN" altLang="en-US" sz="1600" b="1" dirty="0">
                <a:solidFill>
                  <a:schemeClr val="bg1"/>
                </a:solidFill>
                <a:latin typeface="Arial"/>
                <a:ea typeface="微软雅黑"/>
                <a:sym typeface="Arial"/>
              </a:endParaRPr>
            </a:p>
          </p:txBody>
        </p:sp>
      </p:grpSp>
      <p:grpSp>
        <p:nvGrpSpPr>
          <p:cNvPr id="46" name="组合 45"/>
          <p:cNvGrpSpPr/>
          <p:nvPr/>
        </p:nvGrpSpPr>
        <p:grpSpPr>
          <a:xfrm>
            <a:off x="708076" y="3508648"/>
            <a:ext cx="1872208" cy="599214"/>
            <a:chOff x="7139780" y="124272"/>
            <a:chExt cx="1872208" cy="693680"/>
          </a:xfrm>
        </p:grpSpPr>
        <p:pic>
          <p:nvPicPr>
            <p:cNvPr id="47"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8" name="TextBox 47"/>
            <p:cNvSpPr txBox="1"/>
            <p:nvPr/>
          </p:nvSpPr>
          <p:spPr>
            <a:xfrm>
              <a:off x="7139780" y="140987"/>
              <a:ext cx="1872208" cy="676965"/>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Value-added Software</a:t>
              </a:r>
              <a:endParaRPr lang="zh-CN" altLang="en-US" sz="1600" b="1" dirty="0">
                <a:solidFill>
                  <a:schemeClr val="bg1"/>
                </a:solidFill>
                <a:latin typeface="Arial"/>
                <a:ea typeface="微软雅黑"/>
                <a:sym typeface="Arial"/>
              </a:endParaRPr>
            </a:p>
          </p:txBody>
        </p:sp>
      </p:grpSp>
      <p:pic>
        <p:nvPicPr>
          <p:cNvPr id="57" name="Picture 15" descr="箭头第4P"/>
          <p:cNvPicPr>
            <a:picLocks noChangeAspect="1" noChangeArrowheads="1"/>
          </p:cNvPicPr>
          <p:nvPr/>
        </p:nvPicPr>
        <p:blipFill>
          <a:blip r:embed="rId4" cstate="print"/>
          <a:srcRect/>
          <a:stretch>
            <a:fillRect/>
          </a:stretch>
        </p:blipFill>
        <p:spPr bwMode="auto">
          <a:xfrm>
            <a:off x="2195736" y="2197806"/>
            <a:ext cx="1224136" cy="518754"/>
          </a:xfrm>
          <a:prstGeom prst="rect">
            <a:avLst/>
          </a:prstGeom>
          <a:noFill/>
          <a:ln w="9525">
            <a:noFill/>
            <a:miter lim="800000"/>
            <a:headEnd/>
            <a:tailEnd/>
          </a:ln>
        </p:spPr>
      </p:pic>
      <p:pic>
        <p:nvPicPr>
          <p:cNvPr id="58" name="Picture 15" descr="箭头第4P"/>
          <p:cNvPicPr>
            <a:picLocks noChangeAspect="1" noChangeArrowheads="1"/>
          </p:cNvPicPr>
          <p:nvPr/>
        </p:nvPicPr>
        <p:blipFill>
          <a:blip r:embed="rId4" cstate="print"/>
          <a:srcRect/>
          <a:stretch>
            <a:fillRect/>
          </a:stretch>
        </p:blipFill>
        <p:spPr bwMode="auto">
          <a:xfrm>
            <a:off x="2195736" y="3530184"/>
            <a:ext cx="1224136" cy="518754"/>
          </a:xfrm>
          <a:prstGeom prst="rect">
            <a:avLst/>
          </a:prstGeom>
          <a:noFill/>
          <a:ln w="9525">
            <a:noFill/>
            <a:miter lim="800000"/>
            <a:headEnd/>
            <a:tailEnd/>
          </a:ln>
        </p:spPr>
      </p:pic>
      <p:pic>
        <p:nvPicPr>
          <p:cNvPr id="59" name="Picture 15" descr="箭头第4P"/>
          <p:cNvPicPr>
            <a:picLocks noChangeAspect="1" noChangeArrowheads="1"/>
          </p:cNvPicPr>
          <p:nvPr/>
        </p:nvPicPr>
        <p:blipFill>
          <a:blip r:embed="rId4" cstate="print"/>
          <a:srcRect/>
          <a:stretch>
            <a:fillRect/>
          </a:stretch>
        </p:blipFill>
        <p:spPr bwMode="auto">
          <a:xfrm>
            <a:off x="2195736" y="2954120"/>
            <a:ext cx="1224136" cy="518754"/>
          </a:xfrm>
          <a:prstGeom prst="rect">
            <a:avLst/>
          </a:prstGeom>
          <a:noFill/>
          <a:ln w="9525">
            <a:noFill/>
            <a:miter lim="800000"/>
            <a:headEnd/>
            <a:tailEnd/>
          </a:ln>
        </p:spPr>
      </p:pic>
      <p:pic>
        <p:nvPicPr>
          <p:cNvPr id="60" name="Picture 15" descr="箭头第4P"/>
          <p:cNvPicPr>
            <a:picLocks noChangeAspect="1" noChangeArrowheads="1"/>
          </p:cNvPicPr>
          <p:nvPr/>
        </p:nvPicPr>
        <p:blipFill>
          <a:blip r:embed="rId4" cstate="print"/>
          <a:srcRect/>
          <a:stretch>
            <a:fillRect/>
          </a:stretch>
        </p:blipFill>
        <p:spPr bwMode="auto">
          <a:xfrm>
            <a:off x="2195736" y="1492424"/>
            <a:ext cx="1224136" cy="518754"/>
          </a:xfrm>
          <a:prstGeom prst="rect">
            <a:avLst/>
          </a:prstGeom>
          <a:noFill/>
          <a:ln w="9525">
            <a:noFill/>
            <a:miter lim="800000"/>
            <a:headEnd/>
            <a:tailEnd/>
          </a:ln>
        </p:spPr>
      </p:pic>
      <p:pic>
        <p:nvPicPr>
          <p:cNvPr id="61" name="Picture 15" descr="箭头第4P"/>
          <p:cNvPicPr>
            <a:picLocks noChangeAspect="1" noChangeArrowheads="1"/>
          </p:cNvPicPr>
          <p:nvPr/>
        </p:nvPicPr>
        <p:blipFill>
          <a:blip r:embed="rId4" cstate="print"/>
          <a:srcRect/>
          <a:stretch>
            <a:fillRect/>
          </a:stretch>
        </p:blipFill>
        <p:spPr bwMode="auto">
          <a:xfrm>
            <a:off x="2195736" y="844352"/>
            <a:ext cx="1224136" cy="518754"/>
          </a:xfrm>
          <a:prstGeom prst="rect">
            <a:avLst/>
          </a:prstGeom>
          <a:noFill/>
          <a:ln w="9525">
            <a:noFill/>
            <a:miter lim="800000"/>
            <a:headEnd/>
            <a:tailEnd/>
          </a:ln>
        </p:spPr>
      </p:pic>
      <p:sp>
        <p:nvSpPr>
          <p:cNvPr id="62" name="1567555973"/>
          <p:cNvSpPr>
            <a:spLocks noChangeArrowheads="1"/>
          </p:cNvSpPr>
          <p:nvPr/>
        </p:nvSpPr>
        <p:spPr bwMode="auto">
          <a:xfrm>
            <a:off x="3774820" y="3602192"/>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Value-added storage software</a:t>
            </a:r>
            <a:endParaRPr lang="zh-CN" altLang="en-US" sz="1400" dirty="0">
              <a:latin typeface="Arial"/>
              <a:ea typeface="微软雅黑"/>
              <a:sym typeface="Arial"/>
            </a:endParaRPr>
          </a:p>
        </p:txBody>
      </p:sp>
      <p:grpSp>
        <p:nvGrpSpPr>
          <p:cNvPr id="50" name="组合 49"/>
          <p:cNvGrpSpPr/>
          <p:nvPr/>
        </p:nvGrpSpPr>
        <p:grpSpPr>
          <a:xfrm>
            <a:off x="683568" y="4156720"/>
            <a:ext cx="1872208" cy="597600"/>
            <a:chOff x="7139780" y="124272"/>
            <a:chExt cx="1872208" cy="691812"/>
          </a:xfrm>
        </p:grpSpPr>
        <p:pic>
          <p:nvPicPr>
            <p:cNvPr id="5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52" name="TextBox 51"/>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Service</a:t>
              </a:r>
              <a:endParaRPr lang="zh-CN" altLang="en-US" sz="1600" b="1" dirty="0">
                <a:solidFill>
                  <a:schemeClr val="bg1"/>
                </a:solidFill>
                <a:latin typeface="Arial"/>
                <a:ea typeface="微软雅黑"/>
                <a:sym typeface="Arial"/>
              </a:endParaRPr>
            </a:p>
          </p:txBody>
        </p:sp>
      </p:grpSp>
      <p:pic>
        <p:nvPicPr>
          <p:cNvPr id="53" name="Picture 15" descr="箭头第4P"/>
          <p:cNvPicPr>
            <a:picLocks noChangeAspect="1" noChangeArrowheads="1"/>
          </p:cNvPicPr>
          <p:nvPr/>
        </p:nvPicPr>
        <p:blipFill>
          <a:blip r:embed="rId4" cstate="print"/>
          <a:srcRect/>
          <a:stretch>
            <a:fillRect/>
          </a:stretch>
        </p:blipFill>
        <p:spPr bwMode="auto">
          <a:xfrm>
            <a:off x="2171228" y="4178256"/>
            <a:ext cx="1224136" cy="518754"/>
          </a:xfrm>
          <a:prstGeom prst="rect">
            <a:avLst/>
          </a:prstGeom>
          <a:noFill/>
          <a:ln w="9525">
            <a:noFill/>
            <a:miter lim="800000"/>
            <a:headEnd/>
            <a:tailEnd/>
          </a:ln>
        </p:spPr>
      </p:pic>
      <p:sp>
        <p:nvSpPr>
          <p:cNvPr id="54" name="164060838"/>
          <p:cNvSpPr>
            <a:spLocks noChangeArrowheads="1"/>
          </p:cNvSpPr>
          <p:nvPr/>
        </p:nvSpPr>
        <p:spPr bwMode="auto">
          <a:xfrm>
            <a:off x="3750312" y="4250264"/>
            <a:ext cx="4710120"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Installation and maintenance</a:t>
            </a:r>
            <a:endParaRPr lang="zh-CN" altLang="en-US" sz="1400" dirty="0">
              <a:latin typeface="Arial"/>
              <a:ea typeface="微软雅黑"/>
              <a:sym typeface="Arial"/>
            </a:endParaRPr>
          </a:p>
        </p:txBody>
      </p:sp>
    </p:spTree>
  </p:cSld>
  <p:clrMapOvr>
    <a:masterClrMapping/>
  </p:clrMapOvr>
  <p:transition advTm="55538">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1759095573"/>
          <p:cNvSpPr>
            <a:spLocks noGrp="1"/>
          </p:cNvSpPr>
          <p:nvPr>
            <p:ph type="title" idx="4294967295"/>
          </p:nvPr>
        </p:nvSpPr>
        <p:spPr>
          <a:xfrm>
            <a:off x="323676" y="46481"/>
            <a:ext cx="7632700" cy="653855"/>
          </a:xfrm>
          <a:prstGeom prst="rect">
            <a:avLst/>
          </a:prstGeom>
        </p:spPr>
        <p:txBody>
          <a:bodyPr lIns="60022" tIns="30013" rIns="60022" bIns="30013"/>
          <a:lstStyle/>
          <a:p>
            <a:pPr algn="l" defTabSz="600425" eaLnBrk="1" hangingPunct="1"/>
            <a:r>
              <a:rPr lang="en-US" altLang="zh-CN" sz="2200" dirty="0" smtClean="0">
                <a:solidFill>
                  <a:srgbClr val="0070C0"/>
                </a:solidFill>
                <a:latin typeface="Arial"/>
                <a:ea typeface="微软雅黑"/>
                <a:sym typeface="Arial"/>
              </a:rPr>
              <a:t>Steps to Configure OceanStor 2200 V3</a:t>
            </a:r>
            <a:endParaRPr lang="zh-CN" altLang="en-US" sz="2200" dirty="0" smtClean="0">
              <a:solidFill>
                <a:srgbClr val="0070C0"/>
              </a:solidFill>
              <a:latin typeface="Arial"/>
              <a:ea typeface="微软雅黑"/>
              <a:sym typeface="Arial"/>
            </a:endParaRPr>
          </a:p>
        </p:txBody>
      </p:sp>
      <p:sp>
        <p:nvSpPr>
          <p:cNvPr id="66" name="圆角矩形 65"/>
          <p:cNvSpPr/>
          <p:nvPr/>
        </p:nvSpPr>
        <p:spPr>
          <a:xfrm>
            <a:off x="307268" y="1855750"/>
            <a:ext cx="1120329"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dirty="0">
              <a:latin typeface="Arial"/>
              <a:ea typeface="微软雅黑"/>
              <a:sym typeface="Arial"/>
            </a:endParaRPr>
          </a:p>
        </p:txBody>
      </p:sp>
      <p:sp>
        <p:nvSpPr>
          <p:cNvPr id="68" name="圆角矩形 67"/>
          <p:cNvSpPr/>
          <p:nvPr/>
        </p:nvSpPr>
        <p:spPr>
          <a:xfrm>
            <a:off x="1691680" y="1996480"/>
            <a:ext cx="6672366" cy="8407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dirty="0">
              <a:latin typeface="Arial"/>
              <a:ea typeface="微软雅黑"/>
              <a:sym typeface="Arial"/>
            </a:endParaRPr>
          </a:p>
        </p:txBody>
      </p:sp>
      <p:pic>
        <p:nvPicPr>
          <p:cNvPr id="69" name="矩形 5"/>
          <p:cNvPicPr>
            <a:picLocks noChangeArrowheads="1"/>
          </p:cNvPicPr>
          <p:nvPr/>
        </p:nvPicPr>
        <p:blipFill>
          <a:blip r:embed="rId3" cstate="print"/>
          <a:srcRect/>
          <a:stretch>
            <a:fillRect/>
          </a:stretch>
        </p:blipFill>
        <p:spPr bwMode="auto">
          <a:xfrm>
            <a:off x="251520" y="442040"/>
            <a:ext cx="1209306" cy="360111"/>
          </a:xfrm>
          <a:prstGeom prst="rect">
            <a:avLst/>
          </a:prstGeom>
          <a:noFill/>
          <a:ln w="9525">
            <a:noFill/>
            <a:miter lim="800000"/>
            <a:headEnd/>
            <a:tailEnd/>
          </a:ln>
        </p:spPr>
      </p:pic>
      <p:sp>
        <p:nvSpPr>
          <p:cNvPr id="72" name="1064870659"/>
          <p:cNvSpPr txBox="1">
            <a:spLocks noChangeArrowheads="1"/>
          </p:cNvSpPr>
          <p:nvPr/>
        </p:nvSpPr>
        <p:spPr bwMode="auto">
          <a:xfrm>
            <a:off x="308536" y="469009"/>
            <a:ext cx="1012471" cy="297902"/>
          </a:xfrm>
          <a:prstGeom prst="rect">
            <a:avLst/>
          </a:prstGeom>
          <a:noFill/>
          <a:ln w="9525">
            <a:noFill/>
            <a:miter lim="800000"/>
            <a:headEnd/>
            <a:tailEnd/>
          </a:ln>
        </p:spPr>
        <p:txBody>
          <a:bodyPr wrap="none" lIns="84010" tIns="42005" rIns="84010" bIns="42005" anchor="ctr"/>
          <a:lstStyle/>
          <a:p>
            <a:pPr defTabSz="685035"/>
            <a:endParaRPr lang="en-US" altLang="zh-CN" sz="900" b="1" dirty="0">
              <a:solidFill>
                <a:schemeClr val="bg1"/>
              </a:solidFill>
              <a:latin typeface="Arial"/>
              <a:ea typeface="微软雅黑"/>
              <a:sym typeface="Arial"/>
            </a:endParaRPr>
          </a:p>
        </p:txBody>
      </p:sp>
      <p:sp>
        <p:nvSpPr>
          <p:cNvPr id="77" name="右箭头 76"/>
          <p:cNvSpPr>
            <a:spLocks noChangeArrowheads="1"/>
          </p:cNvSpPr>
          <p:nvPr/>
        </p:nvSpPr>
        <p:spPr bwMode="auto">
          <a:xfrm rot="5400000">
            <a:off x="704185" y="1247616"/>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83" name="矩形 116"/>
          <p:cNvPicPr>
            <a:picLocks noChangeArrowheads="1"/>
          </p:cNvPicPr>
          <p:nvPr/>
        </p:nvPicPr>
        <p:blipFill>
          <a:blip r:embed="rId4" cstate="print"/>
          <a:srcRect/>
          <a:stretch>
            <a:fillRect/>
          </a:stretch>
        </p:blipFill>
        <p:spPr bwMode="auto">
          <a:xfrm>
            <a:off x="297464" y="1904658"/>
            <a:ext cx="1128738" cy="288089"/>
          </a:xfrm>
          <a:prstGeom prst="rect">
            <a:avLst/>
          </a:prstGeom>
          <a:noFill/>
          <a:ln w="9525">
            <a:noFill/>
            <a:miter lim="800000"/>
            <a:headEnd/>
            <a:tailEnd/>
          </a:ln>
        </p:spPr>
      </p:pic>
      <p:sp>
        <p:nvSpPr>
          <p:cNvPr id="84" name="939966190"/>
          <p:cNvSpPr txBox="1">
            <a:spLocks noChangeArrowheads="1"/>
          </p:cNvSpPr>
          <p:nvPr/>
        </p:nvSpPr>
        <p:spPr bwMode="auto">
          <a:xfrm>
            <a:off x="335841" y="1908407"/>
            <a:ext cx="1013926" cy="288264"/>
          </a:xfrm>
          <a:prstGeom prst="rect">
            <a:avLst/>
          </a:prstGeom>
          <a:noFill/>
          <a:ln w="9525">
            <a:noFill/>
            <a:miter lim="800000"/>
            <a:headEnd/>
            <a:tailEnd/>
          </a:ln>
        </p:spPr>
        <p:txBody>
          <a:bodyPr wrap="none" lIns="84010" tIns="42005" rIns="84010" bIns="42005" anchor="ctr"/>
          <a:lstStyle/>
          <a:p>
            <a:pPr algn="ctr" defTabSz="685035"/>
            <a:endParaRPr lang="zh-CN" altLang="en-US" sz="900" b="1" dirty="0">
              <a:solidFill>
                <a:schemeClr val="bg1"/>
              </a:solidFill>
              <a:latin typeface="Arial"/>
              <a:ea typeface="微软雅黑"/>
              <a:sym typeface="Arial"/>
            </a:endParaRPr>
          </a:p>
        </p:txBody>
      </p:sp>
      <p:sp>
        <p:nvSpPr>
          <p:cNvPr id="85" name="1028635040"/>
          <p:cNvSpPr/>
          <p:nvPr/>
        </p:nvSpPr>
        <p:spPr>
          <a:xfrm>
            <a:off x="2731072" y="2140666"/>
            <a:ext cx="829863" cy="373808"/>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a:solidFill>
                <a:schemeClr val="tx1"/>
              </a:solidFill>
              <a:latin typeface="Arial"/>
              <a:ea typeface="微软雅黑"/>
              <a:sym typeface="Arial"/>
            </a:endParaRPr>
          </a:p>
        </p:txBody>
      </p:sp>
      <p:sp>
        <p:nvSpPr>
          <p:cNvPr id="92" name="右箭头 91"/>
          <p:cNvSpPr/>
          <p:nvPr/>
        </p:nvSpPr>
        <p:spPr>
          <a:xfrm>
            <a:off x="3527827" y="2289022"/>
            <a:ext cx="99584" cy="7476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a:sym typeface="Arial"/>
            </a:endParaRPr>
          </a:p>
        </p:txBody>
      </p:sp>
      <p:sp>
        <p:nvSpPr>
          <p:cNvPr id="103" name="653270241"/>
          <p:cNvSpPr/>
          <p:nvPr/>
        </p:nvSpPr>
        <p:spPr>
          <a:xfrm>
            <a:off x="3635896" y="2140496"/>
            <a:ext cx="829863" cy="373808"/>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smtClean="0">
              <a:solidFill>
                <a:schemeClr val="tx1"/>
              </a:solidFill>
              <a:latin typeface="Arial"/>
              <a:ea typeface="微软雅黑"/>
              <a:sym typeface="Arial"/>
            </a:endParaRPr>
          </a:p>
        </p:txBody>
      </p:sp>
      <p:sp>
        <p:nvSpPr>
          <p:cNvPr id="108" name="2120300202"/>
          <p:cNvSpPr/>
          <p:nvPr/>
        </p:nvSpPr>
        <p:spPr>
          <a:xfrm>
            <a:off x="4644008" y="2140496"/>
            <a:ext cx="925725" cy="373808"/>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en-US" altLang="zh-CN" sz="900" b="1" dirty="0" smtClean="0">
              <a:solidFill>
                <a:schemeClr val="tx1"/>
              </a:solidFill>
              <a:latin typeface="Arial"/>
              <a:ea typeface="微软雅黑"/>
              <a:sym typeface="Arial"/>
            </a:endParaRPr>
          </a:p>
        </p:txBody>
      </p:sp>
      <p:sp>
        <p:nvSpPr>
          <p:cNvPr id="111" name="右箭头 110"/>
          <p:cNvSpPr/>
          <p:nvPr/>
        </p:nvSpPr>
        <p:spPr>
          <a:xfrm>
            <a:off x="4499992" y="2284512"/>
            <a:ext cx="99584" cy="7476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a:sym typeface="Arial"/>
            </a:endParaRPr>
          </a:p>
        </p:txBody>
      </p:sp>
      <p:sp>
        <p:nvSpPr>
          <p:cNvPr id="115" name="381908386"/>
          <p:cNvSpPr/>
          <p:nvPr/>
        </p:nvSpPr>
        <p:spPr>
          <a:xfrm>
            <a:off x="5813256" y="2140496"/>
            <a:ext cx="968690" cy="373808"/>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smtClean="0">
              <a:solidFill>
                <a:schemeClr val="tx1"/>
              </a:solidFill>
              <a:latin typeface="Arial"/>
              <a:ea typeface="微软雅黑"/>
              <a:sym typeface="Arial"/>
            </a:endParaRPr>
          </a:p>
        </p:txBody>
      </p:sp>
      <p:sp>
        <p:nvSpPr>
          <p:cNvPr id="116" name="右箭头 115"/>
          <p:cNvSpPr/>
          <p:nvPr/>
        </p:nvSpPr>
        <p:spPr>
          <a:xfrm>
            <a:off x="5652120" y="2284512"/>
            <a:ext cx="99584" cy="7476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latin typeface="Arial"/>
              <a:ea typeface="微软雅黑"/>
              <a:sym typeface="Arial"/>
            </a:endParaRPr>
          </a:p>
        </p:txBody>
      </p:sp>
      <p:sp>
        <p:nvSpPr>
          <p:cNvPr id="119" name="1375969363"/>
          <p:cNvSpPr/>
          <p:nvPr/>
        </p:nvSpPr>
        <p:spPr>
          <a:xfrm>
            <a:off x="363860" y="2838104"/>
            <a:ext cx="1029529" cy="360111"/>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dirty="0">
              <a:solidFill>
                <a:schemeClr val="bg1"/>
              </a:solidFill>
              <a:latin typeface="Arial"/>
              <a:ea typeface="微软雅黑"/>
              <a:sym typeface="Arial"/>
            </a:endParaRPr>
          </a:p>
        </p:txBody>
      </p:sp>
      <p:sp>
        <p:nvSpPr>
          <p:cNvPr id="121" name="646619800"/>
          <p:cNvSpPr/>
          <p:nvPr/>
        </p:nvSpPr>
        <p:spPr>
          <a:xfrm>
            <a:off x="363860" y="3351077"/>
            <a:ext cx="1029529"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a:solidFill>
                <a:schemeClr val="bg1"/>
              </a:solidFill>
              <a:latin typeface="Arial"/>
              <a:ea typeface="微软雅黑"/>
              <a:sym typeface="Arial"/>
            </a:endParaRPr>
          </a:p>
        </p:txBody>
      </p:sp>
      <p:sp>
        <p:nvSpPr>
          <p:cNvPr id="122" name="1619898767"/>
          <p:cNvSpPr/>
          <p:nvPr/>
        </p:nvSpPr>
        <p:spPr>
          <a:xfrm>
            <a:off x="354334" y="3868617"/>
            <a:ext cx="1062342" cy="36011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a:solidFill>
                <a:schemeClr val="bg1"/>
              </a:solidFill>
              <a:latin typeface="Arial"/>
              <a:ea typeface="微软雅黑"/>
              <a:sym typeface="Arial"/>
            </a:endParaRPr>
          </a:p>
        </p:txBody>
      </p:sp>
      <p:sp>
        <p:nvSpPr>
          <p:cNvPr id="123" name="968402863"/>
          <p:cNvSpPr/>
          <p:nvPr/>
        </p:nvSpPr>
        <p:spPr>
          <a:xfrm>
            <a:off x="363860" y="2368220"/>
            <a:ext cx="1029529" cy="288089"/>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none" lIns="72000" tIns="36000" rIns="72000" bIns="36000" anchor="ctr" anchorCtr="0">
            <a:normAutofit/>
          </a:bodyPr>
          <a:lstStyle/>
          <a:p>
            <a:pPr algn="ctr"/>
            <a:endParaRPr lang="zh-CN" altLang="en-US" sz="900" b="1" dirty="0">
              <a:solidFill>
                <a:schemeClr val="bg1"/>
              </a:solidFill>
              <a:latin typeface="Arial"/>
              <a:ea typeface="微软雅黑"/>
              <a:sym typeface="Arial"/>
            </a:endParaRPr>
          </a:p>
        </p:txBody>
      </p:sp>
      <p:sp>
        <p:nvSpPr>
          <p:cNvPr id="124" name="右箭头 123"/>
          <p:cNvSpPr>
            <a:spLocks noChangeArrowheads="1"/>
          </p:cNvSpPr>
          <p:nvPr/>
        </p:nvSpPr>
        <p:spPr bwMode="auto">
          <a:xfrm rot="5400000">
            <a:off x="746249" y="2635663"/>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25" name="右箭头 124"/>
          <p:cNvSpPr>
            <a:spLocks noChangeArrowheads="1"/>
          </p:cNvSpPr>
          <p:nvPr/>
        </p:nvSpPr>
        <p:spPr bwMode="auto">
          <a:xfrm rot="5400000">
            <a:off x="746249" y="3184879"/>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26" name="右箭头 125"/>
          <p:cNvSpPr>
            <a:spLocks noChangeArrowheads="1"/>
          </p:cNvSpPr>
          <p:nvPr/>
        </p:nvSpPr>
        <p:spPr bwMode="auto">
          <a:xfrm rot="5400000">
            <a:off x="751295" y="3707990"/>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27" name="108827168"/>
          <p:cNvSpPr txBox="1"/>
          <p:nvPr/>
        </p:nvSpPr>
        <p:spPr>
          <a:xfrm>
            <a:off x="1619672" y="2932584"/>
            <a:ext cx="7344816" cy="1477328"/>
          </a:xfrm>
          <a:prstGeom prst="rect">
            <a:avLst/>
          </a:prstGeom>
          <a:noFill/>
        </p:spPr>
        <p:txBody>
          <a:bodyPr wrap="square" rtlCol="0">
            <a:spAutoFit/>
          </a:bodyPr>
          <a:lstStyle/>
          <a:p>
            <a:pPr>
              <a:lnSpc>
                <a:spcPct val="150000"/>
              </a:lnSpc>
            </a:pPr>
            <a:r>
              <a:rPr lang="en-US" altLang="zh-CN" sz="1200" b="1" dirty="0" smtClean="0">
                <a:latin typeface="Arial"/>
                <a:ea typeface="微软雅黑"/>
                <a:sym typeface="Arial"/>
              </a:rPr>
              <a:t>Notes:</a:t>
            </a:r>
            <a:endParaRPr lang="en-US" altLang="zh-CN" sz="1200" dirty="0" smtClean="0">
              <a:latin typeface="Arial"/>
              <a:ea typeface="微软雅黑"/>
              <a:sym typeface="Arial"/>
            </a:endParaRPr>
          </a:p>
          <a:p>
            <a:pPr>
              <a:lnSpc>
                <a:spcPct val="150000"/>
              </a:lnSpc>
              <a:buFont typeface="Wingdings" pitchFamily="2" charset="2"/>
              <a:buChar char="Ø"/>
            </a:pPr>
            <a:r>
              <a:rPr lang="en-US" altLang="zh-CN" sz="1200" dirty="0" smtClean="0">
                <a:latin typeface="Arial"/>
                <a:ea typeface="微软雅黑"/>
                <a:sym typeface="Arial"/>
              </a:rPr>
              <a:t>OceanStor 2200 V3 can only be configured with front-end interface modules. Each </a:t>
            </a:r>
            <a:r>
              <a:rPr lang="en-US" altLang="zh-CN" sz="1200" dirty="0" smtClean="0">
                <a:latin typeface="Arial"/>
                <a:ea typeface="微软雅黑"/>
                <a:sym typeface="Arial"/>
              </a:rPr>
              <a:t>8GB controller </a:t>
            </a:r>
            <a:r>
              <a:rPr lang="en-US" altLang="zh-CN" sz="1200" dirty="0" smtClean="0">
                <a:latin typeface="Arial"/>
                <a:ea typeface="微软雅黑"/>
                <a:sym typeface="Arial"/>
              </a:rPr>
              <a:t>can be configured with 1 front-end interface module</a:t>
            </a:r>
            <a:r>
              <a:rPr lang="en-US" altLang="zh-CN" sz="1200" dirty="0">
                <a:latin typeface="Arial"/>
                <a:ea typeface="微软雅黑"/>
                <a:sym typeface="Arial"/>
              </a:rPr>
              <a:t>. Each </a:t>
            </a:r>
            <a:r>
              <a:rPr lang="en-US" altLang="zh-CN" sz="1200" dirty="0" smtClean="0">
                <a:latin typeface="Arial"/>
                <a:ea typeface="微软雅黑"/>
                <a:sym typeface="Arial"/>
              </a:rPr>
              <a:t>16GB </a:t>
            </a:r>
            <a:r>
              <a:rPr lang="en-US" altLang="zh-CN" sz="1200" dirty="0">
                <a:latin typeface="Arial"/>
                <a:ea typeface="微软雅黑"/>
                <a:sym typeface="Arial"/>
              </a:rPr>
              <a:t>controller can be configured with </a:t>
            </a:r>
            <a:r>
              <a:rPr lang="en-US" altLang="zh-CN" sz="1200" dirty="0" smtClean="0">
                <a:latin typeface="Arial"/>
                <a:ea typeface="微软雅黑"/>
                <a:sym typeface="Arial"/>
              </a:rPr>
              <a:t>2 </a:t>
            </a:r>
            <a:r>
              <a:rPr lang="en-US" altLang="zh-CN" sz="1200" dirty="0">
                <a:latin typeface="Arial"/>
                <a:ea typeface="微软雅黑"/>
                <a:sym typeface="Arial"/>
              </a:rPr>
              <a:t>front-end interface module.</a:t>
            </a:r>
            <a:endParaRPr lang="en-US" altLang="zh-CN" sz="1200" dirty="0" smtClean="0">
              <a:latin typeface="Arial"/>
              <a:ea typeface="微软雅黑"/>
              <a:sym typeface="Arial"/>
            </a:endParaRPr>
          </a:p>
          <a:p>
            <a:pPr>
              <a:lnSpc>
                <a:spcPct val="150000"/>
              </a:lnSpc>
              <a:buFont typeface="Wingdings" pitchFamily="2" charset="2"/>
              <a:buChar char="Ø"/>
            </a:pPr>
            <a:r>
              <a:rPr lang="en-US" altLang="zh-CN" sz="1200" dirty="0" smtClean="0">
                <a:latin typeface="Arial"/>
                <a:ea typeface="微软雅黑"/>
                <a:sym typeface="Arial"/>
              </a:rPr>
              <a:t>Cache sizes for disks: a. SAN+NAS integration: 32 GB; b. SAN: 16 </a:t>
            </a:r>
            <a:r>
              <a:rPr lang="en-US" altLang="zh-CN" sz="1200" dirty="0" smtClean="0">
                <a:latin typeface="Arial"/>
                <a:ea typeface="微软雅黑"/>
                <a:sym typeface="Arial"/>
              </a:rPr>
              <a:t>GB</a:t>
            </a:r>
            <a:endParaRPr lang="en-US" altLang="zh-CN" sz="1200" dirty="0" smtClean="0">
              <a:solidFill>
                <a:srgbClr val="FF0000"/>
              </a:solidFill>
              <a:latin typeface="Arial"/>
              <a:ea typeface="微软雅黑"/>
              <a:sym typeface="Arial"/>
            </a:endParaRPr>
          </a:p>
        </p:txBody>
      </p:sp>
      <p:sp>
        <p:nvSpPr>
          <p:cNvPr id="128" name="右箭头 127"/>
          <p:cNvSpPr>
            <a:spLocks noChangeArrowheads="1"/>
          </p:cNvSpPr>
          <p:nvPr/>
        </p:nvSpPr>
        <p:spPr bwMode="auto">
          <a:xfrm rot="5400000">
            <a:off x="746249" y="2146723"/>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129" name="矩形 5"/>
          <p:cNvPicPr>
            <a:picLocks noChangeArrowheads="1"/>
          </p:cNvPicPr>
          <p:nvPr/>
        </p:nvPicPr>
        <p:blipFill>
          <a:blip r:embed="rId3" cstate="print"/>
          <a:srcRect/>
          <a:stretch>
            <a:fillRect/>
          </a:stretch>
        </p:blipFill>
        <p:spPr bwMode="auto">
          <a:xfrm>
            <a:off x="214125" y="929193"/>
            <a:ext cx="1269188" cy="360111"/>
          </a:xfrm>
          <a:prstGeom prst="rect">
            <a:avLst/>
          </a:prstGeom>
          <a:noFill/>
          <a:ln w="9525">
            <a:noFill/>
            <a:miter lim="800000"/>
            <a:headEnd/>
            <a:tailEnd/>
          </a:ln>
        </p:spPr>
      </p:pic>
      <p:sp>
        <p:nvSpPr>
          <p:cNvPr id="130" name="1845560342"/>
          <p:cNvSpPr txBox="1">
            <a:spLocks noChangeArrowheads="1"/>
          </p:cNvSpPr>
          <p:nvPr/>
        </p:nvSpPr>
        <p:spPr bwMode="auto">
          <a:xfrm>
            <a:off x="1201233" y="546089"/>
            <a:ext cx="781581" cy="374025"/>
          </a:xfrm>
          <a:prstGeom prst="rect">
            <a:avLst/>
          </a:prstGeom>
          <a:noFill/>
          <a:ln w="9525">
            <a:noFill/>
            <a:miter lim="800000"/>
            <a:headEnd/>
            <a:tailEnd/>
          </a:ln>
        </p:spPr>
        <p:txBody>
          <a:bodyPr wrap="none" lIns="84010" tIns="42005" rIns="84010" bIns="42005" anchor="ctr"/>
          <a:lstStyle/>
          <a:p>
            <a:pPr algn="ctr" defTabSz="685035"/>
            <a:endParaRPr lang="en-US" altLang="zh-CN" sz="900" b="1" dirty="0">
              <a:solidFill>
                <a:schemeClr val="bg1"/>
              </a:solidFill>
              <a:latin typeface="Arial"/>
              <a:ea typeface="微软雅黑"/>
              <a:sym typeface="Arial"/>
            </a:endParaRPr>
          </a:p>
        </p:txBody>
      </p:sp>
      <p:sp>
        <p:nvSpPr>
          <p:cNvPr id="131" name="870757237"/>
          <p:cNvSpPr txBox="1"/>
          <p:nvPr/>
        </p:nvSpPr>
        <p:spPr>
          <a:xfrm>
            <a:off x="6789707" y="314844"/>
            <a:ext cx="2523062" cy="369446"/>
          </a:xfrm>
          <a:prstGeom prst="rect">
            <a:avLst/>
          </a:prstGeom>
          <a:noFill/>
        </p:spPr>
        <p:txBody>
          <a:bodyPr wrap="square" rtlCol="0">
            <a:spAutoFit/>
          </a:bodyPr>
          <a:lstStyle/>
          <a:p>
            <a:r>
              <a:rPr lang="zh-CN" altLang="en-US" dirty="0" smtClean="0">
                <a:latin typeface="Arial"/>
                <a:ea typeface="微软雅黑"/>
                <a:sym typeface="Arial"/>
              </a:rPr>
              <a:t>               </a:t>
            </a:r>
            <a:r>
              <a:rPr lang="en-US" altLang="zh-CN" sz="1000" dirty="0" smtClean="0">
                <a:latin typeface="Arial"/>
                <a:ea typeface="微软雅黑"/>
                <a:sym typeface="Arial"/>
              </a:rPr>
              <a:t>Optional</a:t>
            </a:r>
            <a:r>
              <a:rPr lang="zh-CN" altLang="en-US" sz="1000" dirty="0" smtClean="0">
                <a:latin typeface="Arial"/>
                <a:ea typeface="微软雅黑"/>
                <a:sym typeface="Arial"/>
              </a:rPr>
              <a:t>  </a:t>
            </a:r>
            <a:endParaRPr lang="en-US" altLang="zh-CN" sz="1000" dirty="0" smtClean="0">
              <a:latin typeface="Arial"/>
              <a:ea typeface="微软雅黑"/>
              <a:sym typeface="Arial"/>
            </a:endParaRPr>
          </a:p>
        </p:txBody>
      </p:sp>
      <p:grpSp>
        <p:nvGrpSpPr>
          <p:cNvPr id="2" name="矩形 92"/>
          <p:cNvGrpSpPr>
            <a:grpSpLocks/>
          </p:cNvGrpSpPr>
          <p:nvPr/>
        </p:nvGrpSpPr>
        <p:grpSpPr bwMode="auto">
          <a:xfrm>
            <a:off x="7255985" y="460696"/>
            <a:ext cx="531171" cy="149539"/>
            <a:chOff x="1659" y="1889"/>
            <a:chExt cx="735" cy="407"/>
          </a:xfrm>
          <a:solidFill>
            <a:srgbClr val="92D050"/>
          </a:solidFill>
        </p:grpSpPr>
        <p:pic>
          <p:nvPicPr>
            <p:cNvPr id="133" name="矩形 92"/>
            <p:cNvPicPr>
              <a:picLocks noChangeArrowheads="1"/>
            </p:cNvPicPr>
            <p:nvPr/>
          </p:nvPicPr>
          <p:blipFill>
            <a:blip r:embed="rId5" cstate="print"/>
            <a:srcRect/>
            <a:stretch>
              <a:fillRect/>
            </a:stretch>
          </p:blipFill>
          <p:spPr bwMode="auto">
            <a:xfrm>
              <a:off x="1659" y="1889"/>
              <a:ext cx="735" cy="407"/>
            </a:xfrm>
            <a:prstGeom prst="rect">
              <a:avLst/>
            </a:prstGeom>
            <a:grpFill/>
            <a:ln w="9525">
              <a:noFill/>
              <a:miter lim="800000"/>
              <a:headEnd/>
              <a:tailEnd/>
            </a:ln>
          </p:spPr>
        </p:pic>
        <p:sp>
          <p:nvSpPr>
            <p:cNvPr id="134" name="Text Box 52"/>
            <p:cNvSpPr txBox="1">
              <a:spLocks noChangeArrowheads="1"/>
            </p:cNvSpPr>
            <p:nvPr/>
          </p:nvSpPr>
          <p:spPr bwMode="auto">
            <a:xfrm>
              <a:off x="1674" y="1934"/>
              <a:ext cx="720" cy="340"/>
            </a:xfrm>
            <a:prstGeom prst="rect">
              <a:avLst/>
            </a:prstGeom>
            <a:grpFill/>
            <a:ln w="9525">
              <a:noFill/>
              <a:miter lim="800000"/>
              <a:headEnd/>
              <a:tailEnd/>
            </a:ln>
          </p:spPr>
          <p:txBody>
            <a:bodyPr wrap="none" lIns="84010" tIns="42005" rIns="84010" bIns="42005" anchor="ctr"/>
            <a:lstStyle/>
            <a:p>
              <a:pPr algn="ctr" defTabSz="685035"/>
              <a:endParaRPr lang="zh-CN" altLang="en-US" sz="1000" dirty="0">
                <a:latin typeface="Arial"/>
                <a:ea typeface="微软雅黑"/>
                <a:sym typeface="Arial"/>
              </a:endParaRPr>
            </a:p>
          </p:txBody>
        </p:sp>
      </p:grpSp>
      <p:sp>
        <p:nvSpPr>
          <p:cNvPr id="135" name="右箭头 134"/>
          <p:cNvSpPr>
            <a:spLocks noChangeArrowheads="1"/>
          </p:cNvSpPr>
          <p:nvPr/>
        </p:nvSpPr>
        <p:spPr bwMode="auto">
          <a:xfrm rot="5400000">
            <a:off x="704185" y="770772"/>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36" name="圆角矩形 135"/>
          <p:cNvSpPr>
            <a:spLocks noChangeArrowheads="1"/>
          </p:cNvSpPr>
          <p:nvPr/>
        </p:nvSpPr>
        <p:spPr bwMode="auto">
          <a:xfrm>
            <a:off x="1673532" y="848848"/>
            <a:ext cx="5706780"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sp>
        <p:nvSpPr>
          <p:cNvPr id="138" name="右箭头 137"/>
          <p:cNvSpPr/>
          <p:nvPr/>
        </p:nvSpPr>
        <p:spPr>
          <a:xfrm>
            <a:off x="1407669" y="988207"/>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139" name="右箭头 138"/>
          <p:cNvSpPr>
            <a:spLocks noChangeArrowheads="1"/>
          </p:cNvSpPr>
          <p:nvPr/>
        </p:nvSpPr>
        <p:spPr bwMode="auto">
          <a:xfrm rot="5400000">
            <a:off x="704185" y="1676373"/>
            <a:ext cx="124335" cy="165568"/>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141" name="矩形 92"/>
          <p:cNvPicPr>
            <a:picLocks noChangeArrowheads="1"/>
          </p:cNvPicPr>
          <p:nvPr/>
        </p:nvPicPr>
        <p:blipFill>
          <a:blip r:embed="rId6" cstate="print"/>
          <a:srcRect/>
          <a:stretch>
            <a:fillRect/>
          </a:stretch>
        </p:blipFill>
        <p:spPr bwMode="auto">
          <a:xfrm>
            <a:off x="1591785" y="894451"/>
            <a:ext cx="5818003" cy="288089"/>
          </a:xfrm>
          <a:prstGeom prst="rect">
            <a:avLst/>
          </a:prstGeom>
          <a:noFill/>
          <a:ln w="9525">
            <a:noFill/>
            <a:miter lim="800000"/>
            <a:headEnd/>
            <a:tailEnd/>
          </a:ln>
        </p:spPr>
      </p:pic>
      <p:sp>
        <p:nvSpPr>
          <p:cNvPr id="142" name="1340605004"/>
          <p:cNvSpPr txBox="1">
            <a:spLocks noChangeArrowheads="1"/>
          </p:cNvSpPr>
          <p:nvPr/>
        </p:nvSpPr>
        <p:spPr bwMode="auto">
          <a:xfrm>
            <a:off x="2244721" y="983645"/>
            <a:ext cx="4620902" cy="258945"/>
          </a:xfrm>
          <a:prstGeom prst="rect">
            <a:avLst/>
          </a:prstGeom>
          <a:noFill/>
          <a:ln w="9525">
            <a:noFill/>
            <a:miter lim="800000"/>
            <a:headEnd/>
            <a:tailEnd/>
          </a:ln>
        </p:spPr>
        <p:txBody>
          <a:bodyPr wrap="none" lIns="84010" tIns="42005" rIns="84010" bIns="42005" anchor="ctr"/>
          <a:lstStyle/>
          <a:p>
            <a:pPr algn="ctr" defTabSz="685035"/>
            <a:r>
              <a:rPr lang="en-US" altLang="zh-CN" sz="1000" b="1" dirty="0" smtClean="0">
                <a:latin typeface="Arial"/>
                <a:ea typeface="微软雅黑"/>
                <a:sym typeface="Arial"/>
              </a:rPr>
              <a:t>OceanStor 2200 V3</a:t>
            </a:r>
            <a:endParaRPr lang="zh-CN" altLang="en-US" sz="1000" dirty="0" smtClean="0">
              <a:latin typeface="Arial"/>
              <a:ea typeface="微软雅黑"/>
              <a:sym typeface="Arial"/>
            </a:endParaRPr>
          </a:p>
          <a:p>
            <a:pPr algn="ctr" defTabSz="685035"/>
            <a:endParaRPr lang="zh-CN" altLang="en-US" sz="1000" dirty="0">
              <a:latin typeface="Arial"/>
              <a:ea typeface="微软雅黑"/>
              <a:sym typeface="Arial"/>
            </a:endParaRPr>
          </a:p>
        </p:txBody>
      </p:sp>
      <p:sp>
        <p:nvSpPr>
          <p:cNvPr id="154" name="下箭头 153"/>
          <p:cNvSpPr/>
          <p:nvPr/>
        </p:nvSpPr>
        <p:spPr bwMode="auto">
          <a:xfrm>
            <a:off x="4067944" y="1780456"/>
            <a:ext cx="371561" cy="21333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indent="0" algn="ctr" defTabSz="877888" eaLnBrk="1" latinLnBrk="0" hangingPunct="1">
              <a:lnSpc>
                <a:spcPct val="110000"/>
              </a:lnSpc>
              <a:buClr>
                <a:schemeClr val="bg1"/>
              </a:buClr>
              <a:buSzTx/>
              <a:buFont typeface="Wingdings" pitchFamily="2" charset="2"/>
              <a:buChar char="•"/>
              <a:tabLst/>
            </a:pPr>
            <a:endParaRPr lang="zh-CN" altLang="en-US" smtClean="0">
              <a:solidFill>
                <a:schemeClr val="dk1"/>
              </a:solidFill>
              <a:latin typeface="Arial"/>
              <a:ea typeface="微软雅黑"/>
              <a:sym typeface="Arial"/>
            </a:endParaRPr>
          </a:p>
        </p:txBody>
      </p:sp>
      <p:sp>
        <p:nvSpPr>
          <p:cNvPr id="60" name="右箭头 59"/>
          <p:cNvSpPr/>
          <p:nvPr/>
        </p:nvSpPr>
        <p:spPr>
          <a:xfrm>
            <a:off x="1403648" y="1420416"/>
            <a:ext cx="199189" cy="2019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solidFill>
                <a:schemeClr val="dk1"/>
              </a:solidFill>
              <a:latin typeface="Arial"/>
              <a:ea typeface="微软雅黑"/>
              <a:sym typeface="Arial"/>
            </a:endParaRPr>
          </a:p>
        </p:txBody>
      </p:sp>
      <p:sp>
        <p:nvSpPr>
          <p:cNvPr id="61" name="圆角矩形 60"/>
          <p:cNvSpPr>
            <a:spLocks noChangeArrowheads="1"/>
          </p:cNvSpPr>
          <p:nvPr/>
        </p:nvSpPr>
        <p:spPr bwMode="auto">
          <a:xfrm>
            <a:off x="1694798" y="1274489"/>
            <a:ext cx="6333586" cy="360111"/>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lIns="91424" tIns="45712" rIns="91424" bIns="45712" anchor="ctr"/>
          <a:lstStyle/>
          <a:p>
            <a:pPr algn="ctr" defTabSz="685035">
              <a:defRPr/>
            </a:pPr>
            <a:endParaRPr lang="zh-CN" altLang="en-US" sz="1000" dirty="0">
              <a:solidFill>
                <a:srgbClr val="000000"/>
              </a:solidFill>
              <a:latin typeface="Arial"/>
              <a:ea typeface="微软雅黑"/>
              <a:sym typeface="Arial"/>
            </a:endParaRPr>
          </a:p>
        </p:txBody>
      </p:sp>
      <p:pic>
        <p:nvPicPr>
          <p:cNvPr id="62" name="矩形 92"/>
          <p:cNvPicPr>
            <a:picLocks noChangeArrowheads="1"/>
          </p:cNvPicPr>
          <p:nvPr/>
        </p:nvPicPr>
        <p:blipFill>
          <a:blip r:embed="rId6" cstate="print"/>
          <a:srcRect/>
          <a:stretch>
            <a:fillRect/>
          </a:stretch>
        </p:blipFill>
        <p:spPr bwMode="auto">
          <a:xfrm>
            <a:off x="1613051" y="1325231"/>
            <a:ext cx="6631357" cy="282950"/>
          </a:xfrm>
          <a:prstGeom prst="rect">
            <a:avLst/>
          </a:prstGeom>
          <a:noFill/>
          <a:ln w="9525">
            <a:noFill/>
            <a:miter lim="800000"/>
            <a:headEnd/>
            <a:tailEnd/>
          </a:ln>
        </p:spPr>
      </p:pic>
      <p:sp>
        <p:nvSpPr>
          <p:cNvPr id="63" name="1177785510"/>
          <p:cNvSpPr txBox="1">
            <a:spLocks noChangeArrowheads="1"/>
          </p:cNvSpPr>
          <p:nvPr/>
        </p:nvSpPr>
        <p:spPr bwMode="auto">
          <a:xfrm>
            <a:off x="2195736" y="1325231"/>
            <a:ext cx="4620902" cy="258945"/>
          </a:xfrm>
          <a:prstGeom prst="rect">
            <a:avLst/>
          </a:prstGeom>
          <a:noFill/>
          <a:ln w="9525">
            <a:noFill/>
            <a:miter lim="800000"/>
            <a:headEnd/>
            <a:tailEnd/>
          </a:ln>
        </p:spPr>
        <p:txBody>
          <a:bodyPr wrap="none" lIns="84010" tIns="42005" rIns="84010" bIns="42005" anchor="ctr"/>
          <a:lstStyle/>
          <a:p>
            <a:pPr defTabSz="685035"/>
            <a:r>
              <a:rPr lang="en-US" altLang="zh-CN" sz="1000" b="1" dirty="0" smtClean="0">
                <a:latin typeface="Arial"/>
                <a:ea typeface="微软雅黑"/>
                <a:sym typeface="Arial"/>
              </a:rPr>
              <a:t>Select a storage type as required.</a:t>
            </a:r>
            <a:endParaRPr lang="zh-CN" altLang="en-US" sz="1000" b="1" dirty="0">
              <a:latin typeface="Arial"/>
              <a:ea typeface="微软雅黑"/>
              <a:sym typeface="Arial"/>
            </a:endParaRPr>
          </a:p>
        </p:txBody>
      </p:sp>
      <p:pic>
        <p:nvPicPr>
          <p:cNvPr id="64" name="矩形 5"/>
          <p:cNvPicPr>
            <a:picLocks noChangeArrowheads="1"/>
          </p:cNvPicPr>
          <p:nvPr/>
        </p:nvPicPr>
        <p:blipFill>
          <a:blip r:embed="rId3" cstate="print"/>
          <a:srcRect/>
          <a:stretch>
            <a:fillRect/>
          </a:stretch>
        </p:blipFill>
        <p:spPr bwMode="auto">
          <a:xfrm>
            <a:off x="214125" y="1348337"/>
            <a:ext cx="1261531" cy="360111"/>
          </a:xfrm>
          <a:prstGeom prst="rect">
            <a:avLst/>
          </a:prstGeom>
          <a:noFill/>
          <a:ln w="9525">
            <a:noFill/>
            <a:miter lim="800000"/>
            <a:headEnd/>
            <a:tailEnd/>
          </a:ln>
        </p:spPr>
      </p:pic>
      <p:sp>
        <p:nvSpPr>
          <p:cNvPr id="65" name="1758648670"/>
          <p:cNvSpPr txBox="1"/>
          <p:nvPr/>
        </p:nvSpPr>
        <p:spPr>
          <a:xfrm>
            <a:off x="312895" y="1369894"/>
            <a:ext cx="1008112" cy="461665"/>
          </a:xfrm>
          <a:prstGeom prst="rect">
            <a:avLst/>
          </a:prstGeom>
          <a:noFill/>
        </p:spPr>
        <p:txBody>
          <a:bodyPr wrap="square" rtlCol="0">
            <a:spAutoFit/>
          </a:bodyPr>
          <a:lstStyle/>
          <a:p>
            <a:pPr algn="ctr"/>
            <a:r>
              <a:rPr lang="en-US" altLang="zh-CN" sz="800" b="1" dirty="0" smtClean="0">
                <a:solidFill>
                  <a:schemeClr val="bg1"/>
                </a:solidFill>
                <a:latin typeface="Arial"/>
                <a:ea typeface="微软雅黑"/>
                <a:sym typeface="Arial"/>
              </a:rPr>
              <a:t>Select SAN or SAN+NAS integration.</a:t>
            </a:r>
            <a:endParaRPr lang="zh-CN" altLang="en-US" sz="800" dirty="0">
              <a:latin typeface="Arial" panose="020B0604020202020204" pitchFamily="34" charset="0"/>
            </a:endParaRPr>
          </a:p>
        </p:txBody>
      </p:sp>
      <p:sp>
        <p:nvSpPr>
          <p:cNvPr id="3" name="文本框 2"/>
          <p:cNvSpPr txBox="1"/>
          <p:nvPr/>
        </p:nvSpPr>
        <p:spPr>
          <a:xfrm>
            <a:off x="430769" y="423326"/>
            <a:ext cx="985907" cy="400110"/>
          </a:xfrm>
          <a:prstGeom prst="rect">
            <a:avLst/>
          </a:prstGeom>
          <a:noFill/>
        </p:spPr>
        <p:txBody>
          <a:bodyPr wrap="square" rtlCol="0">
            <a:spAutoFit/>
          </a:bodyPr>
          <a:lstStyle/>
          <a:p>
            <a:r>
              <a:rPr lang="en-US" sz="800" b="1" dirty="0">
                <a:solidFill>
                  <a:schemeClr val="bg1"/>
                </a:solidFill>
                <a:latin typeface="Arial"/>
                <a:ea typeface="微软雅黑"/>
              </a:rPr>
              <a:t>Go to </a:t>
            </a:r>
            <a:r>
              <a:rPr lang="en-US" sz="800" b="1" dirty="0" err="1">
                <a:solidFill>
                  <a:schemeClr val="bg1"/>
                </a:solidFill>
                <a:latin typeface="Arial"/>
                <a:ea typeface="微软雅黑"/>
              </a:rPr>
              <a:t>UniStar</a:t>
            </a:r>
            <a:r>
              <a:rPr lang="en-US" sz="800" b="1" dirty="0">
                <a:solidFill>
                  <a:schemeClr val="bg1"/>
                </a:solidFill>
                <a:latin typeface="Arial"/>
                <a:ea typeface="微软雅黑"/>
              </a:rPr>
              <a:t> </a:t>
            </a:r>
            <a:r>
              <a:rPr lang="en-US" sz="800" b="1" dirty="0" err="1">
                <a:solidFill>
                  <a:schemeClr val="bg1"/>
                </a:solidFill>
                <a:latin typeface="Arial"/>
                <a:ea typeface="微软雅黑"/>
              </a:rPr>
              <a:t>eCFG</a:t>
            </a:r>
            <a:r>
              <a:rPr lang="en-US" sz="800" b="1" dirty="0">
                <a:solidFill>
                  <a:schemeClr val="bg1"/>
                </a:solidFill>
                <a:latin typeface="Arial"/>
                <a:ea typeface="微软雅黑"/>
              </a:rPr>
              <a:t>/SCT</a:t>
            </a:r>
            <a:r>
              <a:rPr lang="en-US" sz="1200" dirty="0" smtClean="0">
                <a:solidFill>
                  <a:schemeClr val="bg1"/>
                </a:solidFill>
                <a:latin typeface="Arial" panose="020B0604020202020204" pitchFamily="34" charset="0"/>
              </a:rPr>
              <a:t>.</a:t>
            </a:r>
            <a:endParaRPr lang="en-US" sz="1200" dirty="0">
              <a:solidFill>
                <a:schemeClr val="bg1"/>
              </a:solidFill>
              <a:latin typeface="Arial" panose="020B0604020202020204" pitchFamily="34" charset="0"/>
            </a:endParaRPr>
          </a:p>
        </p:txBody>
      </p:sp>
      <p:sp>
        <p:nvSpPr>
          <p:cNvPr id="48" name="文本框 47"/>
          <p:cNvSpPr txBox="1"/>
          <p:nvPr/>
        </p:nvSpPr>
        <p:spPr>
          <a:xfrm>
            <a:off x="369728" y="929436"/>
            <a:ext cx="985907" cy="338554"/>
          </a:xfrm>
          <a:prstGeom prst="rect">
            <a:avLst/>
          </a:prstGeom>
          <a:noFill/>
        </p:spPr>
        <p:txBody>
          <a:bodyPr wrap="square" rtlCol="0">
            <a:spAutoFit/>
          </a:bodyPr>
          <a:lstStyle/>
          <a:p>
            <a:pPr algn="ctr" defTabSz="685035"/>
            <a:r>
              <a:rPr lang="en-US" altLang="zh-CN" sz="800" b="1" dirty="0">
                <a:solidFill>
                  <a:schemeClr val="bg1"/>
                </a:solidFill>
                <a:latin typeface="Arial"/>
                <a:ea typeface="微软雅黑"/>
                <a:sym typeface="Arial"/>
              </a:rPr>
              <a:t>Select a product model.</a:t>
            </a:r>
          </a:p>
        </p:txBody>
      </p:sp>
      <p:sp>
        <p:nvSpPr>
          <p:cNvPr id="49" name="文本框 48"/>
          <p:cNvSpPr txBox="1"/>
          <p:nvPr/>
        </p:nvSpPr>
        <p:spPr>
          <a:xfrm>
            <a:off x="323528" y="1872405"/>
            <a:ext cx="1133463" cy="338554"/>
          </a:xfrm>
          <a:prstGeom prst="rect">
            <a:avLst/>
          </a:prstGeom>
          <a:noFill/>
        </p:spPr>
        <p:txBody>
          <a:bodyPr wrap="square" rtlCol="0">
            <a:spAutoFit/>
          </a:bodyPr>
          <a:lstStyle/>
          <a:p>
            <a:pPr algn="ctr" defTabSz="685035"/>
            <a:r>
              <a:rPr lang="en-US" altLang="zh-CN" sz="800" b="1" dirty="0">
                <a:solidFill>
                  <a:schemeClr val="bg1"/>
                </a:solidFill>
                <a:latin typeface="Arial"/>
                <a:ea typeface="微软雅黑"/>
                <a:sym typeface="Arial"/>
              </a:rPr>
              <a:t>Select a controller enclosure. </a:t>
            </a:r>
            <a:endParaRPr lang="zh-CN" altLang="en-US" sz="800" b="1" dirty="0">
              <a:solidFill>
                <a:schemeClr val="bg1"/>
              </a:solidFill>
              <a:latin typeface="Arial"/>
              <a:ea typeface="微软雅黑"/>
              <a:sym typeface="Arial"/>
            </a:endParaRPr>
          </a:p>
        </p:txBody>
      </p:sp>
      <p:sp>
        <p:nvSpPr>
          <p:cNvPr id="50" name="文本框 49"/>
          <p:cNvSpPr txBox="1"/>
          <p:nvPr/>
        </p:nvSpPr>
        <p:spPr>
          <a:xfrm>
            <a:off x="316350" y="2342987"/>
            <a:ext cx="1133463" cy="338554"/>
          </a:xfrm>
          <a:prstGeom prst="rect">
            <a:avLst/>
          </a:prstGeom>
          <a:noFill/>
        </p:spPr>
        <p:txBody>
          <a:bodyPr wrap="square" rtlCol="0">
            <a:spAutoFit/>
          </a:bodyPr>
          <a:lstStyle/>
          <a:p>
            <a:pPr algn="ctr"/>
            <a:r>
              <a:rPr lang="en-US" altLang="zh-CN" sz="800" b="1" dirty="0">
                <a:solidFill>
                  <a:schemeClr val="bg1"/>
                </a:solidFill>
                <a:latin typeface="Arial"/>
                <a:ea typeface="微软雅黑"/>
                <a:sym typeface="Arial"/>
              </a:rPr>
              <a:t>Select detailed specifications.</a:t>
            </a:r>
            <a:endParaRPr lang="zh-CN" altLang="en-US" sz="800" b="1" dirty="0">
              <a:solidFill>
                <a:schemeClr val="bg1"/>
              </a:solidFill>
              <a:latin typeface="Arial"/>
              <a:ea typeface="微软雅黑"/>
              <a:sym typeface="Arial"/>
            </a:endParaRPr>
          </a:p>
        </p:txBody>
      </p:sp>
      <p:sp>
        <p:nvSpPr>
          <p:cNvPr id="51" name="文本框 50"/>
          <p:cNvSpPr txBox="1"/>
          <p:nvPr/>
        </p:nvSpPr>
        <p:spPr>
          <a:xfrm>
            <a:off x="323528" y="2848882"/>
            <a:ext cx="1133463" cy="338554"/>
          </a:xfrm>
          <a:prstGeom prst="rect">
            <a:avLst/>
          </a:prstGeom>
          <a:noFill/>
        </p:spPr>
        <p:txBody>
          <a:bodyPr wrap="square" rtlCol="0">
            <a:spAutoFit/>
          </a:bodyPr>
          <a:lstStyle/>
          <a:p>
            <a:pPr algn="ctr"/>
            <a:r>
              <a:rPr lang="en-US" altLang="zh-CN" sz="800" b="1" dirty="0">
                <a:solidFill>
                  <a:schemeClr val="bg1"/>
                </a:solidFill>
                <a:latin typeface="Arial"/>
                <a:ea typeface="微软雅黑"/>
                <a:sym typeface="Arial"/>
              </a:rPr>
              <a:t>Select the disk type and quantity.</a:t>
            </a:r>
            <a:endParaRPr lang="zh-CN" altLang="en-US" sz="800" dirty="0">
              <a:solidFill>
                <a:schemeClr val="bg1"/>
              </a:solidFill>
              <a:latin typeface="Arial"/>
              <a:ea typeface="微软雅黑"/>
              <a:sym typeface="Arial"/>
            </a:endParaRPr>
          </a:p>
        </p:txBody>
      </p:sp>
      <p:sp>
        <p:nvSpPr>
          <p:cNvPr id="52" name="文本框 51"/>
          <p:cNvSpPr txBox="1"/>
          <p:nvPr/>
        </p:nvSpPr>
        <p:spPr>
          <a:xfrm>
            <a:off x="329515" y="3303977"/>
            <a:ext cx="1133463" cy="461665"/>
          </a:xfrm>
          <a:prstGeom prst="rect">
            <a:avLst/>
          </a:prstGeom>
          <a:noFill/>
        </p:spPr>
        <p:txBody>
          <a:bodyPr wrap="square" rtlCol="0">
            <a:spAutoFit/>
          </a:bodyPr>
          <a:lstStyle/>
          <a:p>
            <a:pPr algn="ctr"/>
            <a:r>
              <a:rPr lang="en-US" altLang="zh-CN" sz="800" b="1" dirty="0">
                <a:solidFill>
                  <a:schemeClr val="bg1"/>
                </a:solidFill>
                <a:latin typeface="Arial"/>
                <a:ea typeface="微软雅黑"/>
                <a:sym typeface="Arial"/>
              </a:rPr>
              <a:t>Select optical fibers, SAS cables, and modems.</a:t>
            </a:r>
            <a:endParaRPr lang="zh-CN" altLang="en-US" sz="800" b="1" dirty="0">
              <a:solidFill>
                <a:schemeClr val="bg1"/>
              </a:solidFill>
              <a:latin typeface="Arial"/>
              <a:ea typeface="微软雅黑"/>
              <a:sym typeface="Arial"/>
            </a:endParaRPr>
          </a:p>
        </p:txBody>
      </p:sp>
      <p:sp>
        <p:nvSpPr>
          <p:cNvPr id="53" name="文本框 52"/>
          <p:cNvSpPr txBox="1"/>
          <p:nvPr/>
        </p:nvSpPr>
        <p:spPr>
          <a:xfrm>
            <a:off x="311892" y="3879395"/>
            <a:ext cx="1133463" cy="338554"/>
          </a:xfrm>
          <a:prstGeom prst="rect">
            <a:avLst/>
          </a:prstGeom>
          <a:noFill/>
        </p:spPr>
        <p:txBody>
          <a:bodyPr wrap="square" rtlCol="0">
            <a:spAutoFit/>
          </a:bodyPr>
          <a:lstStyle/>
          <a:p>
            <a:pPr algn="ctr"/>
            <a:r>
              <a:rPr lang="en-US" altLang="zh-CN" sz="800" b="1" dirty="0">
                <a:solidFill>
                  <a:schemeClr val="bg1"/>
                </a:solidFill>
                <a:latin typeface="Arial"/>
                <a:ea typeface="微软雅黑"/>
                <a:sym typeface="Arial"/>
              </a:rPr>
              <a:t>Select value-added software features.</a:t>
            </a:r>
            <a:endParaRPr lang="zh-CN" altLang="en-US" sz="800" b="1" dirty="0">
              <a:solidFill>
                <a:schemeClr val="bg1"/>
              </a:solidFill>
              <a:latin typeface="Arial"/>
              <a:ea typeface="微软雅黑"/>
              <a:sym typeface="Arial"/>
            </a:endParaRPr>
          </a:p>
        </p:txBody>
      </p:sp>
      <p:sp>
        <p:nvSpPr>
          <p:cNvPr id="55" name="文本框 54"/>
          <p:cNvSpPr txBox="1"/>
          <p:nvPr/>
        </p:nvSpPr>
        <p:spPr>
          <a:xfrm>
            <a:off x="2596365" y="2093115"/>
            <a:ext cx="1133463" cy="461665"/>
          </a:xfrm>
          <a:prstGeom prst="rect">
            <a:avLst/>
          </a:prstGeom>
          <a:noFill/>
        </p:spPr>
        <p:txBody>
          <a:bodyPr wrap="square" rtlCol="0">
            <a:spAutoFit/>
          </a:bodyPr>
          <a:lstStyle/>
          <a:p>
            <a:pPr algn="ctr"/>
            <a:r>
              <a:rPr lang="en-US" altLang="zh-CN" sz="800" b="1" dirty="0">
                <a:latin typeface="Arial"/>
                <a:ea typeface="微软雅黑"/>
                <a:sym typeface="Arial"/>
              </a:rPr>
              <a:t>Select front-end expansion I/O modules.</a:t>
            </a:r>
            <a:endParaRPr lang="zh-CN" altLang="en-US" sz="800" b="1" dirty="0">
              <a:latin typeface="Arial"/>
              <a:ea typeface="微软雅黑"/>
              <a:sym typeface="Arial"/>
            </a:endParaRPr>
          </a:p>
        </p:txBody>
      </p:sp>
      <p:sp>
        <p:nvSpPr>
          <p:cNvPr id="56" name="文本框 55"/>
          <p:cNvSpPr txBox="1"/>
          <p:nvPr/>
        </p:nvSpPr>
        <p:spPr>
          <a:xfrm>
            <a:off x="3497069" y="2142898"/>
            <a:ext cx="1133463" cy="338554"/>
          </a:xfrm>
          <a:prstGeom prst="rect">
            <a:avLst/>
          </a:prstGeom>
          <a:noFill/>
        </p:spPr>
        <p:txBody>
          <a:bodyPr wrap="square" rtlCol="0">
            <a:spAutoFit/>
          </a:bodyPr>
          <a:lstStyle/>
          <a:p>
            <a:pPr algn="ctr"/>
            <a:r>
              <a:rPr lang="en-US" altLang="zh-CN" sz="800" b="1" dirty="0">
                <a:latin typeface="Arial"/>
                <a:ea typeface="微软雅黑"/>
                <a:sym typeface="Arial"/>
              </a:rPr>
              <a:t>Select disk types and quantities.</a:t>
            </a:r>
            <a:endParaRPr lang="zh-CN" altLang="en-US" sz="800" b="1" dirty="0">
              <a:latin typeface="Arial"/>
              <a:ea typeface="微软雅黑"/>
              <a:sym typeface="Arial"/>
            </a:endParaRPr>
          </a:p>
        </p:txBody>
      </p:sp>
      <p:sp>
        <p:nvSpPr>
          <p:cNvPr id="57" name="文本框 56"/>
          <p:cNvSpPr txBox="1"/>
          <p:nvPr/>
        </p:nvSpPr>
        <p:spPr>
          <a:xfrm>
            <a:off x="4535683" y="2165725"/>
            <a:ext cx="1133463" cy="338554"/>
          </a:xfrm>
          <a:prstGeom prst="rect">
            <a:avLst/>
          </a:prstGeom>
          <a:noFill/>
        </p:spPr>
        <p:txBody>
          <a:bodyPr wrap="square" rtlCol="0">
            <a:spAutoFit/>
          </a:bodyPr>
          <a:lstStyle/>
          <a:p>
            <a:pPr algn="ctr"/>
            <a:r>
              <a:rPr lang="en-US" altLang="zh-CN" sz="800" b="1" dirty="0">
                <a:latin typeface="Arial"/>
                <a:ea typeface="微软雅黑"/>
                <a:sym typeface="Arial"/>
              </a:rPr>
              <a:t>Specify installation materials.</a:t>
            </a:r>
          </a:p>
        </p:txBody>
      </p:sp>
      <p:sp>
        <p:nvSpPr>
          <p:cNvPr id="58" name="文本框 57"/>
          <p:cNvSpPr txBox="1"/>
          <p:nvPr/>
        </p:nvSpPr>
        <p:spPr>
          <a:xfrm>
            <a:off x="5724128" y="2142898"/>
            <a:ext cx="1133463" cy="338554"/>
          </a:xfrm>
          <a:prstGeom prst="rect">
            <a:avLst/>
          </a:prstGeom>
          <a:noFill/>
        </p:spPr>
        <p:txBody>
          <a:bodyPr wrap="square" rtlCol="0">
            <a:spAutoFit/>
          </a:bodyPr>
          <a:lstStyle/>
          <a:p>
            <a:pPr algn="ctr"/>
            <a:r>
              <a:rPr lang="en-US" altLang="zh-CN" sz="800" b="1" dirty="0">
                <a:latin typeface="Arial"/>
                <a:ea typeface="微软雅黑"/>
                <a:sym typeface="Arial"/>
              </a:rPr>
              <a:t>Select value-added software features.</a:t>
            </a:r>
            <a:endParaRPr lang="zh-CN" altLang="en-US" sz="800" b="1" dirty="0">
              <a:latin typeface="Arial"/>
              <a:ea typeface="微软雅黑"/>
              <a:sym typeface="Arial"/>
            </a:endParaRPr>
          </a:p>
        </p:txBody>
      </p:sp>
    </p:spTree>
  </p:cSld>
  <p:clrMapOvr>
    <a:masterClrMapping/>
  </p:clrMapOvr>
  <p:transition advTm="13959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61488488"/>
          <p:cNvGraphicFramePr>
            <a:graphicFrameLocks noGrp="1"/>
          </p:cNvGraphicFramePr>
          <p:nvPr>
            <p:ph type="tbl" idx="1"/>
            <p:extLst>
              <p:ext uri="{D42A27DB-BD31-4B8C-83A1-F6EECF244321}">
                <p14:modId xmlns:p14="http://schemas.microsoft.com/office/powerpoint/2010/main" val="2791476532"/>
              </p:ext>
            </p:extLst>
          </p:nvPr>
        </p:nvGraphicFramePr>
        <p:xfrm>
          <a:off x="467544" y="628328"/>
          <a:ext cx="8352928" cy="3271904"/>
        </p:xfrm>
        <a:graphic>
          <a:graphicData uri="http://schemas.openxmlformats.org/drawingml/2006/table">
            <a:tbl>
              <a:tblPr firstRow="1" bandRow="1">
                <a:tableStyleId>{5C22544A-7EE6-4342-B048-85BDC9FD1C3A}</a:tableStyleId>
              </a:tblPr>
              <a:tblGrid>
                <a:gridCol w="3057768"/>
                <a:gridCol w="5295160"/>
              </a:tblGrid>
              <a:tr h="423353">
                <a:tc>
                  <a:txBody>
                    <a:bodyPr/>
                    <a:lstStyle/>
                    <a:p>
                      <a:r>
                        <a:rPr lang="en-US" altLang="zh-CN" sz="1400" b="1" dirty="0" smtClean="0">
                          <a:latin typeface="Arial" panose="020B0604020202020204" pitchFamily="34" charset="0"/>
                          <a:ea typeface="微软雅黑" pitchFamily="34" charset="-122"/>
                        </a:rPr>
                        <a:t>Configuration Item</a:t>
                      </a:r>
                      <a:endParaRPr lang="zh-CN" altLang="en-US" sz="1400" b="1" dirty="0">
                        <a:latin typeface="Arial" panose="020B0604020202020204" pitchFamily="34" charset="0"/>
                        <a:ea typeface="微软雅黑" pitchFamily="34" charset="-122"/>
                      </a:endParaRPr>
                    </a:p>
                  </a:txBody>
                  <a:tcPr/>
                </a:tc>
                <a:tc>
                  <a:txBody>
                    <a:bodyPr/>
                    <a:lstStyle/>
                    <a:p>
                      <a:r>
                        <a:rPr lang="en-US" altLang="zh-CN" sz="1400" b="1" dirty="0" smtClean="0">
                          <a:latin typeface="Arial" panose="020B0604020202020204" pitchFamily="34" charset="0"/>
                          <a:ea typeface="微软雅黑" pitchFamily="34" charset="-122"/>
                        </a:rPr>
                        <a:t>Description</a:t>
                      </a:r>
                      <a:endParaRPr lang="zh-CN" altLang="en-US" sz="1400" b="1" dirty="0">
                        <a:latin typeface="Arial" panose="020B0604020202020204" pitchFamily="34" charset="0"/>
                        <a:ea typeface="微软雅黑" pitchFamily="34" charset="-122"/>
                      </a:endParaRPr>
                    </a:p>
                  </a:txBody>
                  <a:tcPr/>
                </a:tc>
              </a:tr>
              <a:tr h="316701">
                <a:tc>
                  <a:txBody>
                    <a:bodyPr/>
                    <a:lstStyle/>
                    <a:p>
                      <a:pPr marL="87313" indent="0" algn="l" defTabSz="914400" rtl="0" eaLnBrk="1" fontAlgn="ctr" latinLnBrk="0" hangingPunct="1"/>
                      <a:r>
                        <a:rPr lang="en-US" sz="1100" b="0" kern="1200" dirty="0" smtClean="0">
                          <a:solidFill>
                            <a:schemeClr val="dk1"/>
                          </a:solidFill>
                          <a:latin typeface="Arial" panose="020B0604020202020204" pitchFamily="34" charset="0"/>
                          <a:ea typeface="微软雅黑" pitchFamily="34" charset="-122"/>
                          <a:cs typeface="+mn-cs"/>
                        </a:rPr>
                        <a:t>4 x GE I/O modules (4 ports)</a:t>
                      </a:r>
                      <a:endParaRPr lang="en-US" altLang="zh-CN" sz="1100" b="0" kern="1200" dirty="0">
                        <a:solidFill>
                          <a:schemeClr val="dk1"/>
                        </a:solidFill>
                        <a:latin typeface="Arial" panose="020B0604020202020204" pitchFamily="34" charset="0"/>
                        <a:ea typeface="微软雅黑" pitchFamily="34" charset="-122"/>
                        <a:cs typeface="+mn-cs"/>
                      </a:endParaRPr>
                    </a:p>
                  </a:txBody>
                  <a:tcPr marL="9525" marR="9525" marT="9528" marB="0" anchor="ctr"/>
                </a:tc>
                <a:tc>
                  <a:txBody>
                    <a:bodyPr/>
                    <a:lstStyle/>
                    <a:p>
                      <a:r>
                        <a:rPr lang="en-US" altLang="zh-CN" sz="1100" b="0" dirty="0" smtClean="0">
                          <a:latin typeface="Arial" panose="020B0604020202020204" pitchFamily="34" charset="0"/>
                          <a:ea typeface="微软雅黑" pitchFamily="34" charset="-122"/>
                        </a:rPr>
                        <a:t>Optional, configured in pairs</a:t>
                      </a:r>
                      <a:endParaRPr lang="zh-CN" altLang="en-US" sz="1100" b="0" dirty="0">
                        <a:latin typeface="Arial" panose="020B0604020202020204" pitchFamily="34" charset="0"/>
                        <a:ea typeface="微软雅黑" pitchFamily="34" charset="-122"/>
                      </a:endParaRPr>
                    </a:p>
                  </a:txBody>
                  <a:tcPr/>
                </a:tc>
              </a:tr>
              <a:tr h="521625">
                <a:tc>
                  <a:txBody>
                    <a:bodyPr/>
                    <a:lstStyle/>
                    <a:p>
                      <a:r>
                        <a:rPr lang="pt-BR" altLang="zh-CN" sz="1100" b="0" dirty="0" smtClean="0">
                          <a:latin typeface="Arial" panose="020B0604020202020204" pitchFamily="34" charset="0"/>
                          <a:ea typeface="微软雅黑" pitchFamily="34" charset="-122"/>
                        </a:rPr>
                        <a:t>8 x 8 Gbit/s FC I/O modules (QSFP+)</a:t>
                      </a:r>
                      <a:endParaRPr lang="zh-CN" altLang="en-US" sz="1100" b="0" dirty="0">
                        <a:latin typeface="Arial" panose="020B0604020202020204" pitchFamily="34" charset="0"/>
                        <a:ea typeface="微软雅黑" pitchFamily="34" charset="-122"/>
                      </a:endParaRPr>
                    </a:p>
                  </a:txBody>
                  <a:tcPr/>
                </a:tc>
                <a:tc>
                  <a:txBody>
                    <a:bodyPr/>
                    <a:lstStyle/>
                    <a:p>
                      <a:r>
                        <a:rPr lang="en-US" altLang="zh-CN" sz="1100" b="0" dirty="0" smtClean="0">
                          <a:latin typeface="Arial" panose="020B0604020202020204" pitchFamily="34" charset="0"/>
                          <a:ea typeface="微软雅黑" pitchFamily="34" charset="-122"/>
                        </a:rPr>
                        <a:t>Optional. High-density cards. Use QSFP+ interfaces</a:t>
                      </a:r>
                      <a:r>
                        <a:rPr lang="en-US" altLang="zh-CN" sz="1100" b="0" smtClean="0">
                          <a:latin typeface="Arial" panose="020B0604020202020204" pitchFamily="34" charset="0"/>
                          <a:ea typeface="微软雅黑" pitchFamily="34" charset="-122"/>
                        </a:rPr>
                        <a:t>. Pay </a:t>
                      </a:r>
                      <a:r>
                        <a:rPr lang="en-US" altLang="zh-CN" sz="1100" b="0" dirty="0" smtClean="0">
                          <a:latin typeface="Arial" panose="020B0604020202020204" pitchFamily="34" charset="0"/>
                          <a:ea typeface="微软雅黑" pitchFamily="34" charset="-122"/>
                        </a:rPr>
                        <a:t>attention to the form. For details, see related technical white papers.</a:t>
                      </a:r>
                      <a:endParaRPr lang="zh-CN" altLang="en-US" sz="1100" b="0" dirty="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4 x SmartIO modules (SFP+, 10GE)</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Configuration in pairs. Supports 10GE and </a:t>
                      </a:r>
                      <a:r>
                        <a:rPr lang="en-US" altLang="zh-CN" sz="1100" b="0" dirty="0" err="1" smtClean="0">
                          <a:latin typeface="Arial" panose="020B0604020202020204" pitchFamily="34" charset="0"/>
                          <a:ea typeface="微软雅黑" pitchFamily="34" charset="-122"/>
                        </a:rPr>
                        <a:t>FCoE</a:t>
                      </a:r>
                      <a:r>
                        <a:rPr lang="en-US" altLang="zh-CN" sz="1100" b="0" dirty="0" smtClean="0">
                          <a:latin typeface="Arial" panose="020B0604020202020204" pitchFamily="34" charset="0"/>
                          <a:ea typeface="微软雅黑" pitchFamily="34" charset="-122"/>
                        </a:rPr>
                        <a:t> (VN2VF).  </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4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8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4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16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2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16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2 x SmartIO modules (SFP+, 10GE)</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4-port 10GE I/O modules (RJ45)</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b="0" dirty="0" smtClean="0">
                        <a:latin typeface="Arial" panose="020B0604020202020204" pitchFamily="34" charset="0"/>
                        <a:ea typeface="微软雅黑" pitchFamily="34" charset="-122"/>
                      </a:endParaRPr>
                    </a:p>
                  </a:txBody>
                  <a:tcPr/>
                </a:tc>
              </a:tr>
            </a:tbl>
          </a:graphicData>
        </a:graphic>
      </p:graphicFrame>
      <p:sp>
        <p:nvSpPr>
          <p:cNvPr id="5" name="1850432025"/>
          <p:cNvSpPr>
            <a:spLocks noGrp="1"/>
          </p:cNvSpPr>
          <p:nvPr>
            <p:ph type="title"/>
          </p:nvPr>
        </p:nvSpPr>
        <p:spPr>
          <a:xfrm>
            <a:off x="354980" y="190497"/>
            <a:ext cx="7745412" cy="653855"/>
          </a:xfrm>
        </p:spPr>
        <p:txBody>
          <a:bodyPr/>
          <a:lstStyle/>
          <a:p>
            <a:pPr algn="l"/>
            <a:r>
              <a:rPr lang="en-US" altLang="zh-CN" sz="2000" b="1" dirty="0" smtClean="0">
                <a:solidFill>
                  <a:srgbClr val="0070C0"/>
                </a:solidFill>
                <a:latin typeface="Arial" panose="020B0604020202020204" pitchFamily="34" charset="0"/>
                <a:ea typeface="微软雅黑" pitchFamily="34" charset="-122"/>
                <a:sym typeface="Arial"/>
              </a:rPr>
              <a:t>Precautions on Interface Modules</a:t>
            </a:r>
            <a:endParaRPr lang="zh-CN" altLang="en-US" sz="2000" b="1" dirty="0">
              <a:solidFill>
                <a:srgbClr val="0070C0"/>
              </a:solidFill>
              <a:latin typeface="Arial"/>
              <a:ea typeface="微软雅黑"/>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11128</TotalTime>
  <Words>1927</Words>
  <Application>Microsoft Office PowerPoint</Application>
  <PresentationFormat>自定义</PresentationFormat>
  <Paragraphs>290</Paragraphs>
  <Slides>22</Slides>
  <Notes>21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22</vt:i4>
      </vt:variant>
    </vt:vector>
  </HeadingPairs>
  <TitlesOfParts>
    <vt:vector size="32" baseType="lpstr">
      <vt:lpstr>MS PGothic</vt:lpstr>
      <vt:lpstr>MS PGothic</vt:lpstr>
      <vt:lpstr>宋体</vt:lpstr>
      <vt:lpstr>微软雅黑</vt:lpstr>
      <vt:lpstr>Arial</vt:lpstr>
      <vt:lpstr>Calibri</vt:lpstr>
      <vt:lpstr>Wingdings</vt:lpstr>
      <vt:lpstr>Office 主题</vt:lpstr>
      <vt:lpstr>1_Office 主题</vt:lpstr>
      <vt:lpstr>2_自定义设计方案</vt:lpstr>
      <vt:lpstr>PowerPoint 演示文稿</vt:lpstr>
      <vt:lpstr>Contents</vt:lpstr>
      <vt:lpstr>PowerPoint 演示文稿</vt:lpstr>
      <vt:lpstr>PowerPoint 演示文稿</vt:lpstr>
      <vt:lpstr>Disk Enclosure Architecture</vt:lpstr>
      <vt:lpstr>Contents</vt:lpstr>
      <vt:lpstr>Quotation Items</vt:lpstr>
      <vt:lpstr>Steps to Configure OceanStor 2200 V3</vt:lpstr>
      <vt:lpstr>Precautions on Interface Modules</vt:lpstr>
      <vt:lpstr>Precautions on Software and Value-added Features </vt:lpstr>
      <vt:lpstr>Configuration Quote Description of Encryption</vt:lpstr>
      <vt:lpstr>Quotation Description of SafeNet HSMs</vt:lpstr>
      <vt:lpstr>Precautions on Installation Materials</vt:lpstr>
      <vt:lpstr>PowerPoint 演示文稿</vt:lpstr>
      <vt:lpstr>Service Quotation Strategy: Engineering Installation + Hardware Maintenance + Software Maintenance (Mandatory)</vt:lpstr>
      <vt:lpstr>Contents</vt:lpstr>
      <vt:lpstr>Configuration Instance</vt:lpstr>
      <vt:lpstr>Selecting Controller Enclosures and Interface Modules</vt:lpstr>
      <vt:lpstr>Selecting Disk Units</vt:lpstr>
      <vt:lpstr>Selecting Installation Materials, Auxiliary Devices, and Software</vt:lpstr>
      <vt:lpstr>Selecting Services: Engineering Installation + Hardware Maintenance + Software Maintenance (Mandatory)</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dc:creator>
  <cp:lastModifiedBy>Gaojunxia</cp:lastModifiedBy>
  <cp:revision>840</cp:revision>
  <dcterms:created xsi:type="dcterms:W3CDTF">2014-05-29T13:04:29Z</dcterms:created>
  <dcterms:modified xsi:type="dcterms:W3CDTF">2018-08-20T08:23:15Z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(4)akO9uKL93yq914vLVT4EXZwPdtCs0xNTrG+vR+YTFT/7FFMQVxmhbH0y7Giw1wUl3Dm/2ODk
Vy+pcjEJ2jywIsYc/gmlLZhwAOQHpjmyIZJT6xf42MSWxwUskHq7U06H4Q0cGLH6oaNxohYL
vRYgz0bLcS9SCTJ51DdDYu+MeIpYMUjsOlWktsKJe8H6kPRpmQYldlOy+mAjWkWzcuEXS32v
QleCTbeLO58K3lMqx5</vt:lpwstr>
  </property>
  <property fmtid="{D5CDD505-2E9C-101B-9397-08002B2CF9AE}" pid="3" name="_new_ms_pID_725431">
    <vt:lpwstr>Er9Xt4AREQaXoJlkGYjYUdt0kBC/HUXrUP9KoPsldoaBkyIha3goUy
ZT4A9SX29yoDW8kMb4VceXpol4cH3anzVzMhy/xjT7YYESHXQnI+um48HR35jXbW5vKeJaVV
L7uWMVP9zxHXFv1TKowR8fNIpsxJvIOsBmGTw68DBhcsTnj6T/5JkS+bnwa1UAGBIwwjyy3h
CPM9h96hdx5kS14Ze+mxWmX8gWtuRWfaibBk</vt:lpwstr>
  </property>
  <property fmtid="{D5CDD505-2E9C-101B-9397-08002B2CF9AE}" pid="4" name="_new_ms_pID_725432">
    <vt:lpwstr>9urdQ4Mq8UPGJfU7RtIPXUDW5uf/XdMpsN9m
fyfxN+RUcSvDdJ1Tt5Gpv3olbtSHY0J+mhZT86ip2FnTHdrmf6xL6Tmbb7OSDefkQqwkF7rO
1ZolbzIzJQtUSDbvefPArr3NtXjviqLEDu/9MyHt2nQE9/rpgTKxasaCmdYVSwe83uW24M9o
kDQzrRa+M9dlLIfGEFg7INwSOXTCFvvz6++jMxkEnYgXP8rYm17fsA</vt:lpwstr>
  </property>
  <property fmtid="{D5CDD505-2E9C-101B-9397-08002B2CF9AE}" pid="5" name="_new_ms_pID_725433">
    <vt:lpwstr>iE8ZTa88Yi7QZbjqAl
Jr9D4Hdqnyh3tETYl2DbMT+KgC0wpElm6vrnZbA7u9ns0LaSCnv8N+5idB8yE8kI15LsZv/n
EI+J+D72R5K3qAYbecA=</vt:lpwstr>
  </property>
  <property fmtid="{D5CDD505-2E9C-101B-9397-08002B2CF9AE}" pid="6" name="_2015_ms_pID_725343">
    <vt:lpwstr>(2)piVzw7MLzUd2HvChX3mFE9oGdK1/Dnry8MhSPHmeir6EG9lsO3UT47KoJMmfQYphNo9Xmi1Z
pRocPcG3iAQcOWLX0wpVJnZ5Cy0zSnCNlNP/GnadMyVB3A/Y650B4LlQNKQV7oPp3wQz0If2
gHChGjR7n/MCCbqLE6jvFRtL/j5UhuHg/ZOqZQvuc4Fn37MD2PRIcUZZdHTWNw7f825UfTdS
0CBz2pFVaRi9903FgQ</vt:lpwstr>
  </property>
  <property fmtid="{D5CDD505-2E9C-101B-9397-08002B2CF9AE}" pid="7" name="_2015_ms_pID_7253431">
    <vt:lpwstr>rvWbDuTGnUDDLHThegWUa+p64ZqlIuZTVXoIaO/mcqXlFtvvKf4K45
nttMmqDVYJZ2xC4Ajlg8tT3wTDS2s7p7A3lSL+zYCsXI0aocBwez3hmK7imN9/qblR4/6QVn
7nzWh3BRuTULofYnn7NHUnn1ZFguXYvMKyOJvEdxnRjTvWRJLU2krT3w+koBQ3lVDSWFZqO9
Gk3i8pB4ZMcOoQy+</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1534733816</vt:lpwstr>
  </property>
</Properties>
</file>